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343CF-40A2-4936-8CC4-99DDC1AD360E}" type="datetimeFigureOut">
              <a:rPr lang="en-US" smtClean="0"/>
              <a:pPr/>
              <a:t>8/2/2011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B98A80-5F8E-44D9-B1AA-9F30808717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D63F09-D603-4FF6-82EE-05677FF069A5}" type="datetime1">
              <a:rPr lang="en-US" smtClean="0"/>
              <a:t>8/2/2011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HACCP Consulting Group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BB766E-6783-4982-BBA1-5362C38A88D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9F3AF3-D753-48F8-8175-C80458AEC9A2}" type="datetime1">
              <a:rPr lang="en-US" smtClean="0"/>
              <a:t>8/2/2011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HACCP Consulting Group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BB766E-6783-4982-BBA1-5362C38A88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075551-9178-4028-AB10-9F46989CE2D0}" type="datetime1">
              <a:rPr lang="en-US" smtClean="0"/>
              <a:t>8/2/2011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HACCP Consulting Group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BB766E-6783-4982-BBA1-5362C38A88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337EAC-7D28-4659-A606-93FE50F4D959}" type="datetime1">
              <a:rPr lang="en-US" smtClean="0"/>
              <a:t>8/2/2011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HACCP Consulting Group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BB766E-6783-4982-BBA1-5362C38A88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930820-FCE5-4C65-A03B-C55D347DAFF6}" type="datetime1">
              <a:rPr lang="en-US" smtClean="0"/>
              <a:t>8/2/2011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HACCP Consulting Group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BB766E-6783-4982-BBA1-5362C38A88D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FACBA3-D3E2-4959-BF8A-4D4A13B6147B}" type="datetime1">
              <a:rPr lang="en-US" smtClean="0"/>
              <a:t>8/2/2011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HACCP Consulting Group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BB766E-6783-4982-BBA1-5362C38A88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1183A0-DBD5-4CA2-B12E-F7A851CA3DDE}" type="datetime1">
              <a:rPr lang="en-US" smtClean="0"/>
              <a:t>8/2/2011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HACCP Consulting Group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BB766E-6783-4982-BBA1-5362C38A88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674171-4EF8-463D-B2DE-2D6E90E741DD}" type="datetime1">
              <a:rPr lang="en-US" smtClean="0"/>
              <a:t>8/2/2011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HACCP Consulting Group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BB766E-6783-4982-BBA1-5362C38A88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A84A12-B35C-4FC3-9C66-E55DFB58FF67}" type="datetime1">
              <a:rPr lang="en-US" smtClean="0"/>
              <a:t>8/2/2011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HACCP Consulting Group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BB766E-6783-4982-BBA1-5362C38A88D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BB9B11-244E-49C7-A4E7-501564A91187}" type="datetime1">
              <a:rPr lang="en-US" smtClean="0"/>
              <a:t>8/2/2011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HACCP Consulting Group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BB766E-6783-4982-BBA1-5362C38A88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593B9A-C577-453D-B862-35C2801F8DBB}" type="datetime1">
              <a:rPr lang="en-US" smtClean="0"/>
              <a:t>8/2/2011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HACCP Consulting Group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BB766E-6783-4982-BBA1-5362C38A88D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ABB9661-6AD6-470F-B9C7-E87E8F54A8F5}" type="datetime1">
              <a:rPr lang="en-US" smtClean="0"/>
              <a:t>8/2/2011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HACCP Consulting Group</a:t>
            </a: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9BB766E-6783-4982-BBA1-5362C38A88D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5593080"/>
          </a:xfrm>
        </p:spPr>
        <p:txBody>
          <a:bodyPr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New FSIS Performance Standards for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Salmonella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Campylobacter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for</a:t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Young Chicken and Turkey Slaughter Establishments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B766E-6783-4982-BBA1-5362C38A88D5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0" y="6305550"/>
            <a:ext cx="4800600" cy="476250"/>
          </a:xfrm>
        </p:spPr>
        <p:txBody>
          <a:bodyPr/>
          <a:lstStyle/>
          <a:p>
            <a:r>
              <a:rPr lang="en-US" dirty="0" smtClean="0"/>
              <a:t>HACCP Consulting Group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FSIS Performance Standards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New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Salmonella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Standards for Young Turkey Carcasses</a:t>
            </a: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1.7% for post-chill with no more than 4 positive samples in a 56 sample set</a:t>
            </a:r>
          </a:p>
          <a:p>
            <a:pPr lvl="1"/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B766E-6783-4982-BBA1-5362C38A88D5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33800" y="6305550"/>
            <a:ext cx="4876800" cy="476250"/>
          </a:xfrm>
        </p:spPr>
        <p:txBody>
          <a:bodyPr/>
          <a:lstStyle/>
          <a:p>
            <a:r>
              <a:rPr lang="en-US" dirty="0" smtClean="0"/>
              <a:t>HACCP Consulting Group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FSIS Performance Standards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New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Campylobacter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Standards for Young Turkey Carcasses</a:t>
            </a: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1.1% positive with no more that 3 positive samples in a 56-sample set from any combination of 1 ml or 24 ml results</a:t>
            </a: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B766E-6783-4982-BBA1-5362C38A88D5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81400" y="6305550"/>
            <a:ext cx="5029200" cy="476250"/>
          </a:xfrm>
        </p:spPr>
        <p:txBody>
          <a:bodyPr/>
          <a:lstStyle/>
          <a:p>
            <a:r>
              <a:rPr lang="en-US" dirty="0" smtClean="0"/>
              <a:t>HACCP Consulting Group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Campylobacter</a:t>
            </a:r>
            <a:endParaRPr lang="en-US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Gram negative, slender curved motile rod</a:t>
            </a: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Microaerophilic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– reduced requirements for oxygen</a:t>
            </a: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Relatively fragile to environmental stresses (e.g., 21% oxygen, drying, heating, disinfectants, acidic conditions) </a:t>
            </a:r>
          </a:p>
          <a:p>
            <a:pPr lvl="1"/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B766E-6783-4982-BBA1-5362C38A88D5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05200" y="6305550"/>
            <a:ext cx="5105400" cy="476250"/>
          </a:xfrm>
        </p:spPr>
        <p:txBody>
          <a:bodyPr/>
          <a:lstStyle/>
          <a:p>
            <a:r>
              <a:rPr lang="en-US" dirty="0" smtClean="0"/>
              <a:t>HACCP Consulting Group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Campylobacter</a:t>
            </a:r>
            <a:endParaRPr lang="en-US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Optimum growth 3-5% oxygen and 2-10% carbon dioxide</a:t>
            </a: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Infective dose 400-500 bacteria (human feeding studies)</a:t>
            </a: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jejuni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found in 20- 100% in retail chicken</a:t>
            </a: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Other sources: raw milk,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non-chlorinated water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B766E-6783-4982-BBA1-5362C38A88D5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6600" y="6305550"/>
            <a:ext cx="5334000" cy="476250"/>
          </a:xfrm>
        </p:spPr>
        <p:txBody>
          <a:bodyPr/>
          <a:lstStyle/>
          <a:p>
            <a:r>
              <a:rPr lang="en-US" dirty="0" smtClean="0"/>
              <a:t>HACCP Consulting Group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Campylobacter</a:t>
            </a:r>
            <a:endParaRPr lang="en-US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Centers for Disease Control 2009 Data</a:t>
            </a: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Of 17,468 laboratory-confirmed cases:</a:t>
            </a: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&lt; 4 years old 28.7%</a:t>
            </a:r>
          </a:p>
          <a:p>
            <a:pPr lvl="1"/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&gt; 50 years old 13.5%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B766E-6783-4982-BBA1-5362C38A88D5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6600" y="6305550"/>
            <a:ext cx="5334000" cy="476250"/>
          </a:xfrm>
        </p:spPr>
        <p:txBody>
          <a:bodyPr/>
          <a:lstStyle/>
          <a:p>
            <a:r>
              <a:rPr lang="en-US" dirty="0" smtClean="0"/>
              <a:t>HACCP Consulting Group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95600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Compliance Guideline for Controlling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Salmonella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Campylobacter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in Poultry</a:t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Third Edition</a:t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May 2010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B766E-6783-4982-BBA1-5362C38A88D5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57600" y="6305550"/>
            <a:ext cx="4953000" cy="476250"/>
          </a:xfrm>
        </p:spPr>
        <p:txBody>
          <a:bodyPr/>
          <a:lstStyle/>
          <a:p>
            <a:r>
              <a:rPr lang="en-US" dirty="0" smtClean="0"/>
              <a:t>HACCP Consulting Group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FSIS Guidelines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Table of Contents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Background</a:t>
            </a:r>
          </a:p>
          <a:p>
            <a:pPr lvl="2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Food Safety Systems</a:t>
            </a:r>
          </a:p>
          <a:p>
            <a:pPr lvl="3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HACCP Plan</a:t>
            </a:r>
          </a:p>
          <a:p>
            <a:pPr lvl="3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Sanitation SOP or Other Prerequisite Programs</a:t>
            </a:r>
          </a:p>
          <a:p>
            <a:pPr lvl="3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Food Safety Assessments: Common Findings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Pre-Harvest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Live Receiving and Live Hanging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Stunning and Bleeding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Scalding 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B766E-6783-4982-BBA1-5362C38A88D5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305550"/>
            <a:ext cx="4953000" cy="476250"/>
          </a:xfrm>
        </p:spPr>
        <p:txBody>
          <a:bodyPr/>
          <a:lstStyle/>
          <a:p>
            <a:r>
              <a:rPr lang="en-US" dirty="0" smtClean="0"/>
              <a:t>HACCP Consulting Group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FSIS Guidelines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Table of Contents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Picking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Evisceration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Chilling</a:t>
            </a:r>
          </a:p>
          <a:p>
            <a:pPr lvl="2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Immersion</a:t>
            </a:r>
          </a:p>
          <a:p>
            <a:pPr lvl="2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Air Chilling</a:t>
            </a:r>
          </a:p>
          <a:p>
            <a:pPr lvl="2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Reprocessing (On-Line/Off-Line); Antimicrobials Interventions</a:t>
            </a:r>
          </a:p>
          <a:p>
            <a:pPr lvl="2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Further Processing</a:t>
            </a:r>
          </a:p>
          <a:p>
            <a:pPr lvl="2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Sanitation and Hygiene</a:t>
            </a:r>
          </a:p>
          <a:p>
            <a:pPr lvl="3">
              <a:buNone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B766E-6783-4982-BBA1-5362C38A88D5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33800" y="6305550"/>
            <a:ext cx="4876800" cy="476250"/>
          </a:xfrm>
        </p:spPr>
        <p:txBody>
          <a:bodyPr/>
          <a:lstStyle/>
          <a:p>
            <a:r>
              <a:rPr lang="en-US" dirty="0" smtClean="0"/>
              <a:t>HACCP Consulting Group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FSIS Guidelines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Table of Contents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New Technologies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Validation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Current FSIS Policies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Website References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Appendix A: Measures to Control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Salmonella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enteritidis</a:t>
            </a:r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3">
              <a:buNone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B766E-6783-4982-BBA1-5362C38A88D5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5600" y="6305550"/>
            <a:ext cx="5715000" cy="476250"/>
          </a:xfrm>
        </p:spPr>
        <p:txBody>
          <a:bodyPr/>
          <a:lstStyle/>
          <a:p>
            <a:r>
              <a:rPr lang="en-US" dirty="0" smtClean="0"/>
              <a:t>HACCP Consulting Group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FSIS Performance Standards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Current FSIS Salmonella Performance Standards for Broilers – 9 CFR 381.94</a:t>
            </a: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Number of samples tested – 51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Max. number of positive – 12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Performance Standard – 20%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B766E-6783-4982-BBA1-5362C38A88D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6305550"/>
            <a:ext cx="5181600" cy="476250"/>
          </a:xfrm>
        </p:spPr>
        <p:txBody>
          <a:bodyPr/>
          <a:lstStyle/>
          <a:p>
            <a:r>
              <a:rPr lang="en-US" dirty="0" smtClean="0"/>
              <a:t>HACCP Consulting Group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FSIS Performance Standards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Current FSIS Salmonella Performance Standards for Turkeys – 9 CFR 381.94</a:t>
            </a: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Number of samples tested – 56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Max. number of positive – 13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Performance Standard – 19.6%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B766E-6783-4982-BBA1-5362C38A88D5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6305550"/>
            <a:ext cx="5181600" cy="476250"/>
          </a:xfrm>
        </p:spPr>
        <p:txBody>
          <a:bodyPr/>
          <a:lstStyle/>
          <a:p>
            <a:r>
              <a:rPr lang="en-US" smtClean="0"/>
              <a:t>HACCP Consulting Group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FSIS Performance Standards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From July 2007 to June 2008 a new Young Chicken Baseline Survey (YCBS) was conducted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6,550 samples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182 establishments</a:t>
            </a:r>
          </a:p>
          <a:p>
            <a:pPr lvl="1"/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Rinsate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samples taken at “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rehang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” and post-chill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Samples analyzed qualitatively and quantitatively for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Salmonella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Campylobacter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B766E-6783-4982-BBA1-5362C38A88D5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33800" y="6305550"/>
            <a:ext cx="4876800" cy="476250"/>
          </a:xfrm>
        </p:spPr>
        <p:txBody>
          <a:bodyPr/>
          <a:lstStyle/>
          <a:p>
            <a:r>
              <a:rPr lang="en-US" smtClean="0"/>
              <a:t>HACCP Consulting Group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FSIS Performance Standards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From August 2008 to July 2009 a new Young Turkey Baseline Survey (YTBS) was conducted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1442 carcass sponge samples - 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58 establishments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Samples taken at “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rehang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” and post-chill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Samples analyzed qualitatively and quantitatively for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Salmonella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Campylobacter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B766E-6783-4982-BBA1-5362C38A88D5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6600" y="6305550"/>
            <a:ext cx="5334000" cy="476250"/>
          </a:xfrm>
        </p:spPr>
        <p:txBody>
          <a:bodyPr/>
          <a:lstStyle/>
          <a:p>
            <a:r>
              <a:rPr lang="en-US" dirty="0" smtClean="0"/>
              <a:t>HACCP Consulting Group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FSIS Performance Standards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From August 2008 to July 2009 a new Young Turkey Baseline Survey (YTBS) was conducted</a:t>
            </a: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Two sponges, each swiped over 100 cm2 of the thigh and back of one half of the carcass</a:t>
            </a:r>
          </a:p>
          <a:p>
            <a:pPr lvl="1"/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One of the two sponges used at each location was used for the analysis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B766E-6783-4982-BBA1-5362C38A88D5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6305550"/>
            <a:ext cx="5181600" cy="476250"/>
          </a:xfrm>
        </p:spPr>
        <p:txBody>
          <a:bodyPr/>
          <a:lstStyle/>
          <a:p>
            <a:r>
              <a:rPr lang="en-US" dirty="0" smtClean="0"/>
              <a:t>HACCP Consulting Group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FSIS Performance Standards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New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Salmonella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Standards for Young Chickens</a:t>
            </a: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No more than 7.5% positive in the required 51 sample set</a:t>
            </a:r>
          </a:p>
          <a:p>
            <a:pPr lvl="1"/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5 out of 51 positive samples as the maximum number of positives allowed to achieve the new performance standard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B766E-6783-4982-BBA1-5362C38A88D5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81400" y="6305550"/>
            <a:ext cx="5029200" cy="476250"/>
          </a:xfrm>
        </p:spPr>
        <p:txBody>
          <a:bodyPr/>
          <a:lstStyle/>
          <a:p>
            <a:r>
              <a:rPr lang="en-US" dirty="0" smtClean="0"/>
              <a:t>HACCP Consulting Group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FSIS Performance Standards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New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Campylobacter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Standards for Young Chickens</a:t>
            </a: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Each 51 sample set for Salmonella will also be tested for Campylobacter</a:t>
            </a:r>
          </a:p>
          <a:p>
            <a:pPr lvl="1"/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If the 1ml procedure is negative, the 30 ml procedure will be used</a:t>
            </a:r>
          </a:p>
          <a:p>
            <a:pPr lvl="1"/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Performance standard for the 1 ml portion is 10.4% or no more than 8 positive samples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B766E-6783-4982-BBA1-5362C38A88D5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305550"/>
            <a:ext cx="4953000" cy="476250"/>
          </a:xfrm>
        </p:spPr>
        <p:txBody>
          <a:bodyPr/>
          <a:lstStyle/>
          <a:p>
            <a:r>
              <a:rPr lang="en-US" dirty="0" smtClean="0"/>
              <a:t>HACCP Consulting Group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FSIS Performance Standards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New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Campylobacter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Standards for Young Chickens</a:t>
            </a: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For the 1 ml and 30 ml results combined, the standard is set at 46.7% positive or no more than 27 of 51 samples positive</a:t>
            </a: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B766E-6783-4982-BBA1-5362C38A88D5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0" y="6305550"/>
            <a:ext cx="4800600" cy="476250"/>
          </a:xfrm>
        </p:spPr>
        <p:txBody>
          <a:bodyPr/>
          <a:lstStyle/>
          <a:p>
            <a:r>
              <a:rPr lang="en-US" dirty="0" smtClean="0"/>
              <a:t>HACCP Consulting Group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195</TotalTime>
  <Words>654</Words>
  <Application>Microsoft Office PowerPoint</Application>
  <PresentationFormat>On-screen Show (4:3)</PresentationFormat>
  <Paragraphs>146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Solstice</vt:lpstr>
      <vt:lpstr>New FSIS Performance Standards for Salmonella and Campylobacter  for Young Chicken and Turkey Slaughter Establishments</vt:lpstr>
      <vt:lpstr>FSIS Performance Standards</vt:lpstr>
      <vt:lpstr>FSIS Performance Standards</vt:lpstr>
      <vt:lpstr>FSIS Performance Standards</vt:lpstr>
      <vt:lpstr>FSIS Performance Standards</vt:lpstr>
      <vt:lpstr>FSIS Performance Standards</vt:lpstr>
      <vt:lpstr>FSIS Performance Standards</vt:lpstr>
      <vt:lpstr>FSIS Performance Standards</vt:lpstr>
      <vt:lpstr>FSIS Performance Standards</vt:lpstr>
      <vt:lpstr>FSIS Performance Standards</vt:lpstr>
      <vt:lpstr>FSIS Performance Standards</vt:lpstr>
      <vt:lpstr>Campylobacter</vt:lpstr>
      <vt:lpstr>Campylobacter</vt:lpstr>
      <vt:lpstr>Campylobacter</vt:lpstr>
      <vt:lpstr>Compliance Guideline for Controlling Salmonella and Campylobacter in Poultry  Third Edition May 2010</vt:lpstr>
      <vt:lpstr>FSIS Guidelines</vt:lpstr>
      <vt:lpstr>FSIS Guidelines</vt:lpstr>
      <vt:lpstr>FSIS Guidelines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FSIS Performance Standards for Salmonella and Campylobacter  for Young Chicken and Turkey Slaughter Establishments</dc:title>
  <dc:creator>Owner</dc:creator>
  <cp:lastModifiedBy>Owner</cp:lastModifiedBy>
  <cp:revision>13</cp:revision>
  <dcterms:created xsi:type="dcterms:W3CDTF">2010-06-25T10:56:59Z</dcterms:created>
  <dcterms:modified xsi:type="dcterms:W3CDTF">2011-08-02T12:01:51Z</dcterms:modified>
</cp:coreProperties>
</file>