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41.xml" ContentType="application/vnd.openxmlformats-officedocument.presentationml.slideLayout+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slideLayouts/slideLayout4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2.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3.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4.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25.xml" ContentType="application/vnd.openxmlformats-officedocument.presentationml.tags+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6.xml" ContentType="application/vnd.openxmlformats-officedocument.presentationml.tags+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27.xml" ContentType="application/vnd.openxmlformats-officedocument.presentationml.tags+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28.xml" ContentType="application/vnd.openxmlformats-officedocument.presentationml.tags+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9.xml" ContentType="application/vnd.openxmlformats-officedocument.presentationml.tags+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30.xml" ContentType="application/vnd.openxmlformats-officedocument.presentationml.tags+xml"/>
  <Override PartName="/ppt/notesSlides/notesSlide1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31.xml" ContentType="application/vnd.openxmlformats-officedocument.presentationml.tags+xml"/>
  <Override PartName="/ppt/notesSlides/notesSlide14.xml" ContentType="application/vnd.openxmlformats-officedocument.presentationml.notesSlide+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notesSlides/notesSlide17.xml" ContentType="application/vnd.openxmlformats-officedocument.presentationml.notesSlide+xml"/>
  <Override PartName="/ppt/tags/tag3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71" r:id="rId2"/>
    <p:sldMasterId id="2147483857" r:id="rId3"/>
    <p:sldMasterId id="2147483862" r:id="rId4"/>
  </p:sldMasterIdLst>
  <p:notesMasterIdLst>
    <p:notesMasterId r:id="rId26"/>
  </p:notesMasterIdLst>
  <p:handoutMasterIdLst>
    <p:handoutMasterId r:id="rId27"/>
  </p:handoutMasterIdLst>
  <p:sldIdLst>
    <p:sldId id="266" r:id="rId5"/>
    <p:sldId id="420" r:id="rId6"/>
    <p:sldId id="421" r:id="rId7"/>
    <p:sldId id="422" r:id="rId8"/>
    <p:sldId id="423" r:id="rId9"/>
    <p:sldId id="424" r:id="rId10"/>
    <p:sldId id="425" r:id="rId11"/>
    <p:sldId id="426" r:id="rId12"/>
    <p:sldId id="427" r:id="rId13"/>
    <p:sldId id="428" r:id="rId14"/>
    <p:sldId id="429" r:id="rId15"/>
    <p:sldId id="430" r:id="rId16"/>
    <p:sldId id="433" r:id="rId17"/>
    <p:sldId id="431" r:id="rId18"/>
    <p:sldId id="432" r:id="rId19"/>
    <p:sldId id="434" r:id="rId20"/>
    <p:sldId id="418" r:id="rId21"/>
    <p:sldId id="413" r:id="rId22"/>
    <p:sldId id="414" r:id="rId23"/>
    <p:sldId id="415" r:id="rId24"/>
    <p:sldId id="267"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ECEC"/>
    <a:srgbClr val="83009B"/>
    <a:srgbClr val="EBFF4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78" autoAdjust="0"/>
    <p:restoredTop sz="95775" autoAdjust="0"/>
  </p:normalViewPr>
  <p:slideViewPr>
    <p:cSldViewPr snapToGrid="0" showGuides="1">
      <p:cViewPr varScale="1">
        <p:scale>
          <a:sx n="63" d="100"/>
          <a:sy n="63" d="100"/>
        </p:scale>
        <p:origin x="756" y="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9" d="100"/>
          <a:sy n="89" d="100"/>
        </p:scale>
        <p:origin x="259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inda\Sync\RTC\1%20-%20Projektai\VMVT\2026\Rezutatai_imones_202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Kokiais</a:t>
            </a:r>
            <a:r>
              <a:rPr lang="lt-LT" baseline="0"/>
              <a:t> klausimais bendravo su VMVT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'Q1'!$B$4:$B$6</c:f>
              <c:strCache>
                <c:ptCount val="3"/>
                <c:pt idx="0">
                  <c:v>Dėl leidimo išdavimo</c:v>
                </c:pt>
                <c:pt idx="1">
                  <c:v>Norėdamas pasikonsultuoti, gauti atsakymą</c:v>
                </c:pt>
                <c:pt idx="2">
                  <c:v>VMVT atliko patikrinimą</c:v>
                </c:pt>
              </c:strCache>
            </c:strRef>
          </c:cat>
          <c:val>
            <c:numRef>
              <c:f>'Q1'!$D$4:$D$6</c:f>
              <c:numCache>
                <c:formatCode>###0.0%</c:formatCode>
                <c:ptCount val="3"/>
                <c:pt idx="0">
                  <c:v>0.38250000000000001</c:v>
                </c:pt>
                <c:pt idx="1">
                  <c:v>0.2175</c:v>
                </c:pt>
                <c:pt idx="2">
                  <c:v>0.78249999999999997</c:v>
                </c:pt>
              </c:numCache>
            </c:numRef>
          </c:val>
          <c:extLst>
            <c:ext xmlns:c16="http://schemas.microsoft.com/office/drawing/2014/chart" uri="{C3380CC4-5D6E-409C-BE32-E72D297353CC}">
              <c16:uniqueId val="{00000000-852F-4284-82B2-270F4815D61A}"/>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'Q1'!$B$4:$B$6</c:f>
              <c:strCache>
                <c:ptCount val="3"/>
                <c:pt idx="0">
                  <c:v>Dėl leidimo išdavimo</c:v>
                </c:pt>
                <c:pt idx="1">
                  <c:v>Norėdamas pasikonsultuoti, gauti atsakymą</c:v>
                </c:pt>
                <c:pt idx="2">
                  <c:v>VMVT atliko patikrinimą</c:v>
                </c:pt>
              </c:strCache>
            </c:strRef>
          </c:cat>
          <c:val>
            <c:numRef>
              <c:f>'Q1'!$T$4:$T$6</c:f>
              <c:numCache>
                <c:formatCode>###0.0%</c:formatCode>
                <c:ptCount val="3"/>
                <c:pt idx="0">
                  <c:v>0.81132075471698117</c:v>
                </c:pt>
                <c:pt idx="1">
                  <c:v>0.29245283018867924</c:v>
                </c:pt>
                <c:pt idx="2">
                  <c:v>0.44339622641509435</c:v>
                </c:pt>
              </c:numCache>
            </c:numRef>
          </c:val>
          <c:extLst>
            <c:ext xmlns:c16="http://schemas.microsoft.com/office/drawing/2014/chart" uri="{C3380CC4-5D6E-409C-BE32-E72D297353CC}">
              <c16:uniqueId val="{00000001-852F-4284-82B2-270F4815D61A}"/>
            </c:ext>
          </c:extLst>
        </c:ser>
        <c:dLbls>
          <c:dLblPos val="outEnd"/>
          <c:showLegendKey val="0"/>
          <c:showVal val="1"/>
          <c:showCatName val="0"/>
          <c:showSerName val="0"/>
          <c:showPercent val="0"/>
          <c:showBubbleSize val="0"/>
        </c:dLbls>
        <c:gapWidth val="219"/>
        <c:overlap val="-27"/>
        <c:axId val="462364927"/>
        <c:axId val="462362047"/>
      </c:barChart>
      <c:catAx>
        <c:axId val="462364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62362047"/>
        <c:crosses val="autoZero"/>
        <c:auto val="1"/>
        <c:lblAlgn val="ctr"/>
        <c:lblOffset val="100"/>
        <c:noMultiLvlLbl val="0"/>
      </c:catAx>
      <c:valAx>
        <c:axId val="462362047"/>
        <c:scaling>
          <c:orientation val="minMax"/>
        </c:scaling>
        <c:delete val="1"/>
        <c:axPos val="l"/>
        <c:numFmt formatCode="###0.0%" sourceLinked="1"/>
        <c:majorTickMark val="none"/>
        <c:minorTickMark val="none"/>
        <c:tickLblPos val="nextTo"/>
        <c:crossAx val="4623649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Konsultavimo  aspektų vertinimas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453724985522911"/>
          <c:y val="0.12952706953869242"/>
          <c:w val="0.56086218599533766"/>
          <c:h val="0.83100484833040411"/>
        </c:manualLayout>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'Konsult aspektu vertinimas'!$A$4:$A$9</c:f>
              <c:strCache>
                <c:ptCount val="6"/>
                <c:pt idx="0">
                  <c:v>Patogus konsultacijų teikimo laikas</c:v>
                </c:pt>
                <c:pt idx="1">
                  <c:v>Konsultacija suteikiama greitai</c:v>
                </c:pt>
                <c:pt idx="2">
                  <c:v>Konsultacijos metu gavome visą informaciją, kurios reikėjo</c:v>
                </c:pt>
                <c:pt idx="3">
                  <c:v>Konsultacija padėjo suprasti teisės aktuose keliamus reikalavimus</c:v>
                </c:pt>
                <c:pt idx="4">
                  <c:v>Lengva susisiekti su reikiamu konsultantu, specialistu</c:v>
                </c:pt>
                <c:pt idx="5">
                  <c:v>Sunku gauti reikiamą informaciją iš karto – tave nukreipia vis pas kitą darbuotoją, siūlo skambinti kitu telefonu, kitu laiku ar pan.</c:v>
                </c:pt>
              </c:strCache>
            </c:strRef>
          </c:cat>
          <c:val>
            <c:numRef>
              <c:f>'Konsult aspektu vertinimas'!$B$4:$B$9</c:f>
              <c:numCache>
                <c:formatCode>#,##0.0</c:formatCode>
                <c:ptCount val="6"/>
                <c:pt idx="0">
                  <c:v>9.2771084337349325</c:v>
                </c:pt>
                <c:pt idx="1">
                  <c:v>8.8705882352941181</c:v>
                </c:pt>
                <c:pt idx="2">
                  <c:v>8.7590361445783085</c:v>
                </c:pt>
                <c:pt idx="3">
                  <c:v>8.6707317073170707</c:v>
                </c:pt>
                <c:pt idx="4">
                  <c:v>8.1411764705882348</c:v>
                </c:pt>
                <c:pt idx="5">
                  <c:v>3.6144578313253022</c:v>
                </c:pt>
              </c:numCache>
            </c:numRef>
          </c:val>
          <c:extLst>
            <c:ext xmlns:c16="http://schemas.microsoft.com/office/drawing/2014/chart" uri="{C3380CC4-5D6E-409C-BE32-E72D297353CC}">
              <c16:uniqueId val="{00000000-43BA-43CC-BA2D-2ED5AC2E030A}"/>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'Konsult aspektu vertinimas'!$A$4:$A$9</c:f>
              <c:strCache>
                <c:ptCount val="6"/>
                <c:pt idx="0">
                  <c:v>Patogus konsultacijų teikimo laikas</c:v>
                </c:pt>
                <c:pt idx="1">
                  <c:v>Konsultacija suteikiama greitai</c:v>
                </c:pt>
                <c:pt idx="2">
                  <c:v>Konsultacijos metu gavome visą informaciją, kurios reikėjo</c:v>
                </c:pt>
                <c:pt idx="3">
                  <c:v>Konsultacija padėjo suprasti teisės aktuose keliamus reikalavimus</c:v>
                </c:pt>
                <c:pt idx="4">
                  <c:v>Lengva susisiekti su reikiamu konsultantu, specialistu</c:v>
                </c:pt>
                <c:pt idx="5">
                  <c:v>Sunku gauti reikiamą informaciją iš karto – tave nukreipia vis pas kitą darbuotoją, siūlo skambinti kitu telefonu, kitu laiku ar pan.</c:v>
                </c:pt>
              </c:strCache>
            </c:strRef>
          </c:cat>
          <c:val>
            <c:numRef>
              <c:f>'Konsult aspektu vertinimas'!$J$4:$J$9</c:f>
              <c:numCache>
                <c:formatCode>General</c:formatCode>
                <c:ptCount val="6"/>
                <c:pt idx="0">
                  <c:v>9.1999999999999993</c:v>
                </c:pt>
                <c:pt idx="1">
                  <c:v>8.6999999999999993</c:v>
                </c:pt>
                <c:pt idx="2">
                  <c:v>8.6999999999999993</c:v>
                </c:pt>
                <c:pt idx="3">
                  <c:v>8.5</c:v>
                </c:pt>
                <c:pt idx="4">
                  <c:v>7.6</c:v>
                </c:pt>
                <c:pt idx="5">
                  <c:v>3.8</c:v>
                </c:pt>
              </c:numCache>
            </c:numRef>
          </c:val>
          <c:extLst>
            <c:ext xmlns:c16="http://schemas.microsoft.com/office/drawing/2014/chart" uri="{C3380CC4-5D6E-409C-BE32-E72D297353CC}">
              <c16:uniqueId val="{00000001-43BA-43CC-BA2D-2ED5AC2E030A}"/>
            </c:ext>
          </c:extLst>
        </c:ser>
        <c:dLbls>
          <c:dLblPos val="outEnd"/>
          <c:showLegendKey val="0"/>
          <c:showVal val="1"/>
          <c:showCatName val="0"/>
          <c:showSerName val="0"/>
          <c:showPercent val="0"/>
          <c:showBubbleSize val="0"/>
        </c:dLbls>
        <c:gapWidth val="100"/>
        <c:axId val="611614015"/>
        <c:axId val="611619775"/>
      </c:barChart>
      <c:catAx>
        <c:axId val="6116140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619775"/>
        <c:crosses val="autoZero"/>
        <c:auto val="1"/>
        <c:lblAlgn val="ctr"/>
        <c:lblOffset val="100"/>
        <c:noMultiLvlLbl val="0"/>
      </c:catAx>
      <c:valAx>
        <c:axId val="611619775"/>
        <c:scaling>
          <c:orientation val="minMax"/>
        </c:scaling>
        <c:delete val="1"/>
        <c:axPos val="t"/>
        <c:numFmt formatCode="#,##0.0" sourceLinked="1"/>
        <c:majorTickMark val="none"/>
        <c:minorTickMark val="none"/>
        <c:tickLblPos val="nextTo"/>
        <c:crossAx val="611614015"/>
        <c:crosses val="autoZero"/>
        <c:crossBetween val="between"/>
      </c:valAx>
      <c:spPr>
        <a:noFill/>
        <a:ln>
          <a:noFill/>
        </a:ln>
        <a:effectLst/>
      </c:spPr>
    </c:plotArea>
    <c:legend>
      <c:legendPos val="r"/>
      <c:layout>
        <c:manualLayout>
          <c:xMode val="edge"/>
          <c:yMode val="edge"/>
          <c:x val="0.77253735031439685"/>
          <c:y val="0.84301506765371714"/>
          <c:w val="0.12236542464879224"/>
          <c:h val="0.11445404793634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Patikrinimo aspektų vertinimas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'Patikrinimu vertinimas'!$A$4:$A$17</c:f>
              <c:strCache>
                <c:ptCount val="14"/>
                <c:pt idx="0">
                  <c:v>Darbuotojai, atliekantys patikrą, dirba profesionaliai</c:v>
                </c:pt>
                <c:pt idx="1">
                  <c:v>Patikrinimo išvados ir pateikti nurodymai yra suprantami ir aiškūs</c:v>
                </c:pt>
                <c:pt idx="2">
                  <c:v>Patikra buvo vykdoma objektyviai, teisingai</c:v>
                </c:pt>
                <c:pt idx="3">
                  <c:v>Kontrolinis klausimynas, kuris buvo užpildytas patikrinimo metu, yra aiškus, suprantamas</c:v>
                </c:pt>
                <c:pt idx="4">
                  <c:v>Darbuotojai yra linkę padėti ir paaiškinti</c:v>
                </c:pt>
                <c:pt idx="5">
                  <c:v>Kontrolinius klausimynus patogu naudoti savęs pasitikrinimui</c:v>
                </c:pt>
                <c:pt idx="6">
                  <c:v>Atlikto patikrinimo metu buvo suteikta naudinga informacija</c:v>
                </c:pt>
                <c:pt idx="7">
                  <c:v>Pirmaisiais veiklos metais sankcijų už pažeidimus netaikė, patarė, kaip ištaisyti trūkumus</c:v>
                </c:pt>
                <c:pt idx="8">
                  <c:v>Už nustatytus pažeidimus yra taikomos adekvačios sankcijos</c:v>
                </c:pt>
                <c:pt idx="9">
                  <c:v>Teisės aktuose nustatyti reikalavimai Jūsų vykdomai veiklai yra pagrįsti, proporcingi ir aiškūs</c:v>
                </c:pt>
                <c:pt idx="10">
                  <c:v>Žinau, kad kontroliniai klausimynai, pagal kuriuos atliekamas mano veiklos patikrinimas, yra viešai skelbiami</c:v>
                </c:pt>
                <c:pt idx="11">
                  <c:v>Žinau, kad pirmaisiais verslo vykdymo metais verslas turi būti konsultuojamas, už nedidelius pažeidimus neturi būti taikomos sankcijos, esu girdėjęs apie Deklaraciją dėl pirmųjų verslo metų</c:v>
                </c:pt>
                <c:pt idx="12">
                  <c:v>Dažnai tenka  pateikti tą pačią informaciją, kurią jau pateikėte kitoms institucijoms (duomenis/ataskaitas/deklaracijas)</c:v>
                </c:pt>
                <c:pt idx="13">
                  <c:v>Asmeniškai susidūriau su darbuotojų  piktnaudžiavimu tarnybine padėtimi (pvz.: grubumu, gąsdinimu sankcijomis, nepagrįstais reikalavimais, kurių nėra kontroliniame klausimyne, ir pan.)</c:v>
                </c:pt>
              </c:strCache>
            </c:strRef>
          </c:cat>
          <c:val>
            <c:numRef>
              <c:f>'Patikrinimu vertinimas'!$B$4:$B$17</c:f>
              <c:numCache>
                <c:formatCode>#,##0.0</c:formatCode>
                <c:ptCount val="14"/>
                <c:pt idx="0">
                  <c:v>9.3697749196141427</c:v>
                </c:pt>
                <c:pt idx="1">
                  <c:v>9.3525641025641075</c:v>
                </c:pt>
                <c:pt idx="2">
                  <c:v>9.3397435897435965</c:v>
                </c:pt>
                <c:pt idx="3">
                  <c:v>9.3236245954692496</c:v>
                </c:pt>
                <c:pt idx="4">
                  <c:v>9.2899022801302955</c:v>
                </c:pt>
                <c:pt idx="5">
                  <c:v>9.1618705035971146</c:v>
                </c:pt>
                <c:pt idx="6">
                  <c:v>9.1479099678456599</c:v>
                </c:pt>
                <c:pt idx="7">
                  <c:v>8.9449152542372854</c:v>
                </c:pt>
                <c:pt idx="8">
                  <c:v>8.800829875518664</c:v>
                </c:pt>
                <c:pt idx="9">
                  <c:v>8.7540453074433646</c:v>
                </c:pt>
                <c:pt idx="10">
                  <c:v>8.1327433628318602</c:v>
                </c:pt>
                <c:pt idx="11">
                  <c:v>8.1082474226804155</c:v>
                </c:pt>
                <c:pt idx="12">
                  <c:v>4.3958333333333339</c:v>
                </c:pt>
                <c:pt idx="13">
                  <c:v>1.585209003215434</c:v>
                </c:pt>
              </c:numCache>
            </c:numRef>
          </c:val>
          <c:extLst>
            <c:ext xmlns:c16="http://schemas.microsoft.com/office/drawing/2014/chart" uri="{C3380CC4-5D6E-409C-BE32-E72D297353CC}">
              <c16:uniqueId val="{00000000-07A7-48BB-A1E1-23673B84FA7C}"/>
            </c:ext>
          </c:extLst>
        </c:ser>
        <c:dLbls>
          <c:showLegendKey val="0"/>
          <c:showVal val="0"/>
          <c:showCatName val="0"/>
          <c:showSerName val="0"/>
          <c:showPercent val="0"/>
          <c:showBubbleSize val="0"/>
        </c:dLbls>
        <c:gapWidth val="80"/>
        <c:axId val="611614015"/>
        <c:axId val="611619775"/>
      </c:barChart>
      <c:catAx>
        <c:axId val="6116140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619775"/>
        <c:crosses val="autoZero"/>
        <c:auto val="1"/>
        <c:lblAlgn val="ctr"/>
        <c:lblOffset val="100"/>
        <c:noMultiLvlLbl val="0"/>
      </c:catAx>
      <c:valAx>
        <c:axId val="611619775"/>
        <c:scaling>
          <c:orientation val="minMax"/>
        </c:scaling>
        <c:delete val="1"/>
        <c:axPos val="t"/>
        <c:numFmt formatCode="#,##0.0" sourceLinked="1"/>
        <c:majorTickMark val="none"/>
        <c:minorTickMark val="none"/>
        <c:tickLblPos val="nextTo"/>
        <c:crossAx val="6116140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Metodinės pagalbos vertinimas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9258201285633346"/>
          <c:y val="9.094223510770566E-2"/>
          <c:w val="0.48425835108080473"/>
          <c:h val="0.8813468345270654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'Metodin pagalbos vertinimas'!$A$4:$A$16</c:f>
              <c:strCache>
                <c:ptCount val="13"/>
                <c:pt idx="0">
                  <c:v>Susitikimai (kontaktiniai ar nuotoliniai)</c:v>
                </c:pt>
                <c:pt idx="1">
                  <c:v>Konsultacijos nuvykus į VMVT</c:v>
                </c:pt>
                <c:pt idx="2">
                  <c:v>Patikrinimus</c:v>
                </c:pt>
                <c:pt idx="3">
                  <c:v>Konsultacijos nuotoliniu būdu</c:v>
                </c:pt>
                <c:pt idx="4">
                  <c:v>Individualaus pobūdžio kontaktai problemoms spręsti</c:v>
                </c:pt>
                <c:pt idx="5">
                  <c:v>Konsultacijos el paštu</c:v>
                </c:pt>
                <c:pt idx="6">
                  <c:v>Konsultacijas raštu</c:v>
                </c:pt>
                <c:pt idx="7">
                  <c:v>Konsultavimą telefonu</c:v>
                </c:pt>
                <c:pt idx="8">
                  <c:v>Teminės diskusijos</c:v>
                </c:pt>
                <c:pt idx="9">
                  <c:v>Metodiniai leidiniai, veiklos vadovai, reikalavimų išaiškinimų gairės ir pan.</c:v>
                </c:pt>
                <c:pt idx="10">
                  <c:v>Seminarai, mokymai</c:v>
                </c:pt>
                <c:pt idx="11">
                  <c:v>Informacijos sklaida VMVT interneto svetainėje</c:v>
                </c:pt>
                <c:pt idx="12">
                  <c:v>Informacijos sklaida socialiniuose tinkluose (Facebook, Linkedin, Twitter, Instagram ir pan.)</c:v>
                </c:pt>
              </c:strCache>
            </c:strRef>
          </c:cat>
          <c:val>
            <c:numRef>
              <c:f>'Metodin pagalbos vertinimas'!$B$4:$B$16</c:f>
              <c:numCache>
                <c:formatCode>#,##0.0</c:formatCode>
                <c:ptCount val="13"/>
                <c:pt idx="0">
                  <c:v>9.1064516129032178</c:v>
                </c:pt>
                <c:pt idx="1">
                  <c:v>9.0887096774193576</c:v>
                </c:pt>
                <c:pt idx="2">
                  <c:v>8.8422535211267554</c:v>
                </c:pt>
                <c:pt idx="3">
                  <c:v>8.8408163265306179</c:v>
                </c:pt>
                <c:pt idx="4">
                  <c:v>8.8266129032258007</c:v>
                </c:pt>
                <c:pt idx="5">
                  <c:v>8.7327327327327353</c:v>
                </c:pt>
                <c:pt idx="6">
                  <c:v>8.724381625441687</c:v>
                </c:pt>
                <c:pt idx="7">
                  <c:v>8.6264367816091934</c:v>
                </c:pt>
                <c:pt idx="8">
                  <c:v>8.5989304812834177</c:v>
                </c:pt>
                <c:pt idx="9">
                  <c:v>8.459546925566352</c:v>
                </c:pt>
                <c:pt idx="10">
                  <c:v>8.4041450777201998</c:v>
                </c:pt>
                <c:pt idx="11">
                  <c:v>7.8333333333333321</c:v>
                </c:pt>
                <c:pt idx="12">
                  <c:v>7.7448979591836711</c:v>
                </c:pt>
              </c:numCache>
            </c:numRef>
          </c:val>
          <c:extLst>
            <c:ext xmlns:c16="http://schemas.microsoft.com/office/drawing/2014/chart" uri="{C3380CC4-5D6E-409C-BE32-E72D297353CC}">
              <c16:uniqueId val="{00000000-4FB9-4FEE-B469-DE24583C46D1}"/>
            </c:ext>
          </c:extLst>
        </c:ser>
        <c:dLbls>
          <c:showLegendKey val="0"/>
          <c:showVal val="0"/>
          <c:showCatName val="0"/>
          <c:showSerName val="0"/>
          <c:showPercent val="0"/>
          <c:showBubbleSize val="0"/>
        </c:dLbls>
        <c:gapWidth val="80"/>
        <c:axId val="611614015"/>
        <c:axId val="611619775"/>
      </c:barChart>
      <c:catAx>
        <c:axId val="6116140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619775"/>
        <c:crosses val="autoZero"/>
        <c:auto val="1"/>
        <c:lblAlgn val="ctr"/>
        <c:lblOffset val="100"/>
        <c:noMultiLvlLbl val="0"/>
      </c:catAx>
      <c:valAx>
        <c:axId val="611619775"/>
        <c:scaling>
          <c:orientation val="minMax"/>
        </c:scaling>
        <c:delete val="1"/>
        <c:axPos val="t"/>
        <c:numFmt formatCode="#,##0.0" sourceLinked="1"/>
        <c:majorTickMark val="none"/>
        <c:minorTickMark val="none"/>
        <c:tickLblPos val="nextTo"/>
        <c:crossAx val="6116140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Naudingiausios prevencinės priemonės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'Prevecijos priemoniu zinomumas '!$B$4:$B$10</c:f>
              <c:strCache>
                <c:ptCount val="7"/>
                <c:pt idx="0">
                  <c:v>Konsultavimas (telefonu, el. paštu, raštu)</c:v>
                </c:pt>
                <c:pt idx="1">
                  <c:v>Metodinės pagalbos teikimas patikrinimo metu</c:v>
                </c:pt>
                <c:pt idx="2">
                  <c:v>Mokymai aktualiomis temomis</c:v>
                </c:pt>
                <c:pt idx="3">
                  <c:v>Naujienlaiškių, metodinės medžiagos siuntimas verslą pradėjusiems ūkio subjektams</c:v>
                </c:pt>
                <c:pt idx="4">
                  <c:v>Viešai skelbiami kontroliniai klausimynai</c:v>
                </c:pt>
                <c:pt idx="5">
                  <c:v>Tarnybos vykdoma informacinė sklaida ( tarnybos svetainėje, socialiniuose tinkluose)</c:v>
                </c:pt>
                <c:pt idx="6">
                  <c:v>Nuotoliniu būdu (internetu) transliuojami renginiai tam tikra pasirinkta tema</c:v>
                </c:pt>
              </c:strCache>
            </c:strRef>
          </c:cat>
          <c:val>
            <c:numRef>
              <c:f>'Prevecijos priemoniu zinomumas '!$D$4:$D$10</c:f>
              <c:numCache>
                <c:formatCode>###0.0%</c:formatCode>
                <c:ptCount val="7"/>
                <c:pt idx="0">
                  <c:v>0.88</c:v>
                </c:pt>
                <c:pt idx="1">
                  <c:v>0.72499999999999998</c:v>
                </c:pt>
                <c:pt idx="2">
                  <c:v>0.60499999999999998</c:v>
                </c:pt>
                <c:pt idx="3">
                  <c:v>0.6</c:v>
                </c:pt>
                <c:pt idx="4">
                  <c:v>0.59</c:v>
                </c:pt>
                <c:pt idx="5">
                  <c:v>0.57499999999999996</c:v>
                </c:pt>
                <c:pt idx="6">
                  <c:v>0.56000000000000005</c:v>
                </c:pt>
              </c:numCache>
            </c:numRef>
          </c:val>
          <c:extLst>
            <c:ext xmlns:c16="http://schemas.microsoft.com/office/drawing/2014/chart" uri="{C3380CC4-5D6E-409C-BE32-E72D297353CC}">
              <c16:uniqueId val="{00000000-C71E-49B7-83C2-61F9C1536884}"/>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'Prevecijos priemoniu zinomumas '!$B$4:$B$10</c:f>
              <c:strCache>
                <c:ptCount val="7"/>
                <c:pt idx="0">
                  <c:v>Konsultavimas (telefonu, el. paštu, raštu)</c:v>
                </c:pt>
                <c:pt idx="1">
                  <c:v>Metodinės pagalbos teikimas patikrinimo metu</c:v>
                </c:pt>
                <c:pt idx="2">
                  <c:v>Mokymai aktualiomis temomis</c:v>
                </c:pt>
                <c:pt idx="3">
                  <c:v>Naujienlaiškių, metodinės medžiagos siuntimas verslą pradėjusiems ūkio subjektams</c:v>
                </c:pt>
                <c:pt idx="4">
                  <c:v>Viešai skelbiami kontroliniai klausimynai</c:v>
                </c:pt>
                <c:pt idx="5">
                  <c:v>Tarnybos vykdoma informacinė sklaida ( tarnybos svetainėje, socialiniuose tinkluose)</c:v>
                </c:pt>
                <c:pt idx="6">
                  <c:v>Nuotoliniu būdu (internetu) transliuojami renginiai tam tikra pasirinkta tema</c:v>
                </c:pt>
              </c:strCache>
            </c:strRef>
          </c:cat>
          <c:val>
            <c:numRef>
              <c:f>'Prevecijos priemoniu zinomumas '!$T$4:$T$10</c:f>
              <c:numCache>
                <c:formatCode>###0.0%</c:formatCode>
                <c:ptCount val="7"/>
                <c:pt idx="0">
                  <c:v>0.87735849056603787</c:v>
                </c:pt>
                <c:pt idx="1">
                  <c:v>0.57547169811320753</c:v>
                </c:pt>
                <c:pt idx="2">
                  <c:v>0.46226415094339623</c:v>
                </c:pt>
                <c:pt idx="3">
                  <c:v>0.51886792452830188</c:v>
                </c:pt>
                <c:pt idx="4">
                  <c:v>0.43396226415094341</c:v>
                </c:pt>
                <c:pt idx="5">
                  <c:v>0.44339622641509435</c:v>
                </c:pt>
                <c:pt idx="6">
                  <c:v>0.43396226415094341</c:v>
                </c:pt>
              </c:numCache>
            </c:numRef>
          </c:val>
          <c:extLst>
            <c:ext xmlns:c16="http://schemas.microsoft.com/office/drawing/2014/chart" uri="{C3380CC4-5D6E-409C-BE32-E72D297353CC}">
              <c16:uniqueId val="{00000001-C71E-49B7-83C2-61F9C1536884}"/>
            </c:ext>
          </c:extLst>
        </c:ser>
        <c:dLbls>
          <c:dLblPos val="outEnd"/>
          <c:showLegendKey val="0"/>
          <c:showVal val="1"/>
          <c:showCatName val="0"/>
          <c:showSerName val="0"/>
          <c:showPercent val="0"/>
          <c:showBubbleSize val="0"/>
        </c:dLbls>
        <c:gapWidth val="100"/>
        <c:axId val="611614015"/>
        <c:axId val="611619775"/>
      </c:barChart>
      <c:catAx>
        <c:axId val="6116140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619775"/>
        <c:crosses val="autoZero"/>
        <c:auto val="1"/>
        <c:lblAlgn val="ctr"/>
        <c:lblOffset val="100"/>
        <c:noMultiLvlLbl val="0"/>
      </c:catAx>
      <c:valAx>
        <c:axId val="611619775"/>
        <c:scaling>
          <c:orientation val="minMax"/>
        </c:scaling>
        <c:delete val="1"/>
        <c:axPos val="t"/>
        <c:numFmt formatCode="###0.0%" sourceLinked="1"/>
        <c:majorTickMark val="none"/>
        <c:minorTickMark val="none"/>
        <c:tickLblPos val="nextTo"/>
        <c:crossAx val="6116140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Žinomos prevencinės priemonės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'Prevecijos priemoniu zinomumas '!$B$11:$B$16</c:f>
              <c:strCache>
                <c:ptCount val="6"/>
                <c:pt idx="0">
                  <c:v>Informacija apie saugų maisto tvarkymą ir per maistą plintančių infekcijų prevenciją</c:v>
                </c:pt>
                <c:pt idx="1">
                  <c:v>Informacija apie gyvūnų užkrečiamųjų ligų riziką</c:v>
                </c:pt>
                <c:pt idx="2">
                  <c:v>Pranešimai gyvūnų gerovės užtikrinimo klausimais</c:v>
                </c:pt>
                <c:pt idx="3">
                  <c:v>Veiksmų plano bakterijų atsparumui antimikrobinėms medžiagoms mažinti priemonės</c:v>
                </c:pt>
                <c:pt idx="4">
                  <c:v>Mokymai ūkinių gyvūnų laikytojams dėl gyvūnų gerovės reikalavimų taikymo</c:v>
                </c:pt>
                <c:pt idx="5">
                  <c:v>Nežinau</c:v>
                </c:pt>
              </c:strCache>
            </c:strRef>
          </c:cat>
          <c:val>
            <c:numRef>
              <c:f>'Prevecijos priemoniu zinomumas '!$D$11:$D$16</c:f>
              <c:numCache>
                <c:formatCode>###0.0%</c:formatCode>
                <c:ptCount val="6"/>
                <c:pt idx="0">
                  <c:v>0.82</c:v>
                </c:pt>
                <c:pt idx="1">
                  <c:v>0.72250000000000003</c:v>
                </c:pt>
                <c:pt idx="2">
                  <c:v>0.57750000000000001</c:v>
                </c:pt>
                <c:pt idx="3">
                  <c:v>0.54</c:v>
                </c:pt>
                <c:pt idx="4">
                  <c:v>0.39750000000000002</c:v>
                </c:pt>
                <c:pt idx="5">
                  <c:v>9.7500000000000003E-2</c:v>
                </c:pt>
              </c:numCache>
            </c:numRef>
          </c:val>
          <c:extLst>
            <c:ext xmlns:c16="http://schemas.microsoft.com/office/drawing/2014/chart" uri="{C3380CC4-5D6E-409C-BE32-E72D297353CC}">
              <c16:uniqueId val="{00000000-A1B3-4CF2-8179-FE07D41D658F}"/>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'Prevecijos priemoniu zinomumas '!$B$11:$B$16</c:f>
              <c:strCache>
                <c:ptCount val="6"/>
                <c:pt idx="0">
                  <c:v>Informacija apie saugų maisto tvarkymą ir per maistą plintančių infekcijų prevenciją</c:v>
                </c:pt>
                <c:pt idx="1">
                  <c:v>Informacija apie gyvūnų užkrečiamųjų ligų riziką</c:v>
                </c:pt>
                <c:pt idx="2">
                  <c:v>Pranešimai gyvūnų gerovės užtikrinimo klausimais</c:v>
                </c:pt>
                <c:pt idx="3">
                  <c:v>Veiksmų plano bakterijų atsparumui antimikrobinėms medžiagoms mažinti priemonės</c:v>
                </c:pt>
                <c:pt idx="4">
                  <c:v>Mokymai ūkinių gyvūnų laikytojams dėl gyvūnų gerovės reikalavimų taikymo</c:v>
                </c:pt>
                <c:pt idx="5">
                  <c:v>Nežinau</c:v>
                </c:pt>
              </c:strCache>
            </c:strRef>
          </c:cat>
          <c:val>
            <c:numRef>
              <c:f>'Prevecijos priemoniu zinomumas '!$T$11:$T$16</c:f>
              <c:numCache>
                <c:formatCode>###0.0%</c:formatCode>
                <c:ptCount val="6"/>
                <c:pt idx="0">
                  <c:v>0.73584905660377364</c:v>
                </c:pt>
                <c:pt idx="1">
                  <c:v>0.68867924528301883</c:v>
                </c:pt>
                <c:pt idx="2">
                  <c:v>0.55660377358490565</c:v>
                </c:pt>
                <c:pt idx="3">
                  <c:v>0.43396226415094341</c:v>
                </c:pt>
                <c:pt idx="4">
                  <c:v>0.3867924528301887</c:v>
                </c:pt>
                <c:pt idx="5">
                  <c:v>0.16037735849056603</c:v>
                </c:pt>
              </c:numCache>
            </c:numRef>
          </c:val>
          <c:extLst>
            <c:ext xmlns:c16="http://schemas.microsoft.com/office/drawing/2014/chart" uri="{C3380CC4-5D6E-409C-BE32-E72D297353CC}">
              <c16:uniqueId val="{00000001-A1B3-4CF2-8179-FE07D41D658F}"/>
            </c:ext>
          </c:extLst>
        </c:ser>
        <c:dLbls>
          <c:dLblPos val="outEnd"/>
          <c:showLegendKey val="0"/>
          <c:showVal val="1"/>
          <c:showCatName val="0"/>
          <c:showSerName val="0"/>
          <c:showPercent val="0"/>
          <c:showBubbleSize val="0"/>
        </c:dLbls>
        <c:gapWidth val="100"/>
        <c:axId val="611614015"/>
        <c:axId val="611619775"/>
      </c:barChart>
      <c:catAx>
        <c:axId val="6116140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619775"/>
        <c:crosses val="autoZero"/>
        <c:auto val="1"/>
        <c:lblAlgn val="ctr"/>
        <c:lblOffset val="100"/>
        <c:noMultiLvlLbl val="0"/>
      </c:catAx>
      <c:valAx>
        <c:axId val="611619775"/>
        <c:scaling>
          <c:orientation val="minMax"/>
        </c:scaling>
        <c:delete val="1"/>
        <c:axPos val="t"/>
        <c:numFmt formatCode="###0.0%" sourceLinked="1"/>
        <c:majorTickMark val="none"/>
        <c:minorTickMark val="none"/>
        <c:tickLblPos val="nextTo"/>
        <c:crossAx val="6116140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Korupcinės situacijos vertinimas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'Korupcijos vertinimas'!$B$54</c:f>
              <c:strCache>
                <c:ptCount val="1"/>
                <c:pt idx="0">
                  <c:v>Tikrai taip</c:v>
                </c:pt>
              </c:strCache>
            </c:strRef>
          </c:tx>
          <c:spPr>
            <a:solidFill>
              <a:schemeClr val="accent1"/>
            </a:solidFill>
            <a:ln>
              <a:noFill/>
            </a:ln>
            <a:effectLst/>
          </c:spPr>
          <c:invertIfNegative val="0"/>
          <c:cat>
            <c:strRef>
              <c:f>'Korupcijos vertinimas'!$C$53:$F$53</c:f>
              <c:strCache>
                <c:ptCount val="4"/>
                <c:pt idx="0">
                  <c:v>Ar teko atsidėkoti sprendžiant problemas</c:v>
                </c:pt>
                <c:pt idx="1">
                  <c:v>Ar VMVT darbuotojai prašė atlygio?</c:v>
                </c:pt>
                <c:pt idx="2">
                  <c:v>Ar buvo užuominų, kad tikimasi atlygio?</c:v>
                </c:pt>
                <c:pt idx="3">
                  <c:v>Ar teko girdėti iš kitų, kad reikalaujama atlygio?</c:v>
                </c:pt>
              </c:strCache>
            </c:strRef>
          </c:cat>
          <c:val>
            <c:numRef>
              <c:f>'Korupcijos vertinimas'!$C$54:$F$54</c:f>
              <c:numCache>
                <c:formatCode>###0.0%</c:formatCode>
                <c:ptCount val="4"/>
                <c:pt idx="0">
                  <c:v>2.5000000000000001E-3</c:v>
                </c:pt>
                <c:pt idx="1">
                  <c:v>2.5000000000000001E-3</c:v>
                </c:pt>
                <c:pt idx="2">
                  <c:v>1.4999999999999999E-2</c:v>
                </c:pt>
                <c:pt idx="3">
                  <c:v>5.5E-2</c:v>
                </c:pt>
              </c:numCache>
            </c:numRef>
          </c:val>
          <c:extLst>
            <c:ext xmlns:c16="http://schemas.microsoft.com/office/drawing/2014/chart" uri="{C3380CC4-5D6E-409C-BE32-E72D297353CC}">
              <c16:uniqueId val="{00000000-5D90-4ED3-99D5-D7F1D8E1DA51}"/>
            </c:ext>
          </c:extLst>
        </c:ser>
        <c:ser>
          <c:idx val="1"/>
          <c:order val="1"/>
          <c:tx>
            <c:strRef>
              <c:f>'Korupcijos vertinimas'!$B$55</c:f>
              <c:strCache>
                <c:ptCount val="1"/>
                <c:pt idx="0">
                  <c:v>Lyg ir taip</c:v>
                </c:pt>
              </c:strCache>
            </c:strRef>
          </c:tx>
          <c:spPr>
            <a:solidFill>
              <a:schemeClr val="accent2"/>
            </a:solidFill>
            <a:ln>
              <a:noFill/>
            </a:ln>
            <a:effectLst/>
          </c:spPr>
          <c:invertIfNegative val="0"/>
          <c:cat>
            <c:strRef>
              <c:f>'Korupcijos vertinimas'!$C$53:$F$53</c:f>
              <c:strCache>
                <c:ptCount val="4"/>
                <c:pt idx="0">
                  <c:v>Ar teko atsidėkoti sprendžiant problemas</c:v>
                </c:pt>
                <c:pt idx="1">
                  <c:v>Ar VMVT darbuotojai prašė atlygio?</c:v>
                </c:pt>
                <c:pt idx="2">
                  <c:v>Ar buvo užuominų, kad tikimasi atlygio?</c:v>
                </c:pt>
                <c:pt idx="3">
                  <c:v>Ar teko girdėti iš kitų, kad reikalaujama atlygio?</c:v>
                </c:pt>
              </c:strCache>
            </c:strRef>
          </c:cat>
          <c:val>
            <c:numRef>
              <c:f>'Korupcijos vertinimas'!$C$55:$F$55</c:f>
              <c:numCache>
                <c:formatCode>###0.0%</c:formatCode>
                <c:ptCount val="4"/>
                <c:pt idx="0">
                  <c:v>5.0000000000000001E-3</c:v>
                </c:pt>
                <c:pt idx="1">
                  <c:v>5.0000000000000001E-3</c:v>
                </c:pt>
                <c:pt idx="2">
                  <c:v>5.0000000000000001E-3</c:v>
                </c:pt>
                <c:pt idx="3">
                  <c:v>0.02</c:v>
                </c:pt>
              </c:numCache>
            </c:numRef>
          </c:val>
          <c:extLst>
            <c:ext xmlns:c16="http://schemas.microsoft.com/office/drawing/2014/chart" uri="{C3380CC4-5D6E-409C-BE32-E72D297353CC}">
              <c16:uniqueId val="{00000001-5D90-4ED3-99D5-D7F1D8E1DA51}"/>
            </c:ext>
          </c:extLst>
        </c:ser>
        <c:ser>
          <c:idx val="2"/>
          <c:order val="2"/>
          <c:tx>
            <c:strRef>
              <c:f>'Korupcijos vertinimas'!$B$56</c:f>
              <c:strCache>
                <c:ptCount val="1"/>
                <c:pt idx="0">
                  <c:v>Lyg ir ne</c:v>
                </c:pt>
              </c:strCache>
            </c:strRef>
          </c:tx>
          <c:spPr>
            <a:solidFill>
              <a:schemeClr val="accent3"/>
            </a:solidFill>
            <a:ln>
              <a:noFill/>
            </a:ln>
            <a:effectLst/>
          </c:spPr>
          <c:invertIfNegative val="0"/>
          <c:cat>
            <c:strRef>
              <c:f>'Korupcijos vertinimas'!$C$53:$F$53</c:f>
              <c:strCache>
                <c:ptCount val="4"/>
                <c:pt idx="0">
                  <c:v>Ar teko atsidėkoti sprendžiant problemas</c:v>
                </c:pt>
                <c:pt idx="1">
                  <c:v>Ar VMVT darbuotojai prašė atlygio?</c:v>
                </c:pt>
                <c:pt idx="2">
                  <c:v>Ar buvo užuominų, kad tikimasi atlygio?</c:v>
                </c:pt>
                <c:pt idx="3">
                  <c:v>Ar teko girdėti iš kitų, kad reikalaujama atlygio?</c:v>
                </c:pt>
              </c:strCache>
            </c:strRef>
          </c:cat>
          <c:val>
            <c:numRef>
              <c:f>'Korupcijos vertinimas'!$C$56:$F$56</c:f>
              <c:numCache>
                <c:formatCode>###0.0%</c:formatCode>
                <c:ptCount val="4"/>
                <c:pt idx="0">
                  <c:v>0.01</c:v>
                </c:pt>
                <c:pt idx="1">
                  <c:v>2.5000000000000001E-3</c:v>
                </c:pt>
                <c:pt idx="2">
                  <c:v>0.01</c:v>
                </c:pt>
                <c:pt idx="3">
                  <c:v>0.02</c:v>
                </c:pt>
              </c:numCache>
            </c:numRef>
          </c:val>
          <c:extLst>
            <c:ext xmlns:c16="http://schemas.microsoft.com/office/drawing/2014/chart" uri="{C3380CC4-5D6E-409C-BE32-E72D297353CC}">
              <c16:uniqueId val="{00000002-5D90-4ED3-99D5-D7F1D8E1DA51}"/>
            </c:ext>
          </c:extLst>
        </c:ser>
        <c:ser>
          <c:idx val="3"/>
          <c:order val="3"/>
          <c:tx>
            <c:strRef>
              <c:f>'Korupcijos vertinimas'!$B$57</c:f>
              <c:strCache>
                <c:ptCount val="1"/>
                <c:pt idx="0">
                  <c:v>TIkrai 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'Korupcijos vertinimas'!$C$53:$F$53</c:f>
              <c:strCache>
                <c:ptCount val="4"/>
                <c:pt idx="0">
                  <c:v>Ar teko atsidėkoti sprendžiant problemas</c:v>
                </c:pt>
                <c:pt idx="1">
                  <c:v>Ar VMVT darbuotojai prašė atlygio?</c:v>
                </c:pt>
                <c:pt idx="2">
                  <c:v>Ar buvo užuominų, kad tikimasi atlygio?</c:v>
                </c:pt>
                <c:pt idx="3">
                  <c:v>Ar teko girdėti iš kitų, kad reikalaujama atlygio?</c:v>
                </c:pt>
              </c:strCache>
            </c:strRef>
          </c:cat>
          <c:val>
            <c:numRef>
              <c:f>'Korupcijos vertinimas'!$C$57:$F$57</c:f>
              <c:numCache>
                <c:formatCode>###0.0%</c:formatCode>
                <c:ptCount val="4"/>
                <c:pt idx="0">
                  <c:v>0.97499999999999998</c:v>
                </c:pt>
                <c:pt idx="1">
                  <c:v>0.98499999999999999</c:v>
                </c:pt>
                <c:pt idx="2">
                  <c:v>0.96750000000000003</c:v>
                </c:pt>
                <c:pt idx="3">
                  <c:v>0.89249999999999996</c:v>
                </c:pt>
              </c:numCache>
            </c:numRef>
          </c:val>
          <c:extLst>
            <c:ext xmlns:c16="http://schemas.microsoft.com/office/drawing/2014/chart" uri="{C3380CC4-5D6E-409C-BE32-E72D297353CC}">
              <c16:uniqueId val="{00000003-5D90-4ED3-99D5-D7F1D8E1DA51}"/>
            </c:ext>
          </c:extLst>
        </c:ser>
        <c:dLbls>
          <c:showLegendKey val="0"/>
          <c:showVal val="0"/>
          <c:showCatName val="0"/>
          <c:showSerName val="0"/>
          <c:showPercent val="0"/>
          <c:showBubbleSize val="0"/>
        </c:dLbls>
        <c:gapWidth val="100"/>
        <c:overlap val="100"/>
        <c:axId val="611624575"/>
        <c:axId val="611611135"/>
      </c:barChart>
      <c:catAx>
        <c:axId val="61162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611135"/>
        <c:crosses val="autoZero"/>
        <c:auto val="1"/>
        <c:lblAlgn val="ctr"/>
        <c:lblOffset val="100"/>
        <c:noMultiLvlLbl val="0"/>
      </c:catAx>
      <c:valAx>
        <c:axId val="611611135"/>
        <c:scaling>
          <c:orientation val="minMax"/>
        </c:scaling>
        <c:delete val="1"/>
        <c:axPos val="l"/>
        <c:numFmt formatCode="0%" sourceLinked="1"/>
        <c:majorTickMark val="none"/>
        <c:minorTickMark val="none"/>
        <c:tickLblPos val="nextTo"/>
        <c:crossAx val="61162457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lt-LT"/>
              <a:t>Korupcijos situacija palyginti su buvusia prieš 2 metus</a:t>
            </a:r>
            <a:endParaRPr lang="en-US"/>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'Korupcijos vertinimas'!$B$28</c:f>
              <c:strCache>
                <c:ptCount val="1"/>
                <c:pt idx="0">
                  <c:v>Labai pablogėjo</c:v>
                </c:pt>
              </c:strCache>
            </c:strRef>
          </c:tx>
          <c:spPr>
            <a:solidFill>
              <a:srgbClr val="FF0000"/>
            </a:solidFill>
            <a:ln>
              <a:noFill/>
            </a:ln>
            <a:effectLst/>
          </c:spPr>
          <c:invertIfNegative val="0"/>
          <c:dLbls>
            <c:delete val="1"/>
          </c:dLbls>
          <c:val>
            <c:numRef>
              <c:f>'Korupcijos vertinimas'!$D$28</c:f>
              <c:numCache>
                <c:formatCode>###0.0%</c:formatCode>
                <c:ptCount val="1"/>
                <c:pt idx="0">
                  <c:v>0</c:v>
                </c:pt>
              </c:numCache>
            </c:numRef>
          </c:val>
          <c:extLst>
            <c:ext xmlns:c16="http://schemas.microsoft.com/office/drawing/2014/chart" uri="{C3380CC4-5D6E-409C-BE32-E72D297353CC}">
              <c16:uniqueId val="{00000000-E393-4FE9-B8A2-259586178527}"/>
            </c:ext>
          </c:extLst>
        </c:ser>
        <c:ser>
          <c:idx val="1"/>
          <c:order val="1"/>
          <c:tx>
            <c:strRef>
              <c:f>'Korupcijos vertinimas'!$B$29</c:f>
              <c:strCache>
                <c:ptCount val="1"/>
                <c:pt idx="0">
                  <c:v>Šiek tiek pablogėjo</c:v>
                </c:pt>
              </c:strCache>
            </c:strRef>
          </c:tx>
          <c:spPr>
            <a:solidFill>
              <a:schemeClr val="accent2"/>
            </a:solidFill>
            <a:ln>
              <a:noFill/>
            </a:ln>
            <a:effectLst/>
          </c:spPr>
          <c:invertIfNegative val="0"/>
          <c:dLbls>
            <c:dLbl>
              <c:idx val="0"/>
              <c:layout>
                <c:manualLayout>
                  <c:x val="-3.2258064516129032E-3"/>
                  <c:y val="1.34831412958889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93-4FE9-B8A2-25958617852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'Korupcijos vertinimas'!$D$29</c:f>
              <c:numCache>
                <c:formatCode>###0.0%</c:formatCode>
                <c:ptCount val="1"/>
                <c:pt idx="0">
                  <c:v>5.0000000000000001E-3</c:v>
                </c:pt>
              </c:numCache>
            </c:numRef>
          </c:val>
          <c:extLst>
            <c:ext xmlns:c16="http://schemas.microsoft.com/office/drawing/2014/chart" uri="{C3380CC4-5D6E-409C-BE32-E72D297353CC}">
              <c16:uniqueId val="{00000002-E393-4FE9-B8A2-259586178527}"/>
            </c:ext>
          </c:extLst>
        </c:ser>
        <c:ser>
          <c:idx val="2"/>
          <c:order val="2"/>
          <c:tx>
            <c:strRef>
              <c:f>'Korupcijos vertinimas'!$B$30</c:f>
              <c:strCache>
                <c:ptCount val="1"/>
                <c:pt idx="0">
                  <c:v>Nepasikeitė</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'Korupcijos vertinimas'!$D$30</c:f>
              <c:numCache>
                <c:formatCode>###0.0%</c:formatCode>
                <c:ptCount val="1"/>
                <c:pt idx="0">
                  <c:v>0.16</c:v>
                </c:pt>
              </c:numCache>
            </c:numRef>
          </c:val>
          <c:extLst>
            <c:ext xmlns:c16="http://schemas.microsoft.com/office/drawing/2014/chart" uri="{C3380CC4-5D6E-409C-BE32-E72D297353CC}">
              <c16:uniqueId val="{00000003-E393-4FE9-B8A2-259586178527}"/>
            </c:ext>
          </c:extLst>
        </c:ser>
        <c:ser>
          <c:idx val="3"/>
          <c:order val="3"/>
          <c:tx>
            <c:strRef>
              <c:f>'Korupcijos vertinimas'!$B$31</c:f>
              <c:strCache>
                <c:ptCount val="1"/>
                <c:pt idx="0">
                  <c:v>Šiek tiek pagerėjo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'Korupcijos vertinimas'!$D$31</c:f>
              <c:numCache>
                <c:formatCode>###0.0%</c:formatCode>
                <c:ptCount val="1"/>
                <c:pt idx="0">
                  <c:v>0.11749999999999999</c:v>
                </c:pt>
              </c:numCache>
            </c:numRef>
          </c:val>
          <c:extLst>
            <c:ext xmlns:c16="http://schemas.microsoft.com/office/drawing/2014/chart" uri="{C3380CC4-5D6E-409C-BE32-E72D297353CC}">
              <c16:uniqueId val="{00000004-E393-4FE9-B8A2-259586178527}"/>
            </c:ext>
          </c:extLst>
        </c:ser>
        <c:ser>
          <c:idx val="4"/>
          <c:order val="4"/>
          <c:tx>
            <c:strRef>
              <c:f>'Korupcijos vertinimas'!$B$32</c:f>
              <c:strCache>
                <c:ptCount val="1"/>
                <c:pt idx="0">
                  <c:v>Labai pagerėjo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'Korupcijos vertinimas'!$D$32</c:f>
              <c:numCache>
                <c:formatCode>###0.0%</c:formatCode>
                <c:ptCount val="1"/>
                <c:pt idx="0">
                  <c:v>0.26</c:v>
                </c:pt>
              </c:numCache>
            </c:numRef>
          </c:val>
          <c:extLst>
            <c:ext xmlns:c16="http://schemas.microsoft.com/office/drawing/2014/chart" uri="{C3380CC4-5D6E-409C-BE32-E72D297353CC}">
              <c16:uniqueId val="{00000005-E393-4FE9-B8A2-259586178527}"/>
            </c:ext>
          </c:extLst>
        </c:ser>
        <c:ser>
          <c:idx val="5"/>
          <c:order val="5"/>
          <c:tx>
            <c:strRef>
              <c:f>'Korupcijos vertinimas'!$B$33</c:f>
              <c:strCache>
                <c:ptCount val="1"/>
                <c:pt idx="0">
                  <c:v>Nežinau, neturiu nuomonės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'Korupcijos vertinimas'!$D$33</c:f>
              <c:numCache>
                <c:formatCode>###0.0%</c:formatCode>
                <c:ptCount val="1"/>
                <c:pt idx="0">
                  <c:v>0.45750000000000002</c:v>
                </c:pt>
              </c:numCache>
            </c:numRef>
          </c:val>
          <c:extLst>
            <c:ext xmlns:c16="http://schemas.microsoft.com/office/drawing/2014/chart" uri="{C3380CC4-5D6E-409C-BE32-E72D297353CC}">
              <c16:uniqueId val="{00000006-E393-4FE9-B8A2-259586178527}"/>
            </c:ext>
          </c:extLst>
        </c:ser>
        <c:dLbls>
          <c:dLblPos val="ctr"/>
          <c:showLegendKey val="0"/>
          <c:showVal val="1"/>
          <c:showCatName val="0"/>
          <c:showSerName val="0"/>
          <c:showPercent val="0"/>
          <c:showBubbleSize val="0"/>
        </c:dLbls>
        <c:gapWidth val="150"/>
        <c:overlap val="100"/>
        <c:axId val="811617087"/>
        <c:axId val="811606047"/>
      </c:barChart>
      <c:catAx>
        <c:axId val="811617087"/>
        <c:scaling>
          <c:orientation val="minMax"/>
        </c:scaling>
        <c:delete val="1"/>
        <c:axPos val="b"/>
        <c:numFmt formatCode="General" sourceLinked="1"/>
        <c:majorTickMark val="none"/>
        <c:minorTickMark val="none"/>
        <c:tickLblPos val="nextTo"/>
        <c:crossAx val="811606047"/>
        <c:crosses val="autoZero"/>
        <c:auto val="1"/>
        <c:lblAlgn val="ctr"/>
        <c:lblOffset val="100"/>
        <c:noMultiLvlLbl val="0"/>
      </c:catAx>
      <c:valAx>
        <c:axId val="811606047"/>
        <c:scaling>
          <c:orientation val="minMax"/>
        </c:scaling>
        <c:delete val="1"/>
        <c:axPos val="l"/>
        <c:numFmt formatCode="0%" sourceLinked="1"/>
        <c:majorTickMark val="none"/>
        <c:minorTickMark val="none"/>
        <c:tickLblPos val="nextTo"/>
        <c:crossAx val="81161708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lt-LT"/>
              <a:t>Kokiais klausimais konsultavosi su VMVT</a:t>
            </a:r>
            <a:endParaRPr lang="en-US"/>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'Q2'!$B$4:$B$20</c:f>
              <c:strCache>
                <c:ptCount val="17"/>
                <c:pt idx="0">
                  <c:v>Dėl maisto produktų gamybos</c:v>
                </c:pt>
                <c:pt idx="1">
                  <c:v>Dėl higienos ir kt. reikalavimų patalpoms</c:v>
                </c:pt>
                <c:pt idx="2">
                  <c:v>Dėl viešojo maitinimo veiklos</c:v>
                </c:pt>
                <c:pt idx="3">
                  <c:v>Dėl prekybos maisto produktais</c:v>
                </c:pt>
                <c:pt idx="4">
                  <c:v>Dėl maisto ar pašarų, gyvų gyvūnų importo / tranzito / eksporto</c:v>
                </c:pt>
                <c:pt idx="5">
                  <c:v>Dėl leidimų pradėti veiklą (prekyba maistu / maisto gamyba / viešasis maitinimas ir kt.)</c:v>
                </c:pt>
                <c:pt idx="6">
                  <c:v>Dėl maisto produktų ženklinimo ir reklamos</c:v>
                </c:pt>
                <c:pt idx="7">
                  <c:v>Dėl maisto papildų notifikavimo</c:v>
                </c:pt>
                <c:pt idx="8">
                  <c:v>Dėl VMVT vykdomos kontrolės (patikrų/ licencijų)</c:v>
                </c:pt>
                <c:pt idx="9">
                  <c:v>Dėl gyvūnų ligų ir laboratorinių tyrimų</c:v>
                </c:pt>
                <c:pt idx="10">
                  <c:v>Dėl gyvūnų gerovės reikalavimų</c:v>
                </c:pt>
                <c:pt idx="11">
                  <c:v>Dėl gyvūnų ženklinimo ir registravimo</c:v>
                </c:pt>
                <c:pt idx="12">
                  <c:v>Dėl gyvūnų veisimo</c:v>
                </c:pt>
                <c:pt idx="13">
                  <c:v>Dėl vaikų maitinimo</c:v>
                </c:pt>
                <c:pt idx="14">
                  <c:v>Dėl keliavimo su gyvūnu augintiniu</c:v>
                </c:pt>
                <c:pt idx="15">
                  <c:v>Dėl vartotojų teisių</c:v>
                </c:pt>
                <c:pt idx="16">
                  <c:v>Kita</c:v>
                </c:pt>
              </c:strCache>
            </c:strRef>
          </c:cat>
          <c:val>
            <c:numRef>
              <c:f>'Q2'!$D$4:$D$20</c:f>
              <c:numCache>
                <c:formatCode>###0.0%</c:formatCode>
                <c:ptCount val="17"/>
                <c:pt idx="0">
                  <c:v>0.25287356321839083</c:v>
                </c:pt>
                <c:pt idx="1">
                  <c:v>0.17241379310344829</c:v>
                </c:pt>
                <c:pt idx="2">
                  <c:v>0.13793103448275862</c:v>
                </c:pt>
                <c:pt idx="3">
                  <c:v>0.10344827586206896</c:v>
                </c:pt>
                <c:pt idx="4">
                  <c:v>8.0459770114942528E-2</c:v>
                </c:pt>
                <c:pt idx="5">
                  <c:v>6.8965517241379309E-2</c:v>
                </c:pt>
                <c:pt idx="6">
                  <c:v>6.8965517241379309E-2</c:v>
                </c:pt>
                <c:pt idx="7">
                  <c:v>5.7471264367816091E-2</c:v>
                </c:pt>
                <c:pt idx="8">
                  <c:v>5.7471264367816091E-2</c:v>
                </c:pt>
                <c:pt idx="9">
                  <c:v>3.4482758620689655E-2</c:v>
                </c:pt>
                <c:pt idx="10">
                  <c:v>2.2988505747126436E-2</c:v>
                </c:pt>
                <c:pt idx="11">
                  <c:v>2.2988505747126436E-2</c:v>
                </c:pt>
                <c:pt idx="12">
                  <c:v>2.2988505747126436E-2</c:v>
                </c:pt>
                <c:pt idx="13">
                  <c:v>2.2988505747126436E-2</c:v>
                </c:pt>
                <c:pt idx="14">
                  <c:v>1.1494252873563218E-2</c:v>
                </c:pt>
                <c:pt idx="15">
                  <c:v>0</c:v>
                </c:pt>
                <c:pt idx="16">
                  <c:v>0.16091954022988506</c:v>
                </c:pt>
              </c:numCache>
            </c:numRef>
          </c:val>
          <c:extLst>
            <c:ext xmlns:c16="http://schemas.microsoft.com/office/drawing/2014/chart" uri="{C3380CC4-5D6E-409C-BE32-E72D297353CC}">
              <c16:uniqueId val="{00000000-809F-4A52-9715-0DA260F68D43}"/>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'Q2'!$B$4:$B$20</c:f>
              <c:strCache>
                <c:ptCount val="17"/>
                <c:pt idx="0">
                  <c:v>Dėl maisto produktų gamybos</c:v>
                </c:pt>
                <c:pt idx="1">
                  <c:v>Dėl higienos ir kt. reikalavimų patalpoms</c:v>
                </c:pt>
                <c:pt idx="2">
                  <c:v>Dėl viešojo maitinimo veiklos</c:v>
                </c:pt>
                <c:pt idx="3">
                  <c:v>Dėl prekybos maisto produktais</c:v>
                </c:pt>
                <c:pt idx="4">
                  <c:v>Dėl maisto ar pašarų, gyvų gyvūnų importo / tranzito / eksporto</c:v>
                </c:pt>
                <c:pt idx="5">
                  <c:v>Dėl leidimų pradėti veiklą (prekyba maistu / maisto gamyba / viešasis maitinimas ir kt.)</c:v>
                </c:pt>
                <c:pt idx="6">
                  <c:v>Dėl maisto produktų ženklinimo ir reklamos</c:v>
                </c:pt>
                <c:pt idx="7">
                  <c:v>Dėl maisto papildų notifikavimo</c:v>
                </c:pt>
                <c:pt idx="8">
                  <c:v>Dėl VMVT vykdomos kontrolės (patikrų/ licencijų)</c:v>
                </c:pt>
                <c:pt idx="9">
                  <c:v>Dėl gyvūnų ligų ir laboratorinių tyrimų</c:v>
                </c:pt>
                <c:pt idx="10">
                  <c:v>Dėl gyvūnų gerovės reikalavimų</c:v>
                </c:pt>
                <c:pt idx="11">
                  <c:v>Dėl gyvūnų ženklinimo ir registravimo</c:v>
                </c:pt>
                <c:pt idx="12">
                  <c:v>Dėl gyvūnų veisimo</c:v>
                </c:pt>
                <c:pt idx="13">
                  <c:v>Dėl vaikų maitinimo</c:v>
                </c:pt>
                <c:pt idx="14">
                  <c:v>Dėl keliavimo su gyvūnu augintiniu</c:v>
                </c:pt>
                <c:pt idx="15">
                  <c:v>Dėl vartotojų teisių</c:v>
                </c:pt>
                <c:pt idx="16">
                  <c:v>Kita</c:v>
                </c:pt>
              </c:strCache>
            </c:strRef>
          </c:cat>
          <c:val>
            <c:numRef>
              <c:f>'Q2'!$T$4:$T$20</c:f>
              <c:numCache>
                <c:formatCode>###0.0%</c:formatCode>
                <c:ptCount val="17"/>
                <c:pt idx="0">
                  <c:v>0.19354838709677419</c:v>
                </c:pt>
                <c:pt idx="1">
                  <c:v>0.19354838709677419</c:v>
                </c:pt>
                <c:pt idx="2">
                  <c:v>9.6774193548387094E-2</c:v>
                </c:pt>
                <c:pt idx="3">
                  <c:v>0.19354838709677419</c:v>
                </c:pt>
                <c:pt idx="4">
                  <c:v>3.2258064516129031E-2</c:v>
                </c:pt>
                <c:pt idx="5">
                  <c:v>9.6774193548387094E-2</c:v>
                </c:pt>
                <c:pt idx="6">
                  <c:v>3.2258064516129031E-2</c:v>
                </c:pt>
                <c:pt idx="7">
                  <c:v>6.4516129032258063E-2</c:v>
                </c:pt>
                <c:pt idx="8">
                  <c:v>3.2258064516129031E-2</c:v>
                </c:pt>
                <c:pt idx="9">
                  <c:v>0</c:v>
                </c:pt>
                <c:pt idx="10">
                  <c:v>3.2258064516129031E-2</c:v>
                </c:pt>
                <c:pt idx="11">
                  <c:v>3.2258064516129031E-2</c:v>
                </c:pt>
                <c:pt idx="12">
                  <c:v>3.2258064516129031E-2</c:v>
                </c:pt>
                <c:pt idx="13">
                  <c:v>3.2258064516129031E-2</c:v>
                </c:pt>
                <c:pt idx="14">
                  <c:v>0</c:v>
                </c:pt>
                <c:pt idx="15">
                  <c:v>0</c:v>
                </c:pt>
                <c:pt idx="16">
                  <c:v>0.22580645161290319</c:v>
                </c:pt>
              </c:numCache>
            </c:numRef>
          </c:val>
          <c:extLst>
            <c:ext xmlns:c16="http://schemas.microsoft.com/office/drawing/2014/chart" uri="{C3380CC4-5D6E-409C-BE32-E72D297353CC}">
              <c16:uniqueId val="{00000001-809F-4A52-9715-0DA260F68D43}"/>
            </c:ext>
          </c:extLst>
        </c:ser>
        <c:dLbls>
          <c:dLblPos val="outEnd"/>
          <c:showLegendKey val="0"/>
          <c:showVal val="1"/>
          <c:showCatName val="0"/>
          <c:showSerName val="0"/>
          <c:showPercent val="0"/>
          <c:showBubbleSize val="0"/>
        </c:dLbls>
        <c:gapWidth val="100"/>
        <c:axId val="461460575"/>
        <c:axId val="354717679"/>
      </c:barChart>
      <c:catAx>
        <c:axId val="4614605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54717679"/>
        <c:crosses val="autoZero"/>
        <c:auto val="1"/>
        <c:lblAlgn val="ctr"/>
        <c:lblOffset val="100"/>
        <c:noMultiLvlLbl val="0"/>
      </c:catAx>
      <c:valAx>
        <c:axId val="354717679"/>
        <c:scaling>
          <c:orientation val="minMax"/>
        </c:scaling>
        <c:delete val="1"/>
        <c:axPos val="t"/>
        <c:numFmt formatCode="###0.0%" sourceLinked="1"/>
        <c:majorTickMark val="none"/>
        <c:minorTickMark val="none"/>
        <c:tickLblPos val="nextTo"/>
        <c:crossAx val="46146057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Paslaugų svarba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'Paslaugu svarba'!$A$4:$A$6</c:f>
              <c:strCache>
                <c:ptCount val="3"/>
                <c:pt idx="0">
                  <c:v>Leidimų išdavimas</c:v>
                </c:pt>
                <c:pt idx="1">
                  <c:v>Konsultavimas</c:v>
                </c:pt>
                <c:pt idx="2">
                  <c:v>Patikrinimai</c:v>
                </c:pt>
              </c:strCache>
            </c:strRef>
          </c:cat>
          <c:val>
            <c:numRef>
              <c:f>'Paslaugu svarba'!$B$4:$B$6</c:f>
              <c:numCache>
                <c:formatCode>#,##0.0</c:formatCode>
                <c:ptCount val="3"/>
                <c:pt idx="0">
                  <c:v>9.3098958333333268</c:v>
                </c:pt>
                <c:pt idx="1">
                  <c:v>8.9974293059126005</c:v>
                </c:pt>
                <c:pt idx="2">
                  <c:v>8.2559366754617525</c:v>
                </c:pt>
              </c:numCache>
            </c:numRef>
          </c:val>
          <c:extLst>
            <c:ext xmlns:c16="http://schemas.microsoft.com/office/drawing/2014/chart" uri="{C3380CC4-5D6E-409C-BE32-E72D297353CC}">
              <c16:uniqueId val="{00000000-1751-4692-9BAA-203A60791548}"/>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'Paslaugu svarba'!$A$4:$A$6</c:f>
              <c:strCache>
                <c:ptCount val="3"/>
                <c:pt idx="0">
                  <c:v>Leidimų išdavimas</c:v>
                </c:pt>
                <c:pt idx="1">
                  <c:v>Konsultavimas</c:v>
                </c:pt>
                <c:pt idx="2">
                  <c:v>Patikrinimai</c:v>
                </c:pt>
              </c:strCache>
            </c:strRef>
          </c:cat>
          <c:val>
            <c:numRef>
              <c:f>'Paslaugu svarba'!$J$4:$J$6</c:f>
              <c:numCache>
                <c:formatCode>0.0</c:formatCode>
                <c:ptCount val="3"/>
                <c:pt idx="0" formatCode="General">
                  <c:v>9.3000000000000007</c:v>
                </c:pt>
                <c:pt idx="1">
                  <c:v>9</c:v>
                </c:pt>
                <c:pt idx="2" formatCode="General">
                  <c:v>8.3000000000000007</c:v>
                </c:pt>
              </c:numCache>
            </c:numRef>
          </c:val>
          <c:extLst>
            <c:ext xmlns:c16="http://schemas.microsoft.com/office/drawing/2014/chart" uri="{C3380CC4-5D6E-409C-BE32-E72D297353CC}">
              <c16:uniqueId val="{00000001-1751-4692-9BAA-203A60791548}"/>
            </c:ext>
          </c:extLst>
        </c:ser>
        <c:dLbls>
          <c:dLblPos val="outEnd"/>
          <c:showLegendKey val="0"/>
          <c:showVal val="1"/>
          <c:showCatName val="0"/>
          <c:showSerName val="0"/>
          <c:showPercent val="0"/>
          <c:showBubbleSize val="0"/>
        </c:dLbls>
        <c:gapWidth val="100"/>
        <c:axId val="463968863"/>
        <c:axId val="584059743"/>
      </c:barChart>
      <c:catAx>
        <c:axId val="4639688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059743"/>
        <c:crosses val="autoZero"/>
        <c:auto val="1"/>
        <c:lblAlgn val="ctr"/>
        <c:lblOffset val="100"/>
        <c:noMultiLvlLbl val="0"/>
      </c:catAx>
      <c:valAx>
        <c:axId val="584059743"/>
        <c:scaling>
          <c:orientation val="minMax"/>
        </c:scaling>
        <c:delete val="1"/>
        <c:axPos val="t"/>
        <c:numFmt formatCode="#,##0.0" sourceLinked="1"/>
        <c:majorTickMark val="none"/>
        <c:minorTickMark val="none"/>
        <c:tickLblPos val="nextTo"/>
        <c:crossAx val="46396886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Paslaugų vertinimas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'Paslaugu bendras vertinimas'!$A$4:$A$6</c:f>
              <c:strCache>
                <c:ptCount val="3"/>
                <c:pt idx="0">
                  <c:v>Leidimų išdavimas</c:v>
                </c:pt>
                <c:pt idx="1">
                  <c:v>Konsultavimas</c:v>
                </c:pt>
                <c:pt idx="2">
                  <c:v>Patikrinimai</c:v>
                </c:pt>
              </c:strCache>
            </c:strRef>
          </c:cat>
          <c:val>
            <c:numRef>
              <c:f>'Paslaugu bendras vertinimas'!$B$4:$B$6</c:f>
              <c:numCache>
                <c:formatCode>#,##0.0</c:formatCode>
                <c:ptCount val="3"/>
                <c:pt idx="0">
                  <c:v>8.935135135135134</c:v>
                </c:pt>
                <c:pt idx="1">
                  <c:v>8.4480000000000022</c:v>
                </c:pt>
                <c:pt idx="2">
                  <c:v>8.871313672922243</c:v>
                </c:pt>
              </c:numCache>
            </c:numRef>
          </c:val>
          <c:extLst>
            <c:ext xmlns:c16="http://schemas.microsoft.com/office/drawing/2014/chart" uri="{C3380CC4-5D6E-409C-BE32-E72D297353CC}">
              <c16:uniqueId val="{00000000-437B-4609-9928-2E5737CECA25}"/>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'Paslaugu bendras vertinimas'!$A$4:$A$6</c:f>
              <c:strCache>
                <c:ptCount val="3"/>
                <c:pt idx="0">
                  <c:v>Leidimų išdavimas</c:v>
                </c:pt>
                <c:pt idx="1">
                  <c:v>Konsultavimas</c:v>
                </c:pt>
                <c:pt idx="2">
                  <c:v>Patikrinimai</c:v>
                </c:pt>
              </c:strCache>
            </c:strRef>
          </c:cat>
          <c:val>
            <c:numRef>
              <c:f>'Paslaugu bendras vertinimas'!$J$4:$J$6</c:f>
              <c:numCache>
                <c:formatCode>General</c:formatCode>
                <c:ptCount val="3"/>
                <c:pt idx="0">
                  <c:v>8.5</c:v>
                </c:pt>
                <c:pt idx="1">
                  <c:v>8.3000000000000007</c:v>
                </c:pt>
                <c:pt idx="2">
                  <c:v>9</c:v>
                </c:pt>
              </c:numCache>
            </c:numRef>
          </c:val>
          <c:extLst>
            <c:ext xmlns:c16="http://schemas.microsoft.com/office/drawing/2014/chart" uri="{C3380CC4-5D6E-409C-BE32-E72D297353CC}">
              <c16:uniqueId val="{00000001-437B-4609-9928-2E5737CECA25}"/>
            </c:ext>
          </c:extLst>
        </c:ser>
        <c:dLbls>
          <c:dLblPos val="outEnd"/>
          <c:showLegendKey val="0"/>
          <c:showVal val="1"/>
          <c:showCatName val="0"/>
          <c:showSerName val="0"/>
          <c:showPercent val="0"/>
          <c:showBubbleSize val="0"/>
        </c:dLbls>
        <c:gapWidth val="100"/>
        <c:axId val="463968863"/>
        <c:axId val="584059743"/>
      </c:barChart>
      <c:catAx>
        <c:axId val="4639688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059743"/>
        <c:crosses val="autoZero"/>
        <c:auto val="1"/>
        <c:lblAlgn val="ctr"/>
        <c:lblOffset val="100"/>
        <c:noMultiLvlLbl val="0"/>
      </c:catAx>
      <c:valAx>
        <c:axId val="584059743"/>
        <c:scaling>
          <c:orientation val="minMax"/>
        </c:scaling>
        <c:delete val="1"/>
        <c:axPos val="t"/>
        <c:numFmt formatCode="#,##0.0" sourceLinked="1"/>
        <c:majorTickMark val="none"/>
        <c:minorTickMark val="none"/>
        <c:tickLblPos val="nextTo"/>
        <c:crossAx val="4639688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Pasitenkinimo viešosiomis paslaugomis</a:t>
            </a:r>
            <a:r>
              <a:rPr lang="lt-LT" baseline="0"/>
              <a:t> indeksai</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555555555555555E-2"/>
          <c:y val="0.17171296296296296"/>
          <c:w val="0.90805096237970251"/>
          <c:h val="0.67003098571011954"/>
        </c:manualLayout>
      </c:layout>
      <c:barChart>
        <c:barDir val="col"/>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'Pasitenkinimo indeksai'!$A$4:$A$5</c:f>
              <c:strCache>
                <c:ptCount val="2"/>
                <c:pt idx="0">
                  <c:v>Pasitenkinimo viešosiomis paslaugomis indeksas I</c:v>
                </c:pt>
                <c:pt idx="1">
                  <c:v>Pasitenkinimo viešosiomis paslaugomis svertinis indeksas II</c:v>
                </c:pt>
              </c:strCache>
            </c:strRef>
          </c:cat>
          <c:val>
            <c:numRef>
              <c:f>'Pasitenkinimo indeksai'!$B$4:$B$5</c:f>
              <c:numCache>
                <c:formatCode>#,##0.0</c:formatCode>
                <c:ptCount val="2"/>
                <c:pt idx="0">
                  <c:v>87.272749999999988</c:v>
                </c:pt>
                <c:pt idx="1">
                  <c:v>78.41629072681711</c:v>
                </c:pt>
              </c:numCache>
            </c:numRef>
          </c:val>
          <c:extLst>
            <c:ext xmlns:c16="http://schemas.microsoft.com/office/drawing/2014/chart" uri="{C3380CC4-5D6E-409C-BE32-E72D297353CC}">
              <c16:uniqueId val="{00000000-77F9-468F-859E-3792DF4705A6}"/>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'Pasitenkinimo indeksai'!$A$4:$A$5</c:f>
              <c:strCache>
                <c:ptCount val="2"/>
                <c:pt idx="0">
                  <c:v>Pasitenkinimo viešosiomis paslaugomis indeksas I</c:v>
                </c:pt>
                <c:pt idx="1">
                  <c:v>Pasitenkinimo viešosiomis paslaugomis svertinis indeksas II</c:v>
                </c:pt>
              </c:strCache>
            </c:strRef>
          </c:cat>
          <c:val>
            <c:numRef>
              <c:f>'Pasitenkinimo indeksai'!$J$4:$J$5</c:f>
              <c:numCache>
                <c:formatCode>General</c:formatCode>
                <c:ptCount val="2"/>
                <c:pt idx="0">
                  <c:v>84.8</c:v>
                </c:pt>
                <c:pt idx="1">
                  <c:v>77.400000000000006</c:v>
                </c:pt>
              </c:numCache>
            </c:numRef>
          </c:val>
          <c:extLst>
            <c:ext xmlns:c16="http://schemas.microsoft.com/office/drawing/2014/chart" uri="{C3380CC4-5D6E-409C-BE32-E72D297353CC}">
              <c16:uniqueId val="{00000001-77F9-468F-859E-3792DF4705A6}"/>
            </c:ext>
          </c:extLst>
        </c:ser>
        <c:dLbls>
          <c:dLblPos val="outEnd"/>
          <c:showLegendKey val="0"/>
          <c:showVal val="1"/>
          <c:showCatName val="0"/>
          <c:showSerName val="0"/>
          <c:showPercent val="0"/>
          <c:showBubbleSize val="0"/>
        </c:dLbls>
        <c:gapWidth val="100"/>
        <c:overlap val="-27"/>
        <c:axId val="584048223"/>
        <c:axId val="584049663"/>
      </c:barChart>
      <c:catAx>
        <c:axId val="58404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4049663"/>
        <c:crosses val="autoZero"/>
        <c:auto val="1"/>
        <c:lblAlgn val="ctr"/>
        <c:lblOffset val="100"/>
        <c:noMultiLvlLbl val="0"/>
      </c:catAx>
      <c:valAx>
        <c:axId val="584049663"/>
        <c:scaling>
          <c:orientation val="minMax"/>
        </c:scaling>
        <c:delete val="1"/>
        <c:axPos val="l"/>
        <c:numFmt formatCode="#,##0.0" sourceLinked="1"/>
        <c:majorTickMark val="none"/>
        <c:minorTickMark val="none"/>
        <c:tickLblPos val="nextTo"/>
        <c:crossAx val="584048223"/>
        <c:crosses val="autoZero"/>
        <c:crossBetween val="between"/>
      </c:valAx>
      <c:spPr>
        <a:noFill/>
        <a:ln>
          <a:noFill/>
        </a:ln>
        <a:effectLst/>
      </c:spPr>
    </c:plotArea>
    <c:legend>
      <c:legendPos val="r"/>
      <c:layout>
        <c:manualLayout>
          <c:xMode val="edge"/>
          <c:yMode val="edge"/>
          <c:x val="0.5969398512685915"/>
          <c:y val="0.25078630796150475"/>
          <c:w val="0.13361570428696412"/>
          <c:h val="0.1562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Aptarnavimo vertinimas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3447844892015564"/>
          <c:y val="0.12147758201134466"/>
          <c:w val="0.52127122199131115"/>
          <c:h val="0.84150708828990761"/>
        </c:manualLayout>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'VMVT aptarnavimo vertinimas'!$A$4:$A$9</c:f>
              <c:strCache>
                <c:ptCount val="6"/>
                <c:pt idx="0">
                  <c:v>Klausimas/problema, dėl kurios kreipiausi buvo išspręsta</c:v>
                </c:pt>
                <c:pt idx="1">
                  <c:v>Patogus darbo laikas</c:v>
                </c:pt>
                <c:pt idx="2">
                  <c:v>VMVT darbuotojai suprantamai (aiškiai) pateikia informaciją</c:v>
                </c:pt>
                <c:pt idx="3">
                  <c:v>VMVT suteiktos paslaugos trukmė (laikas iki paslaugos suteikimo) buvo optimali</c:v>
                </c:pt>
                <c:pt idx="4">
                  <c:v>Klausimas / problema dėl kurio kreipiausi buvo sprendžiamas iš karto (nebuvo nukreipiama vis pas kitus specialistus, nebuvo vilkinamas)</c:v>
                </c:pt>
                <c:pt idx="5">
                  <c:v>Yra paprasta gauti, rasti informaciją apie VMVT veiklą ir reikiamas paslaugas</c:v>
                </c:pt>
              </c:strCache>
            </c:strRef>
          </c:cat>
          <c:val>
            <c:numRef>
              <c:f>'VMVT aptarnavimo vertinimas'!$B$4:$B$9</c:f>
              <c:numCache>
                <c:formatCode>#,##0.0</c:formatCode>
                <c:ptCount val="6"/>
                <c:pt idx="0">
                  <c:v>9.1957671957672034</c:v>
                </c:pt>
                <c:pt idx="1">
                  <c:v>9.1148825065274206</c:v>
                </c:pt>
                <c:pt idx="2">
                  <c:v>8.8636363636363722</c:v>
                </c:pt>
                <c:pt idx="3">
                  <c:v>8.7979539641943756</c:v>
                </c:pt>
                <c:pt idx="4">
                  <c:v>8.753315649867373</c:v>
                </c:pt>
                <c:pt idx="5">
                  <c:v>8.0076335877862661</c:v>
                </c:pt>
              </c:numCache>
            </c:numRef>
          </c:val>
          <c:extLst>
            <c:ext xmlns:c16="http://schemas.microsoft.com/office/drawing/2014/chart" uri="{C3380CC4-5D6E-409C-BE32-E72D297353CC}">
              <c16:uniqueId val="{00000000-B7F3-4DA0-92CD-298CA855AA35}"/>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'VMVT aptarnavimo vertinimas'!$A$4:$A$9</c:f>
              <c:strCache>
                <c:ptCount val="6"/>
                <c:pt idx="0">
                  <c:v>Klausimas/problema, dėl kurios kreipiausi buvo išspręsta</c:v>
                </c:pt>
                <c:pt idx="1">
                  <c:v>Patogus darbo laikas</c:v>
                </c:pt>
                <c:pt idx="2">
                  <c:v>VMVT darbuotojai suprantamai (aiškiai) pateikia informaciją</c:v>
                </c:pt>
                <c:pt idx="3">
                  <c:v>VMVT suteiktos paslaugos trukmė (laikas iki paslaugos suteikimo) buvo optimali</c:v>
                </c:pt>
                <c:pt idx="4">
                  <c:v>Klausimas / problema dėl kurio kreipiausi buvo sprendžiamas iš karto (nebuvo nukreipiama vis pas kitus specialistus, nebuvo vilkinamas)</c:v>
                </c:pt>
                <c:pt idx="5">
                  <c:v>Yra paprasta gauti, rasti informaciją apie VMVT veiklą ir reikiamas paslaugas</c:v>
                </c:pt>
              </c:strCache>
            </c:strRef>
          </c:cat>
          <c:val>
            <c:numRef>
              <c:f>'VMVT aptarnavimo vertinimas'!$J$4:$J$9</c:f>
              <c:numCache>
                <c:formatCode>General</c:formatCode>
                <c:ptCount val="6"/>
                <c:pt idx="0">
                  <c:v>9.1999999999999993</c:v>
                </c:pt>
                <c:pt idx="1">
                  <c:v>9.1</c:v>
                </c:pt>
                <c:pt idx="2">
                  <c:v>8.6999999999999993</c:v>
                </c:pt>
                <c:pt idx="3">
                  <c:v>8.8000000000000007</c:v>
                </c:pt>
                <c:pt idx="4">
                  <c:v>8.6999999999999993</c:v>
                </c:pt>
                <c:pt idx="5">
                  <c:v>7.8</c:v>
                </c:pt>
              </c:numCache>
            </c:numRef>
          </c:val>
          <c:extLst>
            <c:ext xmlns:c16="http://schemas.microsoft.com/office/drawing/2014/chart" uri="{C3380CC4-5D6E-409C-BE32-E72D297353CC}">
              <c16:uniqueId val="{00000001-B7F3-4DA0-92CD-298CA855AA35}"/>
            </c:ext>
          </c:extLst>
        </c:ser>
        <c:dLbls>
          <c:dLblPos val="outEnd"/>
          <c:showLegendKey val="0"/>
          <c:showVal val="1"/>
          <c:showCatName val="0"/>
          <c:showSerName val="0"/>
          <c:showPercent val="0"/>
          <c:showBubbleSize val="0"/>
        </c:dLbls>
        <c:gapWidth val="100"/>
        <c:axId val="611614015"/>
        <c:axId val="611619775"/>
      </c:barChart>
      <c:catAx>
        <c:axId val="6116140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619775"/>
        <c:crosses val="autoZero"/>
        <c:auto val="1"/>
        <c:lblAlgn val="ctr"/>
        <c:lblOffset val="100"/>
        <c:noMultiLvlLbl val="0"/>
      </c:catAx>
      <c:valAx>
        <c:axId val="611619775"/>
        <c:scaling>
          <c:orientation val="minMax"/>
        </c:scaling>
        <c:delete val="1"/>
        <c:axPos val="t"/>
        <c:numFmt formatCode="#,##0.0" sourceLinked="1"/>
        <c:majorTickMark val="none"/>
        <c:minorTickMark val="none"/>
        <c:tickLblPos val="nextTo"/>
        <c:crossAx val="611614015"/>
        <c:crosses val="autoZero"/>
        <c:crossBetween val="between"/>
      </c:valAx>
      <c:spPr>
        <a:noFill/>
        <a:ln>
          <a:noFill/>
        </a:ln>
        <a:effectLst/>
      </c:spPr>
    </c:plotArea>
    <c:legend>
      <c:legendPos val="r"/>
      <c:layout>
        <c:manualLayout>
          <c:xMode val="edge"/>
          <c:yMode val="edge"/>
          <c:x val="0.71071242242913146"/>
          <c:y val="0.83522163624184975"/>
          <c:w val="0.11782401357821699"/>
          <c:h val="0.115682043600591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Darbuotojų vertinimas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272707108794499"/>
          <c:y val="0.12147761419841653"/>
          <c:w val="0.53812364085230324"/>
          <c:h val="0.84150704629514073"/>
        </c:manualLayout>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'Darbuotoju vertinimas'!$A$4:$A$8</c:f>
              <c:strCache>
                <c:ptCount val="5"/>
                <c:pt idx="0">
                  <c:v>Darbuotojai bendrauja mandagiai, yra geranoriški</c:v>
                </c:pt>
                <c:pt idx="1">
                  <c:v>Darbuotojai aiškiai (suprantamai) paaiškina  sąlygas, reikalavimus, teisės aktus ir pan.</c:v>
                </c:pt>
                <c:pt idx="2">
                  <c:v>Darbuotojų teiktos rekomendacijos buvo vertingos, kompetencija kelia pasitikėjimą</c:v>
                </c:pt>
                <c:pt idx="3">
                  <c:v>Darbuotojų konsultacijos / įvardinti neatitikimai padėjo pagerinti mano veiklą</c:v>
                </c:pt>
                <c:pt idx="4">
                  <c:v>Darbo metu lengva susisiekti su reikiamais darbuotojais</c:v>
                </c:pt>
              </c:strCache>
            </c:strRef>
          </c:cat>
          <c:val>
            <c:numRef>
              <c:f>'Darbuotoju vertinimas'!$B$4:$B$8</c:f>
              <c:numCache>
                <c:formatCode>#,##0.0</c:formatCode>
                <c:ptCount val="5"/>
                <c:pt idx="0">
                  <c:v>9.328320802004999</c:v>
                </c:pt>
                <c:pt idx="1">
                  <c:v>9.0656565656565622</c:v>
                </c:pt>
                <c:pt idx="2">
                  <c:v>9.022900763358761</c:v>
                </c:pt>
                <c:pt idx="3">
                  <c:v>8.8912466843501274</c:v>
                </c:pt>
                <c:pt idx="4">
                  <c:v>8.6259946949602071</c:v>
                </c:pt>
              </c:numCache>
            </c:numRef>
          </c:val>
          <c:extLst>
            <c:ext xmlns:c16="http://schemas.microsoft.com/office/drawing/2014/chart" uri="{C3380CC4-5D6E-409C-BE32-E72D297353CC}">
              <c16:uniqueId val="{00000000-A74F-49FB-BF0C-FAA22066FE0F}"/>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'Darbuotoju vertinimas'!$A$4:$A$8</c:f>
              <c:strCache>
                <c:ptCount val="5"/>
                <c:pt idx="0">
                  <c:v>Darbuotojai bendrauja mandagiai, yra geranoriški</c:v>
                </c:pt>
                <c:pt idx="1">
                  <c:v>Darbuotojai aiškiai (suprantamai) paaiškina  sąlygas, reikalavimus, teisės aktus ir pan.</c:v>
                </c:pt>
                <c:pt idx="2">
                  <c:v>Darbuotojų teiktos rekomendacijos buvo vertingos, kompetencija kelia pasitikėjimą</c:v>
                </c:pt>
                <c:pt idx="3">
                  <c:v>Darbuotojų konsultacijos / įvardinti neatitikimai padėjo pagerinti mano veiklą</c:v>
                </c:pt>
                <c:pt idx="4">
                  <c:v>Darbo metu lengva susisiekti su reikiamais darbuotojais</c:v>
                </c:pt>
              </c:strCache>
            </c:strRef>
          </c:cat>
          <c:val>
            <c:numRef>
              <c:f>'Darbuotoju vertinimas'!$J$4:$J$8</c:f>
              <c:numCache>
                <c:formatCode>General</c:formatCode>
                <c:ptCount val="5"/>
                <c:pt idx="0">
                  <c:v>9.3000000000000007</c:v>
                </c:pt>
                <c:pt idx="1">
                  <c:v>9.1</c:v>
                </c:pt>
                <c:pt idx="2">
                  <c:v>9.1</c:v>
                </c:pt>
                <c:pt idx="3">
                  <c:v>8.9</c:v>
                </c:pt>
                <c:pt idx="4">
                  <c:v>8.5</c:v>
                </c:pt>
              </c:numCache>
            </c:numRef>
          </c:val>
          <c:extLst>
            <c:ext xmlns:c16="http://schemas.microsoft.com/office/drawing/2014/chart" uri="{C3380CC4-5D6E-409C-BE32-E72D297353CC}">
              <c16:uniqueId val="{00000001-A74F-49FB-BF0C-FAA22066FE0F}"/>
            </c:ext>
          </c:extLst>
        </c:ser>
        <c:dLbls>
          <c:dLblPos val="outEnd"/>
          <c:showLegendKey val="0"/>
          <c:showVal val="1"/>
          <c:showCatName val="0"/>
          <c:showSerName val="0"/>
          <c:showPercent val="0"/>
          <c:showBubbleSize val="0"/>
        </c:dLbls>
        <c:gapWidth val="100"/>
        <c:axId val="611614015"/>
        <c:axId val="611619775"/>
      </c:barChart>
      <c:catAx>
        <c:axId val="6116140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619775"/>
        <c:crosses val="autoZero"/>
        <c:auto val="1"/>
        <c:lblAlgn val="ctr"/>
        <c:lblOffset val="100"/>
        <c:noMultiLvlLbl val="0"/>
      </c:catAx>
      <c:valAx>
        <c:axId val="611619775"/>
        <c:scaling>
          <c:orientation val="minMax"/>
        </c:scaling>
        <c:delete val="1"/>
        <c:axPos val="t"/>
        <c:numFmt formatCode="#,##0.0" sourceLinked="1"/>
        <c:majorTickMark val="none"/>
        <c:minorTickMark val="none"/>
        <c:tickLblPos val="nextTo"/>
        <c:crossAx val="611614015"/>
        <c:crosses val="autoZero"/>
        <c:crossBetween val="between"/>
      </c:valAx>
      <c:spPr>
        <a:noFill/>
        <a:ln>
          <a:noFill/>
        </a:ln>
        <a:effectLst/>
      </c:spPr>
    </c:plotArea>
    <c:legend>
      <c:legendPos val="r"/>
      <c:layout>
        <c:manualLayout>
          <c:xMode val="edge"/>
          <c:yMode val="edge"/>
          <c:x val="0.73774599669223828"/>
          <c:y val="0.82842846964490446"/>
          <c:w val="0.12263367262803111"/>
          <c:h val="0.107341305011961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Leidimų išdavimo vertinimas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738351420576605"/>
          <c:y val="0.1093669564702958"/>
          <c:w val="0.54341582008756706"/>
          <c:h val="0.85730793213986334"/>
        </c:manualLayout>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'Leidimų išdavimo vertinimas'!$A$4:$A$11</c:f>
              <c:strCache>
                <c:ptCount val="8"/>
                <c:pt idx="0">
                  <c:v>Darbuotojai, atliekantys patikrinimą, dirba profesionaliai</c:v>
                </c:pt>
                <c:pt idx="1">
                  <c:v>Darbuotojai linkę padėti ir paaiškinti</c:v>
                </c:pt>
                <c:pt idx="2">
                  <c:v>Patikrinimai prieš išduodant leidimą buvo objektyvūs padėjo geriau suprasti reikalavimus</c:v>
                </c:pt>
                <c:pt idx="3">
                  <c:v>Leidimą pavyko gauti greitai, elektroniniu būdu</c:v>
                </c:pt>
                <c:pt idx="4">
                  <c:v>Leidimų išdavimo trukmė optimali</c:v>
                </c:pt>
                <c:pt idx="5">
                  <c:v>Leidimų išdavimo tvarka aiški</c:v>
                </c:pt>
                <c:pt idx="6">
                  <c:v>Leidimų išdavimo procedūros yra paprastos</c:v>
                </c:pt>
                <c:pt idx="7">
                  <c:v>Asmeniškai susidūriau su VMVT darbuotojų piktnaudžiavimu savo tarnybine padėtimi (pvz.: grubumu, gąsdinimu sankcijomis, nepagrįstais reikalavimais, kurių nėra kontroliniame klausimyne, ir pan.)</c:v>
                </c:pt>
              </c:strCache>
            </c:strRef>
          </c:cat>
          <c:val>
            <c:numRef>
              <c:f>'Leidimų išdavimo vertinimas'!$B$4:$B$11</c:f>
              <c:numCache>
                <c:formatCode>#,##0.0</c:formatCode>
                <c:ptCount val="8"/>
                <c:pt idx="0">
                  <c:v>9.2571428571428598</c:v>
                </c:pt>
                <c:pt idx="1">
                  <c:v>9.1854304635761608</c:v>
                </c:pt>
                <c:pt idx="2">
                  <c:v>9.0431654676259008</c:v>
                </c:pt>
                <c:pt idx="3">
                  <c:v>8.8724832214765108</c:v>
                </c:pt>
                <c:pt idx="4">
                  <c:v>8.7284768211920465</c:v>
                </c:pt>
                <c:pt idx="5">
                  <c:v>8.6710526315789433</c:v>
                </c:pt>
                <c:pt idx="6">
                  <c:v>8.0529801324503349</c:v>
                </c:pt>
                <c:pt idx="7">
                  <c:v>1.6644295302013432</c:v>
                </c:pt>
              </c:numCache>
            </c:numRef>
          </c:val>
          <c:extLst>
            <c:ext xmlns:c16="http://schemas.microsoft.com/office/drawing/2014/chart" uri="{C3380CC4-5D6E-409C-BE32-E72D297353CC}">
              <c16:uniqueId val="{00000000-B2D0-4C2B-9EF7-30DC5702F473}"/>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'Leidimų išdavimo vertinimas'!$A$4:$A$11</c:f>
              <c:strCache>
                <c:ptCount val="8"/>
                <c:pt idx="0">
                  <c:v>Darbuotojai, atliekantys patikrinimą, dirba profesionaliai</c:v>
                </c:pt>
                <c:pt idx="1">
                  <c:v>Darbuotojai linkę padėti ir paaiškinti</c:v>
                </c:pt>
                <c:pt idx="2">
                  <c:v>Patikrinimai prieš išduodant leidimą buvo objektyvūs padėjo geriau suprasti reikalavimus</c:v>
                </c:pt>
                <c:pt idx="3">
                  <c:v>Leidimą pavyko gauti greitai, elektroniniu būdu</c:v>
                </c:pt>
                <c:pt idx="4">
                  <c:v>Leidimų išdavimo trukmė optimali</c:v>
                </c:pt>
                <c:pt idx="5">
                  <c:v>Leidimų išdavimo tvarka aiški</c:v>
                </c:pt>
                <c:pt idx="6">
                  <c:v>Leidimų išdavimo procedūros yra paprastos</c:v>
                </c:pt>
                <c:pt idx="7">
                  <c:v>Asmeniškai susidūriau su VMVT darbuotojų piktnaudžiavimu savo tarnybine padėtimi (pvz.: grubumu, gąsdinimu sankcijomis, nepagrįstais reikalavimais, kurių nėra kontroliniame klausimyne, ir pan.)</c:v>
                </c:pt>
              </c:strCache>
            </c:strRef>
          </c:cat>
          <c:val>
            <c:numRef>
              <c:f>'Leidimų išdavimo vertinimas'!$J$4:$J$11</c:f>
              <c:numCache>
                <c:formatCode>General</c:formatCode>
                <c:ptCount val="8"/>
                <c:pt idx="0">
                  <c:v>9.6</c:v>
                </c:pt>
                <c:pt idx="1">
                  <c:v>9.3000000000000007</c:v>
                </c:pt>
                <c:pt idx="2">
                  <c:v>9.1999999999999993</c:v>
                </c:pt>
                <c:pt idx="3">
                  <c:v>8.8000000000000007</c:v>
                </c:pt>
                <c:pt idx="4">
                  <c:v>8.8000000000000007</c:v>
                </c:pt>
                <c:pt idx="5">
                  <c:v>8.6</c:v>
                </c:pt>
                <c:pt idx="6">
                  <c:v>7.8</c:v>
                </c:pt>
                <c:pt idx="7">
                  <c:v>1.5</c:v>
                </c:pt>
              </c:numCache>
            </c:numRef>
          </c:val>
          <c:extLst>
            <c:ext xmlns:c16="http://schemas.microsoft.com/office/drawing/2014/chart" uri="{C3380CC4-5D6E-409C-BE32-E72D297353CC}">
              <c16:uniqueId val="{00000001-B2D0-4C2B-9EF7-30DC5702F473}"/>
            </c:ext>
          </c:extLst>
        </c:ser>
        <c:dLbls>
          <c:dLblPos val="outEnd"/>
          <c:showLegendKey val="0"/>
          <c:showVal val="1"/>
          <c:showCatName val="0"/>
          <c:showSerName val="0"/>
          <c:showPercent val="0"/>
          <c:showBubbleSize val="0"/>
        </c:dLbls>
        <c:gapWidth val="100"/>
        <c:axId val="611614015"/>
        <c:axId val="611619775"/>
      </c:barChart>
      <c:catAx>
        <c:axId val="6116140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619775"/>
        <c:crosses val="autoZero"/>
        <c:auto val="1"/>
        <c:lblAlgn val="ctr"/>
        <c:lblOffset val="100"/>
        <c:noMultiLvlLbl val="0"/>
      </c:catAx>
      <c:valAx>
        <c:axId val="611619775"/>
        <c:scaling>
          <c:orientation val="minMax"/>
        </c:scaling>
        <c:delete val="1"/>
        <c:axPos val="t"/>
        <c:numFmt formatCode="#,##0.0" sourceLinked="1"/>
        <c:majorTickMark val="none"/>
        <c:minorTickMark val="none"/>
        <c:tickLblPos val="nextTo"/>
        <c:crossAx val="611614015"/>
        <c:crosses val="autoZero"/>
        <c:crossBetween val="between"/>
      </c:valAx>
      <c:spPr>
        <a:noFill/>
        <a:ln>
          <a:noFill/>
        </a:ln>
        <a:effectLst/>
      </c:spPr>
    </c:plotArea>
    <c:legend>
      <c:legendPos val="r"/>
      <c:layout>
        <c:manualLayout>
          <c:xMode val="edge"/>
          <c:yMode val="edge"/>
          <c:x val="0.70561702872619236"/>
          <c:y val="0.8835431678273602"/>
          <c:w val="9.094081698387281E-2"/>
          <c:h val="9.66399604583359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Konsultavimo kanalų vertinimas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0845624720005896"/>
          <c:y val="0.11981698815524384"/>
          <c:w val="0.56017912061531594"/>
          <c:h val="0.84367368027390621"/>
        </c:manualLayout>
      </c:layout>
      <c:barChart>
        <c:barDir val="bar"/>
        <c:grouping val="clustered"/>
        <c:varyColors val="0"/>
        <c:ser>
          <c:idx val="0"/>
          <c:order val="0"/>
          <c:tx>
            <c:v>Visi</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'Konsultavimo paslaugos verinima'!$A$4:$A$8</c:f>
              <c:strCache>
                <c:ptCount val="5"/>
                <c:pt idx="0">
                  <c:v>Konsultacijos teikimą asmeniškai (atvykus į instituciją)</c:v>
                </c:pt>
                <c:pt idx="1">
                  <c:v>Konsultacijos suteikimą patikrinimo metu</c:v>
                </c:pt>
                <c:pt idx="2">
                  <c:v>Konsultacijos suteikimą el. paštu</c:v>
                </c:pt>
                <c:pt idx="3">
                  <c:v>Konsultacijos suteikimą telefonu</c:v>
                </c:pt>
                <c:pt idx="4">
                  <c:v>Konsultacijos suteikimą kreipusis oficialiu raštu</c:v>
                </c:pt>
              </c:strCache>
            </c:strRef>
          </c:cat>
          <c:val>
            <c:numRef>
              <c:f>'Konsultavimo paslaugos verinima'!$B$4:$B$8</c:f>
              <c:numCache>
                <c:formatCode>#,##0.0</c:formatCode>
                <c:ptCount val="5"/>
                <c:pt idx="0">
                  <c:v>9.205882352941174</c:v>
                </c:pt>
                <c:pt idx="1">
                  <c:v>9.1219512195121961</c:v>
                </c:pt>
                <c:pt idx="2">
                  <c:v>8.6718749999999982</c:v>
                </c:pt>
                <c:pt idx="3">
                  <c:v>8.6323529411764675</c:v>
                </c:pt>
                <c:pt idx="4">
                  <c:v>8.5862068965517242</c:v>
                </c:pt>
              </c:numCache>
            </c:numRef>
          </c:val>
          <c:extLst>
            <c:ext xmlns:c16="http://schemas.microsoft.com/office/drawing/2014/chart" uri="{C3380CC4-5D6E-409C-BE32-E72D297353CC}">
              <c16:uniqueId val="{00000000-C6C8-4E73-897E-AB1A192ED718}"/>
            </c:ext>
          </c:extLst>
        </c:ser>
        <c:ser>
          <c:idx val="1"/>
          <c:order val="1"/>
          <c:tx>
            <c:v>Naujokai</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'Konsultavimo paslaugos verinima'!$A$4:$A$8</c:f>
              <c:strCache>
                <c:ptCount val="5"/>
                <c:pt idx="0">
                  <c:v>Konsultacijos teikimą asmeniškai (atvykus į instituciją)</c:v>
                </c:pt>
                <c:pt idx="1">
                  <c:v>Konsultacijos suteikimą patikrinimo metu</c:v>
                </c:pt>
                <c:pt idx="2">
                  <c:v>Konsultacijos suteikimą el. paštu</c:v>
                </c:pt>
                <c:pt idx="3">
                  <c:v>Konsultacijos suteikimą telefonu</c:v>
                </c:pt>
                <c:pt idx="4">
                  <c:v>Konsultacijos suteikimą kreipusis oficialiu raštu</c:v>
                </c:pt>
              </c:strCache>
            </c:strRef>
          </c:cat>
          <c:val>
            <c:numRef>
              <c:f>'Konsultavimo paslaugos verinima'!$J$4:$J$8</c:f>
              <c:numCache>
                <c:formatCode>General</c:formatCode>
                <c:ptCount val="5"/>
                <c:pt idx="0">
                  <c:v>8.6</c:v>
                </c:pt>
                <c:pt idx="1">
                  <c:v>9.6999999999999993</c:v>
                </c:pt>
                <c:pt idx="2">
                  <c:v>8.1999999999999993</c:v>
                </c:pt>
                <c:pt idx="3">
                  <c:v>8.8000000000000007</c:v>
                </c:pt>
                <c:pt idx="4">
                  <c:v>8</c:v>
                </c:pt>
              </c:numCache>
            </c:numRef>
          </c:val>
          <c:extLst>
            <c:ext xmlns:c16="http://schemas.microsoft.com/office/drawing/2014/chart" uri="{C3380CC4-5D6E-409C-BE32-E72D297353CC}">
              <c16:uniqueId val="{00000001-C6C8-4E73-897E-AB1A192ED718}"/>
            </c:ext>
          </c:extLst>
        </c:ser>
        <c:dLbls>
          <c:dLblPos val="outEnd"/>
          <c:showLegendKey val="0"/>
          <c:showVal val="1"/>
          <c:showCatName val="0"/>
          <c:showSerName val="0"/>
          <c:showPercent val="0"/>
          <c:showBubbleSize val="0"/>
        </c:dLbls>
        <c:gapWidth val="100"/>
        <c:axId val="611614015"/>
        <c:axId val="611619775"/>
      </c:barChart>
      <c:catAx>
        <c:axId val="6116140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11619775"/>
        <c:crosses val="autoZero"/>
        <c:auto val="1"/>
        <c:lblAlgn val="ctr"/>
        <c:lblOffset val="100"/>
        <c:noMultiLvlLbl val="0"/>
      </c:catAx>
      <c:valAx>
        <c:axId val="611619775"/>
        <c:scaling>
          <c:orientation val="minMax"/>
        </c:scaling>
        <c:delete val="1"/>
        <c:axPos val="t"/>
        <c:numFmt formatCode="#,##0.0" sourceLinked="1"/>
        <c:majorTickMark val="none"/>
        <c:minorTickMark val="none"/>
        <c:tickLblPos val="nextTo"/>
        <c:crossAx val="611614015"/>
        <c:crosses val="autoZero"/>
        <c:crossBetween val="between"/>
      </c:valAx>
      <c:spPr>
        <a:noFill/>
        <a:ln>
          <a:noFill/>
        </a:ln>
        <a:effectLst/>
      </c:spPr>
    </c:plotArea>
    <c:legend>
      <c:legendPos val="r"/>
      <c:layout>
        <c:manualLayout>
          <c:xMode val="edge"/>
          <c:yMode val="edge"/>
          <c:x val="0.86540851257681539"/>
          <c:y val="0.81066265874176346"/>
          <c:w val="0.12018774018059501"/>
          <c:h val="0.105873925463991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4400BC-F675-E607-F1F6-93BB4AB5A403}"/>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C45B9C8B-04DD-7B8A-7EAC-B3953367AEA3}"/>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B5BE3EE-C1DB-49DB-816F-205FA840DF11}" type="datetimeFigureOut">
              <a:rPr lang="en-IN" smtClean="0"/>
              <a:t>21-01-2026</a:t>
            </a:fld>
            <a:endParaRPr lang="en-IN" dirty="0"/>
          </a:p>
        </p:txBody>
      </p:sp>
      <p:sp>
        <p:nvSpPr>
          <p:cNvPr id="4" name="Footer Placeholder 3">
            <a:extLst>
              <a:ext uri="{FF2B5EF4-FFF2-40B4-BE49-F238E27FC236}">
                <a16:creationId xmlns:a16="http://schemas.microsoft.com/office/drawing/2014/main" id="{88E46F44-9ACC-4D02-1090-50F360E033B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013DB3C4-3FDA-F73A-D288-754E99B87A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115460-30BF-44B7-977B-02CD350DBB82}" type="slidenum">
              <a:rPr lang="en-IN" smtClean="0"/>
              <a:t>‹#›</a:t>
            </a:fld>
            <a:endParaRPr lang="en-IN" dirty="0"/>
          </a:p>
        </p:txBody>
      </p:sp>
    </p:spTree>
    <p:extLst>
      <p:ext uri="{BB962C8B-B14F-4D97-AF65-F5344CB8AC3E}">
        <p14:creationId xmlns:p14="http://schemas.microsoft.com/office/powerpoint/2010/main" val="412165089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334F854-9C9D-4815-99CF-FF445B2765BA}" type="datetimeFigureOut">
              <a:rPr lang="en-IN" smtClean="0"/>
              <a:t>21-01-2026</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D2446-D9DE-4CE6-B233-D0F966178324}" type="slidenum">
              <a:rPr lang="en-IN" smtClean="0"/>
              <a:t>‹#›</a:t>
            </a:fld>
            <a:endParaRPr lang="en-IN" dirty="0"/>
          </a:p>
        </p:txBody>
      </p:sp>
    </p:spTree>
    <p:extLst>
      <p:ext uri="{BB962C8B-B14F-4D97-AF65-F5344CB8AC3E}">
        <p14:creationId xmlns:p14="http://schemas.microsoft.com/office/powerpoint/2010/main" val="53662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DA52A-BC10-839C-24A2-FF7E26226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C7616F-1D61-DC2C-D049-83C16B30BC17}"/>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94456F7C-32EB-903E-CE3A-9B90100CC0C2}"/>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2341734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931D5-F366-FBBE-6D5E-B166ADF379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56E8F7-E9FC-0310-B757-547985A7185C}"/>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C00F247B-C468-4A16-640F-0FFB5A72C5AA}"/>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229651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C9786-4444-1392-0A45-EEF8CFC1A0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942A9-A4EA-7008-3354-C39C5FBBF4C6}"/>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7E091C27-0BA3-D879-9C13-9933AB3F4090}"/>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259471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D5FB-45C8-80FC-0C16-1BDF06B28E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EBDC9D-69EC-E700-7C1F-164100FE8EC4}"/>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E90B62EF-0102-33BE-AB9D-16345A0C9386}"/>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23847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27902-B9CD-7C67-FAFE-34ADFD67F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954EF-B758-F965-3292-AFC1CC04DC88}"/>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D74CC327-EDBC-4BA0-0C03-C5DEACEC4694}"/>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110067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D5718-2FB7-3C7C-0057-5E21BB0804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B98F9-2CA6-E3DF-0F07-EDCE085EC97E}"/>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4F4F01D2-77AE-1204-72A8-3BE77BD65509}"/>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910852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53170-5A4F-382F-3029-0D3DD644F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0F7DD-50DA-A668-1BBC-07973E08C0E7}"/>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AA4E42BC-A5D1-7319-B993-9FEC84B2AC76}"/>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138330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4E049-007F-1877-1747-C479F9A98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57BC5-F3AA-A0B7-A225-C20953F3C018}"/>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66BB673E-9D23-8745-FF36-13E2D2F40ED4}"/>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348068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26F5D-23F3-4871-E4DF-15A4FE55B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F7DC0-D3F8-7850-495D-09A21E0C2EEC}"/>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8485DA24-6790-C5E5-044C-E2BD3DCE6973}"/>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113147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4080-C909-E05F-15E9-A65AB5C9D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D4C20-2305-933B-1930-409276239887}"/>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9BD3F7F0-C0DE-DDF5-0EC1-492AD430CCE3}"/>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61879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90563"/>
            <a:ext cx="6143625" cy="3455987"/>
          </a:xfrm>
        </p:spPr>
      </p:sp>
      <p:sp>
        <p:nvSpPr>
          <p:cNvPr id="3" name="Notes Placeholder 2"/>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102153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90563"/>
            <a:ext cx="6143625" cy="3455987"/>
          </a:xfrm>
        </p:spPr>
      </p:sp>
      <p:sp>
        <p:nvSpPr>
          <p:cNvPr id="3" name="Notes Placeholder 2"/>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595524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5C65F-E4E3-D740-94A5-FC5771F292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00755-1071-0305-19E0-FA86496B3D32}"/>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9D864347-274A-C2F4-9AFF-F941F8BFB641}"/>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28245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AAD84-CB8A-2CAF-809E-E7DD6AA2D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D563EA-FC4F-7488-318F-420F9554A804}"/>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CBDC3FA6-509E-8580-083A-2D1103D291DF}"/>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56909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74696-DFFA-458F-1988-DAC7C47DC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C3C219-0A1D-9996-076A-DF2A92B730A4}"/>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7A25292D-CDEC-E15E-817E-457EDA0962E1}"/>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192829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F88AB-854F-6D61-CF3D-A5FEC9B75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EBCBE0-3CC0-0B01-6976-DDA4AC7AB6B2}"/>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7AEDE467-20B7-3833-FD64-A15B65D532D9}"/>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42656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436D9-B2D5-04C0-D5B3-994753201D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CC4A17-9E9D-BC42-DBED-CBD324A0BD1D}"/>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F0A29984-C013-9498-3230-D408AAF6B4DE}"/>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58184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52960-A2DC-F4EA-168A-B5C923C82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208F7A-FAFD-FAF4-7FD2-D32816C16A1D}"/>
              </a:ext>
            </a:extLst>
          </p:cNvPr>
          <p:cNvSpPr>
            <a:spLocks noGrp="1" noRot="1" noChangeAspect="1"/>
          </p:cNvSpPr>
          <p:nvPr>
            <p:ph type="sldImg"/>
          </p:nvPr>
        </p:nvSpPr>
        <p:spPr>
          <a:xfrm>
            <a:off x="357188" y="690563"/>
            <a:ext cx="6143625" cy="3455987"/>
          </a:xfrm>
        </p:spPr>
      </p:sp>
      <p:sp>
        <p:nvSpPr>
          <p:cNvPr id="3" name="Notes Placeholder 2">
            <a:extLst>
              <a:ext uri="{FF2B5EF4-FFF2-40B4-BE49-F238E27FC236}">
                <a16:creationId xmlns:a16="http://schemas.microsoft.com/office/drawing/2014/main" id="{D63C8BDC-25BD-EE87-0311-1CA1A41440CC}"/>
              </a:ext>
            </a:extLst>
          </p:cNvPr>
          <p:cNvSpPr>
            <a:spLocks noGrp="1"/>
          </p:cNvSpPr>
          <p:nvPr>
            <p:ph type="body" idx="1"/>
          </p:nvPr>
        </p:nvSpPr>
        <p:spPr/>
        <p:txBody>
          <a:bodyPr>
            <a:normAutofit/>
          </a:bodyPr>
          <a:lstStyle/>
          <a:p>
            <a:endParaRPr lang="lt-LT" dirty="0"/>
          </a:p>
        </p:txBody>
      </p:sp>
    </p:spTree>
    <p:extLst>
      <p:ext uri="{BB962C8B-B14F-4D97-AF65-F5344CB8AC3E}">
        <p14:creationId xmlns:p14="http://schemas.microsoft.com/office/powerpoint/2010/main" val="38911189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9.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0.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9.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40.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4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42.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48.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4.xml"/><Relationship Id="rId1" Type="http://schemas.openxmlformats.org/officeDocument/2006/relationships/tags" Target="../tags/tag17.xml"/><Relationship Id="rId4" Type="http://schemas.openxmlformats.org/officeDocument/2006/relationships/image" Target="../media/image51.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8"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846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8218654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Shere_0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83525490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icture">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13A71B-9862-25CE-F128-5AE729AF3BC4}"/>
              </a:ext>
            </a:extLst>
          </p:cNvPr>
          <p:cNvGraphicFramePr>
            <a:graphicFrameLocks noChangeAspect="1"/>
          </p:cNvGraphicFramePr>
          <p:nvPr userDrawn="1">
            <p:custDataLst>
              <p:tags r:id="rId1"/>
            </p:custDataLst>
            <p:extLst>
              <p:ext uri="{D42A27DB-BD31-4B8C-83A1-F6EECF244321}">
                <p14:modId xmlns:p14="http://schemas.microsoft.com/office/powerpoint/2010/main" val="100664642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4" name="Content Placeholder 8">
            <a:extLst>
              <a:ext uri="{FF2B5EF4-FFF2-40B4-BE49-F238E27FC236}">
                <a16:creationId xmlns:a16="http://schemas.microsoft.com/office/drawing/2014/main" id="{DC240C27-EB42-4B29-001B-E7D77295B922}"/>
              </a:ext>
            </a:extLst>
          </p:cNvPr>
          <p:cNvPicPr>
            <a:picLocks noChangeAspect="1"/>
          </p:cNvPicPr>
          <p:nvPr userDrawn="1"/>
        </p:nvPicPr>
        <p:blipFill>
          <a:blip r:embed="rId5"/>
          <a:srcRect t="2962" b="2962"/>
          <a:stretch/>
        </p:blipFill>
        <p:spPr>
          <a:xfrm>
            <a:off x="0" y="0"/>
            <a:ext cx="12192000" cy="6858000"/>
          </a:xfrm>
          <a:prstGeom prst="rect">
            <a:avLst/>
          </a:prstGeom>
        </p:spPr>
      </p:pic>
      <p:sp>
        <p:nvSpPr>
          <p:cNvPr id="11" name="Title 1">
            <a:extLst>
              <a:ext uri="{FF2B5EF4-FFF2-40B4-BE49-F238E27FC236}">
                <a16:creationId xmlns:a16="http://schemas.microsoft.com/office/drawing/2014/main" id="{E0FFE540-A565-88B5-C8ED-1CC2F5BE73B9}"/>
              </a:ext>
            </a:extLst>
          </p:cNvPr>
          <p:cNvSpPr>
            <a:spLocks noGrp="1"/>
          </p:cNvSpPr>
          <p:nvPr>
            <p:ph type="ctrTitle"/>
          </p:nvPr>
        </p:nvSpPr>
        <p:spPr>
          <a:xfrm>
            <a:off x="263524" y="1989138"/>
            <a:ext cx="8460000" cy="2015925"/>
          </a:xfrm>
          <a:prstGeom prst="rect">
            <a:avLst/>
          </a:prstGeom>
        </p:spPr>
        <p:txBody>
          <a:bodyPr anchor="b"/>
          <a:lstStyle>
            <a:lvl1pPr algn="l">
              <a:defRPr sz="3500"/>
            </a:lvl1pPr>
          </a:lstStyle>
          <a:p>
            <a:r>
              <a:rPr lang="en-US"/>
              <a:t>Click to edit Master title style</a:t>
            </a:r>
            <a:endParaRPr lang="en-IN" dirty="0"/>
          </a:p>
        </p:txBody>
      </p:sp>
      <p:sp>
        <p:nvSpPr>
          <p:cNvPr id="12" name="Subtitle 2">
            <a:extLst>
              <a:ext uri="{FF2B5EF4-FFF2-40B4-BE49-F238E27FC236}">
                <a16:creationId xmlns:a16="http://schemas.microsoft.com/office/drawing/2014/main" id="{96D83E2D-D3E4-AA32-7A68-D67FFDDDD6F7}"/>
              </a:ext>
            </a:extLst>
          </p:cNvPr>
          <p:cNvSpPr>
            <a:spLocks noGrp="1"/>
          </p:cNvSpPr>
          <p:nvPr>
            <p:ph type="subTitle" idx="1"/>
          </p:nvPr>
        </p:nvSpPr>
        <p:spPr>
          <a:xfrm>
            <a:off x="263526" y="4221087"/>
            <a:ext cx="6516550" cy="900113"/>
          </a:xfrm>
        </p:spPr>
        <p:txBody>
          <a:bodyPr/>
          <a:lstStyle>
            <a:lvl1pPr marL="0" indent="0" algn="l">
              <a:lnSpc>
                <a:spcPct val="114000"/>
              </a:lnSpc>
              <a:spcBef>
                <a:spcPts val="400"/>
              </a:spcBef>
              <a:spcAft>
                <a:spcPts val="1000"/>
              </a:spcAft>
              <a:buNone/>
              <a:defRPr sz="18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pic>
        <p:nvPicPr>
          <p:cNvPr id="13" name="Picture 12">
            <a:extLst>
              <a:ext uri="{FF2B5EF4-FFF2-40B4-BE49-F238E27FC236}">
                <a16:creationId xmlns:a16="http://schemas.microsoft.com/office/drawing/2014/main" id="{A3144D2D-31E7-59F9-A4E3-3F056B2A11D7}"/>
              </a:ext>
            </a:extLst>
          </p:cNvPr>
          <p:cNvPicPr/>
          <p:nvPr userDrawn="1"/>
        </p:nvPicPr>
        <p:blipFill>
          <a:blip r:embed="rId6"/>
          <a:srcRect/>
          <a:stretch/>
        </p:blipFill>
        <p:spPr>
          <a:xfrm>
            <a:off x="1" y="1"/>
            <a:ext cx="12191998" cy="6857999"/>
          </a:xfrm>
          <a:prstGeom prst="rect">
            <a:avLst/>
          </a:prstGeom>
        </p:spPr>
      </p:pic>
    </p:spTree>
    <p:extLst>
      <p:ext uri="{BB962C8B-B14F-4D97-AF65-F5344CB8AC3E}">
        <p14:creationId xmlns:p14="http://schemas.microsoft.com/office/powerpoint/2010/main" val="395088273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Partner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EF0E3-9666-50D9-4E05-28939167773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8"/>
          </a:xfrm>
          <a:prstGeom prst="rect">
            <a:avLst/>
          </a:prstGeom>
        </p:spPr>
      </p:pic>
      <p:sp>
        <p:nvSpPr>
          <p:cNvPr id="3" name="Text Placeholder 2">
            <a:extLst>
              <a:ext uri="{FF2B5EF4-FFF2-40B4-BE49-F238E27FC236}">
                <a16:creationId xmlns:a16="http://schemas.microsoft.com/office/drawing/2014/main" id="{574983DA-38C9-9A08-0909-1C36050D0CCA}"/>
              </a:ext>
            </a:extLst>
          </p:cNvPr>
          <p:cNvSpPr>
            <a:spLocks noGrp="1" noRot="1" noMove="1" noResize="1" noEditPoints="1" noAdjustHandles="1" noChangeArrowheads="1" noChangeShapeType="1"/>
          </p:cNvSpPr>
          <p:nvPr>
            <p:ph type="body" idx="1"/>
          </p:nvPr>
        </p:nvSpPr>
        <p:spPr>
          <a:xfrm>
            <a:off x="263525" y="3429001"/>
            <a:ext cx="7200628" cy="1008111"/>
          </a:xfrm>
        </p:spPr>
        <p:txBody>
          <a:bodyPr/>
          <a:lstStyle>
            <a:lvl1pPr marL="0" indent="0">
              <a:buNone/>
              <a:defRPr sz="1800">
                <a:solidFill>
                  <a:schemeClr val="bg2">
                    <a:lumMod val="10000"/>
                    <a:lumOff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51710036-492B-419F-1A9D-34FBED6FE21D}"/>
              </a:ext>
            </a:extLst>
          </p:cNvPr>
          <p:cNvSpPr>
            <a:spLocks noGrp="1" noRot="1" noMove="1" noResize="1" noEditPoints="1" noAdjustHandles="1" noChangeArrowheads="1" noChangeShapeType="1"/>
          </p:cNvSpPr>
          <p:nvPr>
            <p:ph type="pic" sz="quarter" idx="13"/>
          </p:nvPr>
        </p:nvSpPr>
        <p:spPr>
          <a:xfrm>
            <a:off x="8184648" y="4869979"/>
            <a:ext cx="3744000" cy="719261"/>
          </a:xfrm>
        </p:spPr>
        <p:txBody>
          <a:bodyPr/>
          <a:lstStyle/>
          <a:p>
            <a:r>
              <a:rPr lang="en-US"/>
              <a:t>Click icon to add picture</a:t>
            </a:r>
            <a:endParaRPr lang="en-IN" dirty="0"/>
          </a:p>
        </p:txBody>
      </p:sp>
      <p:sp>
        <p:nvSpPr>
          <p:cNvPr id="15" name="Picture Placeholder 11">
            <a:extLst>
              <a:ext uri="{FF2B5EF4-FFF2-40B4-BE49-F238E27FC236}">
                <a16:creationId xmlns:a16="http://schemas.microsoft.com/office/drawing/2014/main" id="{7838B27C-BE10-FC06-4250-7ADA98B43422}"/>
              </a:ext>
            </a:extLst>
          </p:cNvPr>
          <p:cNvSpPr>
            <a:spLocks noGrp="1" noRot="1" noChangeAspect="1" noMove="1" noResize="1" noEditPoints="1" noAdjustHandles="1" noChangeArrowheads="1" noChangeShapeType="1"/>
          </p:cNvSpPr>
          <p:nvPr>
            <p:ph type="pic" sz="quarter" idx="16"/>
          </p:nvPr>
        </p:nvSpPr>
        <p:spPr>
          <a:xfrm>
            <a:off x="4223999" y="4869979"/>
            <a:ext cx="3744000" cy="719261"/>
          </a:xfrm>
          <a:ln>
            <a:noFill/>
          </a:ln>
        </p:spPr>
        <p:txBody>
          <a:bodyPr wrap="none" anchor="t" anchorCtr="0">
            <a:normAutofit/>
          </a:bodyPr>
          <a:lstStyle/>
          <a:p>
            <a:r>
              <a:rPr lang="en-US" dirty="0"/>
              <a:t>Click icon to add picture</a:t>
            </a:r>
            <a:endParaRPr lang="en-IN" dirty="0"/>
          </a:p>
        </p:txBody>
      </p:sp>
      <p:pic>
        <p:nvPicPr>
          <p:cNvPr id="17" name="Picture 16">
            <a:extLst>
              <a:ext uri="{FF2B5EF4-FFF2-40B4-BE49-F238E27FC236}">
                <a16:creationId xmlns:a16="http://schemas.microsoft.com/office/drawing/2014/main" id="{B3715EEB-4464-C1C7-ABA1-17631DFFAF0D}"/>
              </a:ext>
            </a:extLst>
          </p:cNvPr>
          <p:cNvPicPr>
            <a:picLocks noGrp="1" noRot="1" noChangeAspect="1" noMove="1" noResize="1" noEditPoints="1" noAdjustHandles="1" noChangeArrowheads="1" noChangeShapeType="1" noCrop="1"/>
          </p:cNvPicPr>
          <p:nvPr userDrawn="1"/>
        </p:nvPicPr>
        <p:blipFill>
          <a:blip r:embed="rId3"/>
          <a:srcRect/>
          <a:stretch/>
        </p:blipFill>
        <p:spPr>
          <a:xfrm>
            <a:off x="278916" y="4934837"/>
            <a:ext cx="3290457" cy="593714"/>
          </a:xfrm>
          <a:prstGeom prst="rect">
            <a:avLst/>
          </a:prstGeom>
        </p:spPr>
      </p:pic>
      <p:sp>
        <p:nvSpPr>
          <p:cNvPr id="4" name="Title 3">
            <a:extLst>
              <a:ext uri="{FF2B5EF4-FFF2-40B4-BE49-F238E27FC236}">
                <a16:creationId xmlns:a16="http://schemas.microsoft.com/office/drawing/2014/main" id="{CBB70ED7-039B-4941-945B-9F5AF9F57D86}"/>
              </a:ext>
            </a:extLst>
          </p:cNvPr>
          <p:cNvSpPr>
            <a:spLocks noGrp="1"/>
          </p:cNvSpPr>
          <p:nvPr>
            <p:ph type="title"/>
          </p:nvPr>
        </p:nvSpPr>
        <p:spPr/>
        <p:txBody>
          <a:bodyPr/>
          <a:lstStyle>
            <a:lvl1pPr>
              <a:defRPr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8723115"/>
      </p:ext>
    </p:extLst>
  </p:cSld>
  <p:clrMapOvr>
    <a:masterClrMapping/>
  </p:clrMapOvr>
  <p:extLst>
    <p:ext uri="{DCECCB84-F9BA-43D5-87BE-67443E8EF086}">
      <p15:sldGuideLst xmlns:p15="http://schemas.microsoft.com/office/powerpoint/2012/main">
        <p15:guide id="2" orient="horz" pos="2024">
          <p15:clr>
            <a:srgbClr val="FBAE40"/>
          </p15:clr>
        </p15:guide>
        <p15:guide id="3" orient="horz" pos="3067">
          <p15:clr>
            <a:srgbClr val="FBAE40"/>
          </p15:clr>
        </p15:guide>
        <p15:guide id="5" orient="horz" pos="2160">
          <p15:clr>
            <a:srgbClr val="FBAE40"/>
          </p15:clr>
        </p15:guide>
        <p15:guide id="6" orient="horz" pos="2795">
          <p15:clr>
            <a:srgbClr val="FBAE40"/>
          </p15:clr>
        </p15:guide>
        <p15:guide id="7" orient="horz" pos="4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FDD8307-4EB2-482B-3BC0-E77D6E87F1AA}"/>
              </a:ext>
            </a:extLst>
          </p:cNvPr>
          <p:cNvGraphicFramePr>
            <a:graphicFrameLocks noChangeAspect="1"/>
          </p:cNvGraphicFramePr>
          <p:nvPr userDrawn="1">
            <p:custDataLst>
              <p:tags r:id="rId1"/>
            </p:custDataLst>
            <p:extLst>
              <p:ext uri="{D42A27DB-BD31-4B8C-83A1-F6EECF244321}">
                <p14:modId xmlns:p14="http://schemas.microsoft.com/office/powerpoint/2010/main" val="273986922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84EE4CE-0563-A01D-18AD-5C9AE3ACE0CD}"/>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3" name="Content Placeholder 2">
            <a:extLst>
              <a:ext uri="{FF2B5EF4-FFF2-40B4-BE49-F238E27FC236}">
                <a16:creationId xmlns:a16="http://schemas.microsoft.com/office/drawing/2014/main" id="{6D106C6E-25E7-6A43-1C8C-09D043B8A380}"/>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8" name="Content Placeholder 7">
            <a:extLst>
              <a:ext uri="{FF2B5EF4-FFF2-40B4-BE49-F238E27FC236}">
                <a16:creationId xmlns:a16="http://schemas.microsoft.com/office/drawing/2014/main" id="{17850D20-F644-6D7E-621A-76551607DE1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1577379202"/>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78864D1D-1F12-A753-387C-96377AB719DE}"/>
              </a:ext>
            </a:extLst>
          </p:cNvPr>
          <p:cNvGraphicFramePr>
            <a:graphicFrameLocks noChangeAspect="1"/>
          </p:cNvGraphicFramePr>
          <p:nvPr userDrawn="1">
            <p:custDataLst>
              <p:tags r:id="rId1"/>
            </p:custDataLst>
            <p:extLst>
              <p:ext uri="{D42A27DB-BD31-4B8C-83A1-F6EECF244321}">
                <p14:modId xmlns:p14="http://schemas.microsoft.com/office/powerpoint/2010/main" val="12005614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B9C911A5-9E50-5CC6-185E-16373F0800B8}"/>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13" name="Title 1">
            <a:extLst>
              <a:ext uri="{FF2B5EF4-FFF2-40B4-BE49-F238E27FC236}">
                <a16:creationId xmlns:a16="http://schemas.microsoft.com/office/drawing/2014/main" id="{63227CF0-0341-57DA-F8DB-AC41BA0E8387}"/>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16" name="Content Placeholder 2">
            <a:extLst>
              <a:ext uri="{FF2B5EF4-FFF2-40B4-BE49-F238E27FC236}">
                <a16:creationId xmlns:a16="http://schemas.microsoft.com/office/drawing/2014/main" id="{1629ADA3-41E6-03DF-9878-484EA9E34011}"/>
              </a:ext>
            </a:extLst>
          </p:cNvPr>
          <p:cNvSpPr>
            <a:spLocks noGrp="1" noRot="1" noMove="1" noResize="1" noEditPoints="1" noAdjustHandles="1" noChangeArrowheads="1" noChangeShapeType="1"/>
          </p:cNvSpPr>
          <p:nvPr>
            <p:ph idx="1"/>
          </p:nvPr>
        </p:nvSpPr>
        <p:spPr>
          <a:xfrm>
            <a:off x="263525" y="1633714"/>
            <a:ext cx="5724525"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7" name="Content Placeholder 2">
            <a:extLst>
              <a:ext uri="{FF2B5EF4-FFF2-40B4-BE49-F238E27FC236}">
                <a16:creationId xmlns:a16="http://schemas.microsoft.com/office/drawing/2014/main" id="{0DF750CE-B2B7-7446-CF80-1F00DEEE2E3C}"/>
              </a:ext>
            </a:extLst>
          </p:cNvPr>
          <p:cNvSpPr>
            <a:spLocks noGrp="1" noRot="1" noMove="1" noResize="1" noEditPoints="1" noAdjustHandles="1" noChangeArrowheads="1" noChangeShapeType="1"/>
          </p:cNvSpPr>
          <p:nvPr>
            <p:ph idx="14"/>
          </p:nvPr>
        </p:nvSpPr>
        <p:spPr>
          <a:xfrm>
            <a:off x="6203949" y="1633714"/>
            <a:ext cx="5731083"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 name="Content Placeholder 7">
            <a:extLst>
              <a:ext uri="{FF2B5EF4-FFF2-40B4-BE49-F238E27FC236}">
                <a16:creationId xmlns:a16="http://schemas.microsoft.com/office/drawing/2014/main" id="{E5F99BB5-509D-CF53-A5F1-4790B0674BAE}"/>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1759716177"/>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pos="3772" userDrawn="1">
          <p15:clr>
            <a:srgbClr val="FBAE40"/>
          </p15:clr>
        </p15:guide>
        <p15:guide id="4" pos="3908" userDrawn="1">
          <p15:clr>
            <a:srgbClr val="FBAE40"/>
          </p15:clr>
        </p15:guide>
        <p15:guide id="5" orient="horz" pos="2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62D5464-D28D-B601-F83F-05091BFBFBB1}"/>
              </a:ext>
            </a:extLst>
          </p:cNvPr>
          <p:cNvGraphicFramePr>
            <a:graphicFrameLocks noChangeAspect="1"/>
          </p:cNvGraphicFramePr>
          <p:nvPr userDrawn="1">
            <p:custDataLst>
              <p:tags r:id="rId1"/>
            </p:custDataLst>
            <p:extLst>
              <p:ext uri="{D42A27DB-BD31-4B8C-83A1-F6EECF244321}">
                <p14:modId xmlns:p14="http://schemas.microsoft.com/office/powerpoint/2010/main" val="3826784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57DE3C71-06CE-3444-A22F-CA927EE7B251}"/>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10" name="Title 1">
            <a:extLst>
              <a:ext uri="{FF2B5EF4-FFF2-40B4-BE49-F238E27FC236}">
                <a16:creationId xmlns:a16="http://schemas.microsoft.com/office/drawing/2014/main" id="{91D411E8-CAF2-E53F-2422-2528A12A3B85}"/>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14" name="Content Placeholder 2">
            <a:extLst>
              <a:ext uri="{FF2B5EF4-FFF2-40B4-BE49-F238E27FC236}">
                <a16:creationId xmlns:a16="http://schemas.microsoft.com/office/drawing/2014/main" id="{45DC474E-C999-326D-D94C-D9052152108B}"/>
              </a:ext>
            </a:extLst>
          </p:cNvPr>
          <p:cNvSpPr>
            <a:spLocks noGrp="1" noRot="1" noMove="1" noResize="1" noEditPoints="1" noAdjustHandles="1" noChangeArrowheads="1" noChangeShapeType="1"/>
          </p:cNvSpPr>
          <p:nvPr>
            <p:ph idx="1"/>
          </p:nvPr>
        </p:nvSpPr>
        <p:spPr>
          <a:xfrm>
            <a:off x="263525" y="1633714"/>
            <a:ext cx="3743696"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5" name="Content Placeholder 2">
            <a:extLst>
              <a:ext uri="{FF2B5EF4-FFF2-40B4-BE49-F238E27FC236}">
                <a16:creationId xmlns:a16="http://schemas.microsoft.com/office/drawing/2014/main" id="{B938629B-FA9C-5A1C-3C67-F24576FA4D2B}"/>
              </a:ext>
            </a:extLst>
          </p:cNvPr>
          <p:cNvSpPr>
            <a:spLocks noGrp="1" noRot="1" noMove="1" noResize="1" noEditPoints="1" noAdjustHandles="1" noChangeArrowheads="1" noChangeShapeType="1"/>
          </p:cNvSpPr>
          <p:nvPr>
            <p:ph idx="15"/>
          </p:nvPr>
        </p:nvSpPr>
        <p:spPr>
          <a:xfrm>
            <a:off x="8191335" y="1633714"/>
            <a:ext cx="3743697"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16" name="Content Placeholder 2">
            <a:extLst>
              <a:ext uri="{FF2B5EF4-FFF2-40B4-BE49-F238E27FC236}">
                <a16:creationId xmlns:a16="http://schemas.microsoft.com/office/drawing/2014/main" id="{2A15969B-795A-7ED8-7441-226F1963E23E}"/>
              </a:ext>
            </a:extLst>
          </p:cNvPr>
          <p:cNvSpPr>
            <a:spLocks noGrp="1" noRot="1" noMove="1" noResize="1" noEditPoints="1" noAdjustHandles="1" noChangeArrowheads="1" noChangeShapeType="1"/>
          </p:cNvSpPr>
          <p:nvPr>
            <p:ph idx="16"/>
          </p:nvPr>
        </p:nvSpPr>
        <p:spPr>
          <a:xfrm>
            <a:off x="4224338" y="1633714"/>
            <a:ext cx="3743326"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 name="Content Placeholder 7">
            <a:extLst>
              <a:ext uri="{FF2B5EF4-FFF2-40B4-BE49-F238E27FC236}">
                <a16:creationId xmlns:a16="http://schemas.microsoft.com/office/drawing/2014/main" id="{4FE5F837-C948-CB09-E330-943E06D9F80E}"/>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4033905239"/>
      </p:ext>
    </p:extLst>
  </p:cSld>
  <p:clrMapOvr>
    <a:masterClrMapping/>
  </p:clrMapOvr>
  <p:extLst>
    <p:ext uri="{DCECCB84-F9BA-43D5-87BE-67443E8EF086}">
      <p15:sldGuideLst xmlns:p15="http://schemas.microsoft.com/office/powerpoint/2012/main">
        <p15:guide id="1" pos="2525" userDrawn="1">
          <p15:clr>
            <a:srgbClr val="FBAE40"/>
          </p15:clr>
        </p15:guide>
        <p15:guide id="2" pos="2661" userDrawn="1">
          <p15:clr>
            <a:srgbClr val="FBAE40"/>
          </p15:clr>
        </p15:guide>
        <p15:guide id="3" pos="5019" userDrawn="1">
          <p15:clr>
            <a:srgbClr val="FBAE40"/>
          </p15:clr>
        </p15:guide>
        <p15:guide id="4" pos="5155" userDrawn="1">
          <p15:clr>
            <a:srgbClr val="FBAE40"/>
          </p15:clr>
        </p15:guide>
        <p15:guide id="5" orient="horz" pos="822" userDrawn="1">
          <p15:clr>
            <a:srgbClr val="FBAE40"/>
          </p15:clr>
        </p15:guide>
        <p15:guide id="6" orient="horz" pos="1026" userDrawn="1">
          <p15:clr>
            <a:srgbClr val="FBAE40"/>
          </p15:clr>
        </p15:guide>
        <p15:guide id="7" orient="horz" pos="27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EB638621-670A-21B6-3ECA-C0C4F1AB92DD}"/>
              </a:ext>
            </a:extLst>
          </p:cNvPr>
          <p:cNvGraphicFramePr>
            <a:graphicFrameLocks noChangeAspect="1"/>
          </p:cNvGraphicFramePr>
          <p:nvPr userDrawn="1">
            <p:custDataLst>
              <p:tags r:id="rId1"/>
            </p:custDataLst>
            <p:extLst>
              <p:ext uri="{D42A27DB-BD31-4B8C-83A1-F6EECF244321}">
                <p14:modId xmlns:p14="http://schemas.microsoft.com/office/powerpoint/2010/main" val="53697953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7" name="Subtitle 2">
            <a:extLst>
              <a:ext uri="{FF2B5EF4-FFF2-40B4-BE49-F238E27FC236}">
                <a16:creationId xmlns:a16="http://schemas.microsoft.com/office/drawing/2014/main" id="{E4ED935C-88EF-658B-F658-B090A042914C}"/>
              </a:ext>
            </a:extLst>
          </p:cNvPr>
          <p:cNvSpPr>
            <a:spLocks noGrp="1" noRot="1" noMove="1" noResize="1" noEditPoints="1" noAdjustHandles="1" noChangeArrowheads="1" noChangeShapeType="1"/>
          </p:cNvSpPr>
          <p:nvPr>
            <p:ph type="subTitle" idx="13"/>
          </p:nvPr>
        </p:nvSpPr>
        <p:spPr>
          <a:xfrm>
            <a:off x="263523" y="1304925"/>
            <a:ext cx="11667600" cy="306000"/>
          </a:xfrm>
        </p:spPr>
        <p:txBody>
          <a:bodyPr anchor="t"/>
          <a:lstStyle>
            <a:lvl1pPr marL="0" indent="0" algn="l">
              <a:lnSpc>
                <a:spcPct val="114000"/>
              </a:lnSpc>
              <a:spcBef>
                <a:spcPts val="400"/>
              </a:spcBef>
              <a:spcAft>
                <a:spcPts val="1000"/>
              </a:spcAft>
              <a:buNone/>
              <a:defRPr sz="1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1" name="Title 1">
            <a:extLst>
              <a:ext uri="{FF2B5EF4-FFF2-40B4-BE49-F238E27FC236}">
                <a16:creationId xmlns:a16="http://schemas.microsoft.com/office/drawing/2014/main" id="{0EE3DA41-82FF-27C9-86DF-1C95C3694EB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14" name="Content Placeholder 2">
            <a:extLst>
              <a:ext uri="{FF2B5EF4-FFF2-40B4-BE49-F238E27FC236}">
                <a16:creationId xmlns:a16="http://schemas.microsoft.com/office/drawing/2014/main" id="{E619638E-04D8-66B8-8823-035368A8BDDC}"/>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dirty="0"/>
          </a:p>
        </p:txBody>
      </p:sp>
      <p:sp>
        <p:nvSpPr>
          <p:cNvPr id="2" name="Content Placeholder 7">
            <a:extLst>
              <a:ext uri="{FF2B5EF4-FFF2-40B4-BE49-F238E27FC236}">
                <a16:creationId xmlns:a16="http://schemas.microsoft.com/office/drawing/2014/main" id="{E599B915-4C5A-5745-5D4B-0AA6D730299C}"/>
              </a:ext>
            </a:extLst>
          </p:cNvPr>
          <p:cNvSpPr>
            <a:spLocks noGrp="1" noRot="1" noMove="1" noResize="1" noEditPoints="1" noAdjustHandles="1" noChangeArrowheads="1" noChangeShapeType="1"/>
          </p:cNvSpPr>
          <p:nvPr>
            <p:ph sz="quarter" idx="14"/>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04140355"/>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6459531-58BC-7752-D3B8-05108AADA5BD}"/>
              </a:ext>
            </a:extLst>
          </p:cNvPr>
          <p:cNvGraphicFramePr>
            <a:graphicFrameLocks noChangeAspect="1"/>
          </p:cNvGraphicFramePr>
          <p:nvPr userDrawn="1">
            <p:custDataLst>
              <p:tags r:id="rId1"/>
            </p:custDataLst>
            <p:extLst>
              <p:ext uri="{D42A27DB-BD31-4B8C-83A1-F6EECF244321}">
                <p14:modId xmlns:p14="http://schemas.microsoft.com/office/powerpoint/2010/main" val="328967561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8DAC67A1-43F9-896D-C994-615E530F3ED8}"/>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9" name="Title 1">
            <a:extLst>
              <a:ext uri="{FF2B5EF4-FFF2-40B4-BE49-F238E27FC236}">
                <a16:creationId xmlns:a16="http://schemas.microsoft.com/office/drawing/2014/main" id="{02759E58-5B18-7B2A-D07C-EFCF2957FE50}"/>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US"/>
              <a:t>Click to edit Master title style</a:t>
            </a:r>
            <a:endParaRPr lang="en-IN" dirty="0"/>
          </a:p>
        </p:txBody>
      </p:sp>
      <p:sp>
        <p:nvSpPr>
          <p:cNvPr id="2" name="Content Placeholder 7">
            <a:extLst>
              <a:ext uri="{FF2B5EF4-FFF2-40B4-BE49-F238E27FC236}">
                <a16:creationId xmlns:a16="http://schemas.microsoft.com/office/drawing/2014/main" id="{BCF37845-45C6-DF63-156C-46C3344703F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733456041"/>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a:xfrm>
            <a:off x="1148517" y="6308725"/>
            <a:ext cx="10152000" cy="277208"/>
          </a:xfrm>
          <a:prstGeom prst="rect">
            <a:avLst/>
          </a:prstGeom>
        </p:spPr>
        <p:txBody>
          <a:bodyPr tIns="0" bIns="0"/>
          <a:lstStyle/>
          <a:p>
            <a:endParaRPr lang="en-IN" dirty="0"/>
          </a:p>
        </p:txBody>
      </p:sp>
      <p:sp>
        <p:nvSpPr>
          <p:cNvPr id="4" name="Content Placeholder 7">
            <a:extLst>
              <a:ext uri="{FF2B5EF4-FFF2-40B4-BE49-F238E27FC236}">
                <a16:creationId xmlns:a16="http://schemas.microsoft.com/office/drawing/2014/main" id="{9CF440A5-7B0F-6EF2-1A7D-45089079E06A}"/>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US"/>
              <a:t>Click to edit Master text styles</a:t>
            </a:r>
          </a:p>
        </p:txBody>
      </p:sp>
    </p:spTree>
    <p:extLst>
      <p:ext uri="{BB962C8B-B14F-4D97-AF65-F5344CB8AC3E}">
        <p14:creationId xmlns:p14="http://schemas.microsoft.com/office/powerpoint/2010/main" val="3264170241"/>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6" cy="6857997"/>
          </a:xfrm>
          <a:prstGeom prst="rect">
            <a:avLst/>
          </a:prstGeom>
        </p:spPr>
      </p:pic>
      <p:sp>
        <p:nvSpPr>
          <p:cNvPr id="2" name="TextBox 1">
            <a:extLst>
              <a:ext uri="{FF2B5EF4-FFF2-40B4-BE49-F238E27FC236}">
                <a16:creationId xmlns:a16="http://schemas.microsoft.com/office/drawing/2014/main" id="{7C0B2CA8-819F-4936-910B-C6EEF4FCFEFF}"/>
              </a:ext>
            </a:extLst>
          </p:cNvPr>
          <p:cNvSpPr txBox="1"/>
          <p:nvPr userDrawn="1"/>
        </p:nvSpPr>
        <p:spPr>
          <a:xfrm>
            <a:off x="1030636" y="2736095"/>
            <a:ext cx="1243739"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Adresas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5" name="TextBox 4">
            <a:extLst>
              <a:ext uri="{FF2B5EF4-FFF2-40B4-BE49-F238E27FC236}">
                <a16:creationId xmlns:a16="http://schemas.microsoft.com/office/drawing/2014/main" id="{64A6AB59-B95A-4A08-9141-7C3BF8589BF7}"/>
              </a:ext>
            </a:extLst>
          </p:cNvPr>
          <p:cNvSpPr txBox="1"/>
          <p:nvPr userDrawn="1"/>
        </p:nvSpPr>
        <p:spPr>
          <a:xfrm>
            <a:off x="999641" y="3865558"/>
            <a:ext cx="1441342"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Telefonas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8" name="TextBox 7">
            <a:extLst>
              <a:ext uri="{FF2B5EF4-FFF2-40B4-BE49-F238E27FC236}">
                <a16:creationId xmlns:a16="http://schemas.microsoft.com/office/drawing/2014/main" id="{140BDE3E-7E68-4953-8E51-713A43070D03}"/>
              </a:ext>
            </a:extLst>
          </p:cNvPr>
          <p:cNvSpPr txBox="1"/>
          <p:nvPr userDrawn="1"/>
        </p:nvSpPr>
        <p:spPr>
          <a:xfrm>
            <a:off x="1030637" y="4728278"/>
            <a:ext cx="1441342"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El. </a:t>
            </a:r>
            <a:r>
              <a:rPr kumimoji="0" lang="en-US" sz="2200" b="0" i="0" u="none" strike="noStrike" kern="1200" cap="none" spc="0" normalizeH="0" baseline="0" noProof="0" dirty="0">
                <a:ln>
                  <a:noFill/>
                </a:ln>
                <a:solidFill>
                  <a:schemeClr val="tx1"/>
                </a:solidFill>
                <a:effectLst/>
                <a:uLnTx/>
                <a:uFillTx/>
                <a:latin typeface="Arial"/>
                <a:ea typeface="+mn-ea"/>
                <a:cs typeface="Arial"/>
              </a:rPr>
              <a:t>p</a:t>
            </a:r>
            <a:r>
              <a:rPr kumimoji="0" lang="lt-LT" sz="2200" b="0" i="0" u="none" strike="noStrike" kern="1200" cap="none" spc="0" normalizeH="0" baseline="0" noProof="1">
                <a:ln>
                  <a:noFill/>
                </a:ln>
                <a:solidFill>
                  <a:schemeClr val="tx1"/>
                </a:solidFill>
                <a:effectLst/>
                <a:uLnTx/>
                <a:uFillTx/>
                <a:latin typeface="Arial"/>
                <a:ea typeface="+mn-ea"/>
                <a:cs typeface="Arial"/>
              </a:rPr>
              <a:t>aštas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10" name="TextBox 9">
            <a:extLst>
              <a:ext uri="{FF2B5EF4-FFF2-40B4-BE49-F238E27FC236}">
                <a16:creationId xmlns:a16="http://schemas.microsoft.com/office/drawing/2014/main" id="{15281A27-F7E8-4D3A-8734-4F365233C26A}"/>
              </a:ext>
            </a:extLst>
          </p:cNvPr>
          <p:cNvSpPr txBox="1"/>
          <p:nvPr userDrawn="1"/>
        </p:nvSpPr>
        <p:spPr>
          <a:xfrm>
            <a:off x="1030635" y="4201343"/>
            <a:ext cx="1495587" cy="317720"/>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en-US" sz="1500" b="0" i="0" u="none" strike="noStrike" kern="1200" cap="none" spc="0" normalizeH="0" baseline="0" noProof="0" dirty="0">
                <a:ln>
                  <a:noFill/>
                </a:ln>
                <a:solidFill>
                  <a:schemeClr val="tx1"/>
                </a:solidFill>
                <a:effectLst/>
                <a:uLnTx/>
                <a:uFillTx/>
                <a:latin typeface="Arial"/>
                <a:ea typeface="+mn-ea"/>
                <a:cs typeface="Arial"/>
              </a:rPr>
              <a:t>+370 683 17421 </a:t>
            </a:r>
          </a:p>
        </p:txBody>
      </p:sp>
      <p:sp>
        <p:nvSpPr>
          <p:cNvPr id="11" name="TextBox 10">
            <a:extLst>
              <a:ext uri="{FF2B5EF4-FFF2-40B4-BE49-F238E27FC236}">
                <a16:creationId xmlns:a16="http://schemas.microsoft.com/office/drawing/2014/main" id="{2AC89FAA-6724-45D1-A899-21043ABA191D}"/>
              </a:ext>
            </a:extLst>
          </p:cNvPr>
          <p:cNvSpPr txBox="1"/>
          <p:nvPr userDrawn="1"/>
        </p:nvSpPr>
        <p:spPr>
          <a:xfrm>
            <a:off x="1030635" y="5055043"/>
            <a:ext cx="1441343"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1600" b="0" i="0" u="none" strike="noStrike" kern="1200" cap="none" spc="0" normalizeH="0" baseline="0" noProof="1">
                <a:ln>
                  <a:noFill/>
                </a:ln>
                <a:solidFill>
                  <a:schemeClr val="tx1"/>
                </a:solidFill>
                <a:effectLst/>
                <a:uLnTx/>
                <a:uFillTx/>
                <a:latin typeface="Arial"/>
                <a:ea typeface="+mn-ea"/>
                <a:cs typeface="Arial"/>
              </a:rPr>
              <a:t>info</a:t>
            </a:r>
            <a:r>
              <a:rPr kumimoji="0" lang="en-US" sz="1600" b="0" i="0" u="none" strike="noStrike" kern="1200" cap="none" spc="0" normalizeH="0" baseline="0" noProof="0" dirty="0">
                <a:ln>
                  <a:noFill/>
                </a:ln>
                <a:solidFill>
                  <a:schemeClr val="tx1"/>
                </a:solidFill>
                <a:effectLst/>
                <a:uLnTx/>
                <a:uFillTx/>
                <a:latin typeface="Arial"/>
                <a:ea typeface="+mn-ea"/>
                <a:cs typeface="Arial"/>
              </a:rPr>
              <a:t>@eurotela.lt</a:t>
            </a:r>
          </a:p>
        </p:txBody>
      </p:sp>
      <p:sp>
        <p:nvSpPr>
          <p:cNvPr id="12" name="TextBox 11">
            <a:extLst>
              <a:ext uri="{FF2B5EF4-FFF2-40B4-BE49-F238E27FC236}">
                <a16:creationId xmlns:a16="http://schemas.microsoft.com/office/drawing/2014/main" id="{E7A92114-FF0A-41AC-935B-C02862980C31}"/>
              </a:ext>
            </a:extLst>
          </p:cNvPr>
          <p:cNvSpPr txBox="1"/>
          <p:nvPr userDrawn="1"/>
        </p:nvSpPr>
        <p:spPr>
          <a:xfrm>
            <a:off x="1030635" y="3073172"/>
            <a:ext cx="2561097" cy="479813"/>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lang="lt-LT" sz="1600" b="0" i="0" dirty="0">
                <a:solidFill>
                  <a:schemeClr val="tx1"/>
                </a:solidFill>
                <a:effectLst/>
                <a:latin typeface="Inter"/>
              </a:rPr>
              <a:t>Vilhelmo </a:t>
            </a:r>
            <a:r>
              <a:rPr lang="lt-LT" sz="1600" b="0" i="0" noProof="1">
                <a:solidFill>
                  <a:schemeClr val="tx1"/>
                </a:solidFill>
                <a:effectLst/>
                <a:latin typeface="Inter"/>
              </a:rPr>
              <a:t>Berbomo</a:t>
            </a:r>
            <a:r>
              <a:rPr lang="lt-LT" sz="1600" b="0" i="0" dirty="0">
                <a:solidFill>
                  <a:schemeClr val="tx1"/>
                </a:solidFill>
                <a:effectLst/>
                <a:latin typeface="Inter"/>
              </a:rPr>
              <a:t> g. 10 – 212</a:t>
            </a:r>
            <a:br>
              <a:rPr lang="en-US" sz="1600" b="0" i="0" dirty="0">
                <a:solidFill>
                  <a:schemeClr val="tx1"/>
                </a:solidFill>
                <a:effectLst/>
                <a:latin typeface="Inter"/>
              </a:rPr>
            </a:br>
            <a:r>
              <a:rPr lang="lt-LT" sz="1600" b="0" i="0" dirty="0">
                <a:solidFill>
                  <a:schemeClr val="tx1"/>
                </a:solidFill>
                <a:effectLst/>
                <a:latin typeface="Inter"/>
              </a:rPr>
              <a:t>LT-92221 Klaipėda</a:t>
            </a:r>
            <a:endParaRPr kumimoji="0" lang="en-US" sz="1600" b="0" i="0" u="none" strike="noStrike" kern="1200" cap="none" spc="0" normalizeH="0" baseline="0" noProof="0" dirty="0" err="1">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2226559804"/>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High Wav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0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8" cy="900000"/>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9430782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6" cy="6857998"/>
          </a:xfrm>
          <a:prstGeom prst="rect">
            <a:avLst/>
          </a:prstGeom>
        </p:spPr>
      </p:pic>
      <p:pic>
        <p:nvPicPr>
          <p:cNvPr id="6" name="Picture 5">
            <a:extLst>
              <a:ext uri="{FF2B5EF4-FFF2-40B4-BE49-F238E27FC236}">
                <a16:creationId xmlns:a16="http://schemas.microsoft.com/office/drawing/2014/main" id="{5932283A-ED0E-425F-A4D5-DF0AA612453B}"/>
              </a:ext>
            </a:extLst>
          </p:cNvPr>
          <p:cNvPicPr>
            <a:picLocks noChangeAspect="1"/>
          </p:cNvPicPr>
          <p:nvPr userDrawn="1"/>
        </p:nvPicPr>
        <p:blipFill>
          <a:blip r:embed="rId3"/>
          <a:srcRect/>
          <a:stretch/>
        </p:blipFill>
        <p:spPr>
          <a:xfrm>
            <a:off x="403547" y="2590943"/>
            <a:ext cx="4226193" cy="1604777"/>
          </a:xfrm>
          <a:prstGeom prst="rect">
            <a:avLst/>
          </a:prstGeom>
        </p:spPr>
      </p:pic>
    </p:spTree>
    <p:extLst>
      <p:ext uri="{BB962C8B-B14F-4D97-AF65-F5344CB8AC3E}">
        <p14:creationId xmlns:p14="http://schemas.microsoft.com/office/powerpoint/2010/main" val="3513247097"/>
      </p:ext>
    </p:extLst>
  </p:cSld>
  <p:clrMapOvr>
    <a:masterClrMapping/>
  </p:clrMapOvr>
  <p:extLst>
    <p:ext uri="{DCECCB84-F9BA-43D5-87BE-67443E8EF086}">
      <p15:sldGuideLst xmlns:p15="http://schemas.microsoft.com/office/powerpoint/2012/main">
        <p15:guide id="1" orient="horz" pos="2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lt-LT" dirty="0"/>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endParaRPr lang="lt-LT" dirty="0"/>
          </a:p>
        </p:txBody>
      </p:sp>
    </p:spTree>
    <p:extLst>
      <p:ext uri="{BB962C8B-B14F-4D97-AF65-F5344CB8AC3E}">
        <p14:creationId xmlns:p14="http://schemas.microsoft.com/office/powerpoint/2010/main" val="2511712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985213570"/>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High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828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7" y="4221087"/>
            <a:ext cx="6516550"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247823755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Half Sp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56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560000"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634365722"/>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Vorte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192896581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Inverted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3" y="0"/>
            <a:ext cx="12191992"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28124245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Half Vorte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3" y="0"/>
            <a:ext cx="12191992" cy="6857995"/>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162637671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Shere_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02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9"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1633265728"/>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Shere_0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2191998" cy="6857999"/>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702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0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722131133"/>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Half Sphe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756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755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721109437"/>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Shere_0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612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11474399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Shere_0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4" y="1989138"/>
            <a:ext cx="6120000" cy="2015925"/>
          </a:xfrm>
        </p:spPr>
        <p:txBody>
          <a:bodyPr anchor="b"/>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8" cy="1871737"/>
          </a:xfrm>
        </p:spPr>
        <p:txBody>
          <a:bodyPr/>
          <a:lstStyle>
            <a:lvl1pPr marL="0" indent="0" algn="l">
              <a:lnSpc>
                <a:spcPct val="114000"/>
              </a:lnSpc>
              <a:spcBef>
                <a:spcPts val="400"/>
              </a:spcBef>
              <a:spcAft>
                <a:spcPts val="1000"/>
              </a:spcAft>
              <a:buNone/>
              <a:defRPr sz="1800">
                <a:solidFill>
                  <a:schemeClr val="bg2">
                    <a:lumMod val="10000"/>
                    <a:lumOff val="9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N" dirty="0"/>
          </a:p>
        </p:txBody>
      </p:sp>
    </p:spTree>
    <p:extLst>
      <p:ext uri="{BB962C8B-B14F-4D97-AF65-F5344CB8AC3E}">
        <p14:creationId xmlns:p14="http://schemas.microsoft.com/office/powerpoint/2010/main" val="3859770870"/>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with Partners">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4EF0E3-9666-50D9-4E05-289391677731}"/>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8"/>
          </a:xfrm>
          <a:prstGeom prst="rect">
            <a:avLst/>
          </a:prstGeom>
        </p:spPr>
      </p:pic>
      <p:sp>
        <p:nvSpPr>
          <p:cNvPr id="2" name="Title 1">
            <a:extLst>
              <a:ext uri="{FF2B5EF4-FFF2-40B4-BE49-F238E27FC236}">
                <a16:creationId xmlns:a16="http://schemas.microsoft.com/office/drawing/2014/main" id="{85E61F56-9347-5929-2DE9-2A62CC42EC6F}"/>
              </a:ext>
            </a:extLst>
          </p:cNvPr>
          <p:cNvSpPr>
            <a:spLocks noGrp="1" noRot="1" noMove="1" noResize="1" noEditPoints="1" noAdjustHandles="1" noChangeArrowheads="1" noChangeShapeType="1"/>
          </p:cNvSpPr>
          <p:nvPr>
            <p:ph type="title"/>
          </p:nvPr>
        </p:nvSpPr>
        <p:spPr>
          <a:xfrm>
            <a:off x="263525" y="657462"/>
            <a:ext cx="7200628" cy="2555637"/>
          </a:xfrm>
        </p:spPr>
        <p:txBody>
          <a:bodyPr anchor="b"/>
          <a:lstStyle>
            <a:lvl1pPr>
              <a:defRPr sz="3500">
                <a:solidFill>
                  <a:schemeClr val="bg1"/>
                </a:solidFill>
              </a:defRPr>
            </a:lvl1p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574983DA-38C9-9A08-0909-1C36050D0CCA}"/>
              </a:ext>
            </a:extLst>
          </p:cNvPr>
          <p:cNvSpPr>
            <a:spLocks noGrp="1" noRot="1" noMove="1" noResize="1" noEditPoints="1" noAdjustHandles="1" noChangeArrowheads="1" noChangeShapeType="1"/>
          </p:cNvSpPr>
          <p:nvPr>
            <p:ph type="body" idx="1"/>
          </p:nvPr>
        </p:nvSpPr>
        <p:spPr>
          <a:xfrm>
            <a:off x="263525" y="3429001"/>
            <a:ext cx="7200628" cy="1008111"/>
          </a:xfrm>
        </p:spPr>
        <p:txBody>
          <a:bodyPr/>
          <a:lstStyle>
            <a:lvl1pPr marL="0" indent="0">
              <a:buNone/>
              <a:defRPr sz="1800">
                <a:solidFill>
                  <a:schemeClr val="tx2">
                    <a:lumMod val="10000"/>
                    <a:lumOff val="9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51710036-492B-419F-1A9D-34FBED6FE21D}"/>
              </a:ext>
            </a:extLst>
          </p:cNvPr>
          <p:cNvSpPr>
            <a:spLocks noGrp="1" noRot="1" noMove="1" noResize="1" noEditPoints="1" noAdjustHandles="1" noChangeArrowheads="1" noChangeShapeType="1"/>
          </p:cNvSpPr>
          <p:nvPr>
            <p:ph type="pic" sz="quarter" idx="13"/>
          </p:nvPr>
        </p:nvSpPr>
        <p:spPr>
          <a:xfrm>
            <a:off x="8184648" y="4869979"/>
            <a:ext cx="3744000" cy="719261"/>
          </a:xfrm>
        </p:spPr>
        <p:txBody>
          <a:bodyPr/>
          <a:lstStyle/>
          <a:p>
            <a:endParaRPr lang="en-IN" dirty="0"/>
          </a:p>
        </p:txBody>
      </p:sp>
      <p:sp>
        <p:nvSpPr>
          <p:cNvPr id="15" name="Picture Placeholder 11">
            <a:extLst>
              <a:ext uri="{FF2B5EF4-FFF2-40B4-BE49-F238E27FC236}">
                <a16:creationId xmlns:a16="http://schemas.microsoft.com/office/drawing/2014/main" id="{7838B27C-BE10-FC06-4250-7ADA98B43422}"/>
              </a:ext>
            </a:extLst>
          </p:cNvPr>
          <p:cNvSpPr>
            <a:spLocks noGrp="1" noRot="1" noChangeAspect="1" noMove="1" noResize="1" noEditPoints="1" noAdjustHandles="1" noChangeArrowheads="1" noChangeShapeType="1"/>
          </p:cNvSpPr>
          <p:nvPr>
            <p:ph type="pic" sz="quarter" idx="16"/>
          </p:nvPr>
        </p:nvSpPr>
        <p:spPr>
          <a:xfrm>
            <a:off x="4223999" y="4869979"/>
            <a:ext cx="3744000" cy="719261"/>
          </a:xfrm>
        </p:spPr>
        <p:txBody>
          <a:bodyPr wrap="none">
            <a:normAutofit/>
          </a:bodyPr>
          <a:lstStyle/>
          <a:p>
            <a:endParaRPr lang="en-IN" dirty="0"/>
          </a:p>
        </p:txBody>
      </p:sp>
      <p:pic>
        <p:nvPicPr>
          <p:cNvPr id="17" name="Picture 16">
            <a:extLst>
              <a:ext uri="{FF2B5EF4-FFF2-40B4-BE49-F238E27FC236}">
                <a16:creationId xmlns:a16="http://schemas.microsoft.com/office/drawing/2014/main" id="{B3715EEB-4464-C1C7-ABA1-17631DFFAF0D}"/>
              </a:ext>
            </a:extLst>
          </p:cNvPr>
          <p:cNvPicPr>
            <a:picLocks noGrp="1" noRot="1" noChangeAspect="1" noMove="1" noResize="1" noEditPoints="1" noAdjustHandles="1" noChangeArrowheads="1" noChangeShapeType="1" noCrop="1"/>
          </p:cNvPicPr>
          <p:nvPr userDrawn="1"/>
        </p:nvPicPr>
        <p:blipFill>
          <a:blip r:embed="rId3"/>
          <a:srcRect/>
          <a:stretch/>
        </p:blipFill>
        <p:spPr>
          <a:xfrm>
            <a:off x="278916" y="4934837"/>
            <a:ext cx="3290457" cy="593714"/>
          </a:xfrm>
          <a:prstGeom prst="rect">
            <a:avLst/>
          </a:prstGeom>
        </p:spPr>
      </p:pic>
    </p:spTree>
    <p:extLst>
      <p:ext uri="{BB962C8B-B14F-4D97-AF65-F5344CB8AC3E}">
        <p14:creationId xmlns:p14="http://schemas.microsoft.com/office/powerpoint/2010/main" val="6423879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24">
          <p15:clr>
            <a:srgbClr val="FBAE40"/>
          </p15:clr>
        </p15:guide>
        <p15:guide id="3" orient="horz" pos="3067">
          <p15:clr>
            <a:srgbClr val="FBAE40"/>
          </p15:clr>
        </p15:guide>
        <p15:guide id="5" orient="horz" pos="2160">
          <p15:clr>
            <a:srgbClr val="FBAE40"/>
          </p15:clr>
        </p15:guide>
        <p15:guide id="6" orient="horz" pos="2795">
          <p15:clr>
            <a:srgbClr val="FBAE40"/>
          </p15:clr>
        </p15:guide>
        <p15:guide id="7" orient="horz" pos="41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15501629-8A81-A1F4-A9FE-925032DD1F08}"/>
              </a:ext>
            </a:extLst>
          </p:cNvPr>
          <p:cNvGraphicFramePr>
            <a:graphicFrameLocks noChangeAspect="1"/>
          </p:cNvGraphicFramePr>
          <p:nvPr userDrawn="1">
            <p:custDataLst>
              <p:tags r:id="rId1"/>
            </p:custDataLst>
            <p:extLst>
              <p:ext uri="{D42A27DB-BD31-4B8C-83A1-F6EECF244321}">
                <p14:modId xmlns:p14="http://schemas.microsoft.com/office/powerpoint/2010/main" val="75251881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10" name="Title 1">
            <a:extLst>
              <a:ext uri="{FF2B5EF4-FFF2-40B4-BE49-F238E27FC236}">
                <a16:creationId xmlns:a16="http://schemas.microsoft.com/office/drawing/2014/main" id="{4F0A1962-C3C7-D08E-4B7D-8F61C93A8401}"/>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11" name="Content Placeholder 2">
            <a:extLst>
              <a:ext uri="{FF2B5EF4-FFF2-40B4-BE49-F238E27FC236}">
                <a16:creationId xmlns:a16="http://schemas.microsoft.com/office/drawing/2014/main" id="{F89C4126-8668-A9FA-64D4-C9B5096467AE}"/>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3" name="Content Placeholder 7">
            <a:extLst>
              <a:ext uri="{FF2B5EF4-FFF2-40B4-BE49-F238E27FC236}">
                <a16:creationId xmlns:a16="http://schemas.microsoft.com/office/drawing/2014/main" id="{9A2BB607-774A-782A-6DAE-7B3E3F95F939}"/>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3371505381"/>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A3C2012A-5436-DE4C-BE71-DE2BE699B57D}"/>
              </a:ext>
            </a:extLst>
          </p:cNvPr>
          <p:cNvGraphicFramePr>
            <a:graphicFrameLocks noChangeAspect="1"/>
          </p:cNvGraphicFramePr>
          <p:nvPr userDrawn="1">
            <p:custDataLst>
              <p:tags r:id="rId1"/>
            </p:custDataLst>
            <p:extLst>
              <p:ext uri="{D42A27DB-BD31-4B8C-83A1-F6EECF244321}">
                <p14:modId xmlns:p14="http://schemas.microsoft.com/office/powerpoint/2010/main" val="21004661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B9C911A5-9E50-5CC6-185E-16373F0800B8}"/>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11" name="Title 1">
            <a:extLst>
              <a:ext uri="{FF2B5EF4-FFF2-40B4-BE49-F238E27FC236}">
                <a16:creationId xmlns:a16="http://schemas.microsoft.com/office/drawing/2014/main" id="{5895CC5B-F4E0-D7CF-7705-F5DD696C64B8}"/>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12" name="Content Placeholder 2">
            <a:extLst>
              <a:ext uri="{FF2B5EF4-FFF2-40B4-BE49-F238E27FC236}">
                <a16:creationId xmlns:a16="http://schemas.microsoft.com/office/drawing/2014/main" id="{88891686-F726-C4E1-9834-5EE3DA980033}"/>
              </a:ext>
            </a:extLst>
          </p:cNvPr>
          <p:cNvSpPr>
            <a:spLocks noGrp="1" noRot="1" noMove="1" noResize="1" noEditPoints="1" noAdjustHandles="1" noChangeArrowheads="1" noChangeShapeType="1"/>
          </p:cNvSpPr>
          <p:nvPr>
            <p:ph idx="1"/>
          </p:nvPr>
        </p:nvSpPr>
        <p:spPr>
          <a:xfrm>
            <a:off x="263525" y="1633714"/>
            <a:ext cx="5724525"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13" name="Content Placeholder 2">
            <a:extLst>
              <a:ext uri="{FF2B5EF4-FFF2-40B4-BE49-F238E27FC236}">
                <a16:creationId xmlns:a16="http://schemas.microsoft.com/office/drawing/2014/main" id="{7B70FD0D-7259-C6C0-3788-B563CC471662}"/>
              </a:ext>
            </a:extLst>
          </p:cNvPr>
          <p:cNvSpPr>
            <a:spLocks noGrp="1" noRot="1" noMove="1" noResize="1" noEditPoints="1" noAdjustHandles="1" noChangeArrowheads="1" noChangeShapeType="1"/>
          </p:cNvSpPr>
          <p:nvPr>
            <p:ph idx="14"/>
          </p:nvPr>
        </p:nvSpPr>
        <p:spPr>
          <a:xfrm>
            <a:off x="6203949" y="1633714"/>
            <a:ext cx="5731083"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5" name="Content Placeholder 7">
            <a:extLst>
              <a:ext uri="{FF2B5EF4-FFF2-40B4-BE49-F238E27FC236}">
                <a16:creationId xmlns:a16="http://schemas.microsoft.com/office/drawing/2014/main" id="{7EF20BE2-989D-67FD-77D6-4909A8FC93B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1380574177"/>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pos="3772" userDrawn="1">
          <p15:clr>
            <a:srgbClr val="FBAE40"/>
          </p15:clr>
        </p15:guide>
        <p15:guide id="4" pos="3908" userDrawn="1">
          <p15:clr>
            <a:srgbClr val="FBAE40"/>
          </p15:clr>
        </p15:guide>
        <p15:guide id="5" orient="horz" pos="27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53BA5F-7788-25FA-43F6-F5ED82760BF4}"/>
              </a:ext>
            </a:extLst>
          </p:cNvPr>
          <p:cNvGraphicFramePr>
            <a:graphicFrameLocks noChangeAspect="1"/>
          </p:cNvGraphicFramePr>
          <p:nvPr userDrawn="1">
            <p:custDataLst>
              <p:tags r:id="rId1"/>
            </p:custDataLst>
            <p:extLst>
              <p:ext uri="{D42A27DB-BD31-4B8C-83A1-F6EECF244321}">
                <p14:modId xmlns:p14="http://schemas.microsoft.com/office/powerpoint/2010/main" val="3513026017"/>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Footer Placeholder 7">
            <a:extLst>
              <a:ext uri="{FF2B5EF4-FFF2-40B4-BE49-F238E27FC236}">
                <a16:creationId xmlns:a16="http://schemas.microsoft.com/office/drawing/2014/main" id="{57DE3C71-06CE-3444-A22F-CA927EE7B251}"/>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10" name="Title 1">
            <a:extLst>
              <a:ext uri="{FF2B5EF4-FFF2-40B4-BE49-F238E27FC236}">
                <a16:creationId xmlns:a16="http://schemas.microsoft.com/office/drawing/2014/main" id="{9C780C11-8DC8-8724-6FC5-9D2726B9989E}"/>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12" name="Content Placeholder 2">
            <a:extLst>
              <a:ext uri="{FF2B5EF4-FFF2-40B4-BE49-F238E27FC236}">
                <a16:creationId xmlns:a16="http://schemas.microsoft.com/office/drawing/2014/main" id="{734EAC04-3A32-F180-2F63-633B70D24BA8}"/>
              </a:ext>
            </a:extLst>
          </p:cNvPr>
          <p:cNvSpPr>
            <a:spLocks noGrp="1" noRot="1" noMove="1" noResize="1" noEditPoints="1" noAdjustHandles="1" noChangeArrowheads="1" noChangeShapeType="1"/>
          </p:cNvSpPr>
          <p:nvPr>
            <p:ph idx="1"/>
          </p:nvPr>
        </p:nvSpPr>
        <p:spPr>
          <a:xfrm>
            <a:off x="263525" y="1633714"/>
            <a:ext cx="3743696"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14" name="Content Placeholder 2">
            <a:extLst>
              <a:ext uri="{FF2B5EF4-FFF2-40B4-BE49-F238E27FC236}">
                <a16:creationId xmlns:a16="http://schemas.microsoft.com/office/drawing/2014/main" id="{8BD09559-7147-1F42-E4A5-322C82F9FDCB}"/>
              </a:ext>
            </a:extLst>
          </p:cNvPr>
          <p:cNvSpPr>
            <a:spLocks noGrp="1" noRot="1" noMove="1" noResize="1" noEditPoints="1" noAdjustHandles="1" noChangeArrowheads="1" noChangeShapeType="1"/>
          </p:cNvSpPr>
          <p:nvPr>
            <p:ph idx="15"/>
          </p:nvPr>
        </p:nvSpPr>
        <p:spPr>
          <a:xfrm>
            <a:off x="8191335" y="1633714"/>
            <a:ext cx="3743697"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15" name="Content Placeholder 2">
            <a:extLst>
              <a:ext uri="{FF2B5EF4-FFF2-40B4-BE49-F238E27FC236}">
                <a16:creationId xmlns:a16="http://schemas.microsoft.com/office/drawing/2014/main" id="{3218418A-6A54-7AB9-1D4D-D9275AA3C9AA}"/>
              </a:ext>
            </a:extLst>
          </p:cNvPr>
          <p:cNvSpPr>
            <a:spLocks noGrp="1" noRot="1" noMove="1" noResize="1" noEditPoints="1" noAdjustHandles="1" noChangeArrowheads="1" noChangeShapeType="1"/>
          </p:cNvSpPr>
          <p:nvPr>
            <p:ph idx="16"/>
          </p:nvPr>
        </p:nvSpPr>
        <p:spPr>
          <a:xfrm>
            <a:off x="4227430" y="1633714"/>
            <a:ext cx="3743697"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7" name="Content Placeholder 7">
            <a:extLst>
              <a:ext uri="{FF2B5EF4-FFF2-40B4-BE49-F238E27FC236}">
                <a16:creationId xmlns:a16="http://schemas.microsoft.com/office/drawing/2014/main" id="{E8994A9E-9A1C-13CB-CBBE-1F01B48F9B98}"/>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3769017169"/>
      </p:ext>
    </p:extLst>
  </p:cSld>
  <p:clrMapOvr>
    <a:masterClrMapping/>
  </p:clrMapOvr>
  <p:extLst>
    <p:ext uri="{DCECCB84-F9BA-43D5-87BE-67443E8EF086}">
      <p15:sldGuideLst xmlns:p15="http://schemas.microsoft.com/office/powerpoint/2012/main">
        <p15:guide id="1" pos="2525" userDrawn="1">
          <p15:clr>
            <a:srgbClr val="FBAE40"/>
          </p15:clr>
        </p15:guide>
        <p15:guide id="2" pos="2661" userDrawn="1">
          <p15:clr>
            <a:srgbClr val="FBAE40"/>
          </p15:clr>
        </p15:guide>
        <p15:guide id="3" pos="5019" userDrawn="1">
          <p15:clr>
            <a:srgbClr val="FBAE40"/>
          </p15:clr>
        </p15:guide>
        <p15:guide id="4" pos="5155" userDrawn="1">
          <p15:clr>
            <a:srgbClr val="FBAE40"/>
          </p15:clr>
        </p15:guide>
        <p15:guide id="5" orient="horz" pos="822" userDrawn="1">
          <p15:clr>
            <a:srgbClr val="FBAE40"/>
          </p15:clr>
        </p15:guide>
        <p15:guide id="6" orient="horz" pos="1026" userDrawn="1">
          <p15:clr>
            <a:srgbClr val="FBAE40"/>
          </p15:clr>
        </p15:guide>
        <p15:guide id="7" orient="horz" pos="27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6EC7B28-1761-553C-C187-878351004885}"/>
              </a:ext>
            </a:extLst>
          </p:cNvPr>
          <p:cNvGraphicFramePr>
            <a:graphicFrameLocks noChangeAspect="1"/>
          </p:cNvGraphicFramePr>
          <p:nvPr userDrawn="1">
            <p:custDataLst>
              <p:tags r:id="rId1"/>
            </p:custDataLst>
            <p:extLst>
              <p:ext uri="{D42A27DB-BD31-4B8C-83A1-F6EECF244321}">
                <p14:modId xmlns:p14="http://schemas.microsoft.com/office/powerpoint/2010/main" val="59902693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92F6EE79-89D4-77D7-09CE-F3103A768DC6}"/>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11" name="Subtitle 2">
            <a:extLst>
              <a:ext uri="{FF2B5EF4-FFF2-40B4-BE49-F238E27FC236}">
                <a16:creationId xmlns:a16="http://schemas.microsoft.com/office/drawing/2014/main" id="{B51340C4-EF01-C727-AE53-891262FC9EAF}"/>
              </a:ext>
            </a:extLst>
          </p:cNvPr>
          <p:cNvSpPr>
            <a:spLocks noGrp="1" noRot="1" noMove="1" noResize="1" noEditPoints="1" noAdjustHandles="1" noChangeArrowheads="1" noChangeShapeType="1"/>
          </p:cNvSpPr>
          <p:nvPr>
            <p:ph type="subTitle" idx="13"/>
          </p:nvPr>
        </p:nvSpPr>
        <p:spPr>
          <a:xfrm>
            <a:off x="263523" y="1304925"/>
            <a:ext cx="11667600" cy="306000"/>
          </a:xfrm>
        </p:spPr>
        <p:txBody>
          <a:bodyPr/>
          <a:lstStyle>
            <a:lvl1pPr marL="0" indent="0" algn="l">
              <a:lnSpc>
                <a:spcPct val="114000"/>
              </a:lnSpc>
              <a:spcBef>
                <a:spcPts val="400"/>
              </a:spcBef>
              <a:spcAft>
                <a:spcPts val="1000"/>
              </a:spcAft>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IN" dirty="0"/>
          </a:p>
        </p:txBody>
      </p:sp>
      <p:sp>
        <p:nvSpPr>
          <p:cNvPr id="12" name="Title 1">
            <a:extLst>
              <a:ext uri="{FF2B5EF4-FFF2-40B4-BE49-F238E27FC236}">
                <a16:creationId xmlns:a16="http://schemas.microsoft.com/office/drawing/2014/main" id="{FF0E3213-C774-62C1-72D3-D37CB9C7B285}"/>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13" name="Content Placeholder 2">
            <a:extLst>
              <a:ext uri="{FF2B5EF4-FFF2-40B4-BE49-F238E27FC236}">
                <a16:creationId xmlns:a16="http://schemas.microsoft.com/office/drawing/2014/main" id="{F2F7B8A1-147F-59DD-C06F-71D5725CB67E}"/>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4" name="Content Placeholder 7">
            <a:extLst>
              <a:ext uri="{FF2B5EF4-FFF2-40B4-BE49-F238E27FC236}">
                <a16:creationId xmlns:a16="http://schemas.microsoft.com/office/drawing/2014/main" id="{0635F0AB-073B-C02F-03F8-F4EA1039941B}"/>
              </a:ext>
            </a:extLst>
          </p:cNvPr>
          <p:cNvSpPr>
            <a:spLocks noGrp="1" noRot="1" noMove="1" noResize="1" noEditPoints="1" noAdjustHandles="1" noChangeArrowheads="1" noChangeShapeType="1"/>
          </p:cNvSpPr>
          <p:nvPr>
            <p:ph sz="quarter" idx="14"/>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1890239812"/>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guide id="3" orient="horz" pos="278"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2" name="Content Placeholder 7">
            <a:extLst>
              <a:ext uri="{FF2B5EF4-FFF2-40B4-BE49-F238E27FC236}">
                <a16:creationId xmlns:a16="http://schemas.microsoft.com/office/drawing/2014/main" id="{579A0626-F77F-C5EA-0950-DF8B244A6E9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
        <p:nvSpPr>
          <p:cNvPr id="4" name="Title 3">
            <a:extLst>
              <a:ext uri="{FF2B5EF4-FFF2-40B4-BE49-F238E27FC236}">
                <a16:creationId xmlns:a16="http://schemas.microsoft.com/office/drawing/2014/main" id="{8F45C641-45C8-415D-BF28-EF7409B4F9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2706207"/>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29D463-377A-ED37-C908-45E73F5EC8BE}"/>
              </a:ext>
            </a:extLst>
          </p:cNvPr>
          <p:cNvSpPr>
            <a:spLocks noGrp="1" noRot="1" noMove="1" noResize="1" noEditPoints="1" noAdjustHandles="1" noChangeArrowheads="1" noChangeShapeType="1"/>
          </p:cNvSpPr>
          <p:nvPr>
            <p:ph type="ftr" sz="quarter" idx="11"/>
          </p:nvPr>
        </p:nvSpPr>
        <p:spPr/>
        <p:txBody>
          <a:bodyPr/>
          <a:lstStyle/>
          <a:p>
            <a:endParaRPr lang="en-IN" dirty="0"/>
          </a:p>
        </p:txBody>
      </p:sp>
      <p:sp>
        <p:nvSpPr>
          <p:cNvPr id="2" name="Content Placeholder 7">
            <a:extLst>
              <a:ext uri="{FF2B5EF4-FFF2-40B4-BE49-F238E27FC236}">
                <a16:creationId xmlns:a16="http://schemas.microsoft.com/office/drawing/2014/main" id="{579A0626-F77F-C5EA-0950-DF8B244A6E95}"/>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2982019947"/>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6" cy="6857998"/>
          </a:xfrm>
          <a:prstGeom prst="rect">
            <a:avLst/>
          </a:prstGeom>
        </p:spPr>
      </p:pic>
      <p:sp>
        <p:nvSpPr>
          <p:cNvPr id="2" name="TextBox 1">
            <a:extLst>
              <a:ext uri="{FF2B5EF4-FFF2-40B4-BE49-F238E27FC236}">
                <a16:creationId xmlns:a16="http://schemas.microsoft.com/office/drawing/2014/main" id="{7C0B2CA8-819F-4936-910B-C6EEF4FCFEFF}"/>
              </a:ext>
            </a:extLst>
          </p:cNvPr>
          <p:cNvSpPr txBox="1"/>
          <p:nvPr userDrawn="1"/>
        </p:nvSpPr>
        <p:spPr>
          <a:xfrm>
            <a:off x="1030636" y="2736095"/>
            <a:ext cx="1243739"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Adresas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5" name="TextBox 4">
            <a:extLst>
              <a:ext uri="{FF2B5EF4-FFF2-40B4-BE49-F238E27FC236}">
                <a16:creationId xmlns:a16="http://schemas.microsoft.com/office/drawing/2014/main" id="{64A6AB59-B95A-4A08-9141-7C3BF8589BF7}"/>
              </a:ext>
            </a:extLst>
          </p:cNvPr>
          <p:cNvSpPr txBox="1"/>
          <p:nvPr userDrawn="1"/>
        </p:nvSpPr>
        <p:spPr>
          <a:xfrm>
            <a:off x="1030637" y="3840997"/>
            <a:ext cx="1441342"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Telefonas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8" name="TextBox 7">
            <a:extLst>
              <a:ext uri="{FF2B5EF4-FFF2-40B4-BE49-F238E27FC236}">
                <a16:creationId xmlns:a16="http://schemas.microsoft.com/office/drawing/2014/main" id="{140BDE3E-7E68-4953-8E51-713A43070D03}"/>
              </a:ext>
            </a:extLst>
          </p:cNvPr>
          <p:cNvSpPr txBox="1"/>
          <p:nvPr userDrawn="1"/>
        </p:nvSpPr>
        <p:spPr>
          <a:xfrm>
            <a:off x="1030637" y="4728278"/>
            <a:ext cx="1441342"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2200" b="0" i="0" u="none" strike="noStrike" kern="1200" cap="none" spc="0" normalizeH="0" baseline="0" noProof="0" dirty="0">
                <a:ln>
                  <a:noFill/>
                </a:ln>
                <a:solidFill>
                  <a:schemeClr val="tx1"/>
                </a:solidFill>
                <a:effectLst/>
                <a:uLnTx/>
                <a:uFillTx/>
                <a:latin typeface="Arial"/>
                <a:ea typeface="+mn-ea"/>
                <a:cs typeface="Arial"/>
              </a:rPr>
              <a:t>El. </a:t>
            </a:r>
            <a:r>
              <a:rPr kumimoji="0" lang="en-US" sz="2200" b="0" i="0" u="none" strike="noStrike" kern="1200" cap="none" spc="0" normalizeH="0" baseline="0" noProof="0" dirty="0">
                <a:ln>
                  <a:noFill/>
                </a:ln>
                <a:solidFill>
                  <a:schemeClr val="tx1"/>
                </a:solidFill>
                <a:effectLst/>
                <a:uLnTx/>
                <a:uFillTx/>
                <a:latin typeface="Arial"/>
                <a:ea typeface="+mn-ea"/>
                <a:cs typeface="Arial"/>
              </a:rPr>
              <a:t>p</a:t>
            </a:r>
            <a:r>
              <a:rPr kumimoji="0" lang="lt-LT" sz="2200" b="0" i="0" u="none" strike="noStrike" kern="1200" cap="none" spc="0" normalizeH="0" baseline="0" noProof="1">
                <a:ln>
                  <a:noFill/>
                </a:ln>
                <a:solidFill>
                  <a:schemeClr val="tx1"/>
                </a:solidFill>
                <a:effectLst/>
                <a:uLnTx/>
                <a:uFillTx/>
                <a:latin typeface="Arial"/>
                <a:ea typeface="+mn-ea"/>
                <a:cs typeface="Arial"/>
              </a:rPr>
              <a:t>aštas</a:t>
            </a:r>
            <a:r>
              <a:rPr kumimoji="0" lang="en-US" sz="2200" b="0" i="0" u="none" strike="noStrike" kern="1200" cap="none" spc="0" normalizeH="0" baseline="0" noProof="0" dirty="0">
                <a:ln>
                  <a:noFill/>
                </a:ln>
                <a:solidFill>
                  <a:schemeClr val="tx1"/>
                </a:solidFill>
                <a:effectLst/>
                <a:uLnTx/>
                <a:uFillTx/>
                <a:latin typeface="Arial"/>
                <a:ea typeface="+mn-ea"/>
                <a:cs typeface="Arial"/>
              </a:rPr>
              <a:t>:</a:t>
            </a:r>
          </a:p>
        </p:txBody>
      </p:sp>
      <p:sp>
        <p:nvSpPr>
          <p:cNvPr id="9" name="TextBox 8">
            <a:extLst>
              <a:ext uri="{FF2B5EF4-FFF2-40B4-BE49-F238E27FC236}">
                <a16:creationId xmlns:a16="http://schemas.microsoft.com/office/drawing/2014/main" id="{C5DB4B8B-CAD3-4CB6-89BB-22094199554A}"/>
              </a:ext>
            </a:extLst>
          </p:cNvPr>
          <p:cNvSpPr txBox="1"/>
          <p:nvPr userDrawn="1"/>
        </p:nvSpPr>
        <p:spPr>
          <a:xfrm>
            <a:off x="1030635" y="3091582"/>
            <a:ext cx="2510727" cy="527272"/>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lang="lt-LT" sz="1600" b="0" i="0" dirty="0">
                <a:solidFill>
                  <a:srgbClr val="FFFFFF"/>
                </a:solidFill>
                <a:effectLst/>
                <a:latin typeface="Inter"/>
              </a:rPr>
              <a:t>Vilhelmo </a:t>
            </a:r>
            <a:r>
              <a:rPr lang="lt-LT" sz="1600" b="0" i="0" noProof="1">
                <a:solidFill>
                  <a:srgbClr val="FFFFFF"/>
                </a:solidFill>
                <a:effectLst/>
                <a:latin typeface="Inter"/>
              </a:rPr>
              <a:t>Berbomo</a:t>
            </a:r>
            <a:r>
              <a:rPr lang="lt-LT" sz="1600" b="0" i="0" dirty="0">
                <a:solidFill>
                  <a:srgbClr val="FFFFFF"/>
                </a:solidFill>
                <a:effectLst/>
                <a:latin typeface="Inter"/>
              </a:rPr>
              <a:t> g. 10 – 212</a:t>
            </a:r>
            <a:br>
              <a:rPr lang="en-US" sz="1600" b="0" i="0" dirty="0">
                <a:solidFill>
                  <a:srgbClr val="FFFFFF"/>
                </a:solidFill>
                <a:effectLst/>
                <a:latin typeface="Inter"/>
              </a:rPr>
            </a:br>
            <a:r>
              <a:rPr lang="lt-LT" sz="1600" b="0" i="0" dirty="0">
                <a:solidFill>
                  <a:srgbClr val="FFFFFF"/>
                </a:solidFill>
                <a:effectLst/>
                <a:latin typeface="Inter"/>
              </a:rPr>
              <a:t>LT-92221 Klaipėda</a:t>
            </a:r>
            <a:endParaRPr kumimoji="0" lang="en-US" sz="1600" b="0" i="0" u="none" strike="noStrike" kern="1200" cap="none" spc="0" normalizeH="0" baseline="0" noProof="0" dirty="0" err="1">
              <a:ln>
                <a:noFill/>
              </a:ln>
              <a:solidFill>
                <a:schemeClr val="tx1"/>
              </a:solidFill>
              <a:effectLst/>
              <a:uLnTx/>
              <a:uFillTx/>
              <a:latin typeface="Arial"/>
              <a:ea typeface="+mn-ea"/>
              <a:cs typeface="Arial"/>
            </a:endParaRPr>
          </a:p>
        </p:txBody>
      </p:sp>
      <p:sp>
        <p:nvSpPr>
          <p:cNvPr id="10" name="TextBox 9">
            <a:extLst>
              <a:ext uri="{FF2B5EF4-FFF2-40B4-BE49-F238E27FC236}">
                <a16:creationId xmlns:a16="http://schemas.microsoft.com/office/drawing/2014/main" id="{15281A27-F7E8-4D3A-8734-4F365233C26A}"/>
              </a:ext>
            </a:extLst>
          </p:cNvPr>
          <p:cNvSpPr txBox="1"/>
          <p:nvPr userDrawn="1"/>
        </p:nvSpPr>
        <p:spPr>
          <a:xfrm>
            <a:off x="1030635" y="4201343"/>
            <a:ext cx="1495587" cy="317720"/>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en-US" sz="1600" b="0" i="0" u="none" strike="noStrike" kern="1200" cap="none" spc="0" normalizeH="0" baseline="0" noProof="0" dirty="0">
                <a:ln>
                  <a:noFill/>
                </a:ln>
                <a:solidFill>
                  <a:schemeClr val="tx1"/>
                </a:solidFill>
                <a:effectLst/>
                <a:uLnTx/>
                <a:uFillTx/>
                <a:latin typeface="Arial"/>
                <a:ea typeface="+mn-ea"/>
                <a:cs typeface="Arial"/>
              </a:rPr>
              <a:t>+370 683 17421 </a:t>
            </a:r>
          </a:p>
        </p:txBody>
      </p:sp>
      <p:sp>
        <p:nvSpPr>
          <p:cNvPr id="11" name="TextBox 10">
            <a:extLst>
              <a:ext uri="{FF2B5EF4-FFF2-40B4-BE49-F238E27FC236}">
                <a16:creationId xmlns:a16="http://schemas.microsoft.com/office/drawing/2014/main" id="{2AC89FAA-6724-45D1-A899-21043ABA191D}"/>
              </a:ext>
            </a:extLst>
          </p:cNvPr>
          <p:cNvSpPr txBox="1"/>
          <p:nvPr userDrawn="1"/>
        </p:nvSpPr>
        <p:spPr>
          <a:xfrm>
            <a:off x="1030635" y="5080864"/>
            <a:ext cx="1441343" cy="352586"/>
          </a:xfrm>
          <a:prstGeom prst="rect">
            <a:avLst/>
          </a:prstGeom>
        </p:spPr>
        <p:txBody>
          <a:bodyPr vert="horz" wrap="none" lIns="0" tIns="0" rIns="0" bIns="0" rtlCol="0">
            <a:noAutofit/>
          </a:bodyPr>
          <a:lstStyle/>
          <a:p>
            <a:pPr marL="0" marR="0" indent="0" algn="l" defTabSz="914400" rtl="0" eaLnBrk="1" fontAlgn="auto" latinLnBrk="0" hangingPunct="1">
              <a:lnSpc>
                <a:spcPct val="100000"/>
              </a:lnSpc>
              <a:spcBef>
                <a:spcPts val="300"/>
              </a:spcBef>
              <a:spcAft>
                <a:spcPts val="300"/>
              </a:spcAft>
              <a:buClrTx/>
              <a:buSzPct val="80000"/>
              <a:buFont typeface="Wingdings 2" panose="05020102010507070707" pitchFamily="18" charset="2"/>
              <a:buNone/>
              <a:tabLst/>
            </a:pPr>
            <a:r>
              <a:rPr kumimoji="0" lang="lt-LT" sz="1600" b="0" i="0" u="none" strike="noStrike" kern="1200" cap="none" spc="0" normalizeH="0" baseline="0" noProof="1">
                <a:ln>
                  <a:noFill/>
                </a:ln>
                <a:solidFill>
                  <a:schemeClr val="tx1"/>
                </a:solidFill>
                <a:effectLst/>
                <a:uLnTx/>
                <a:uFillTx/>
                <a:latin typeface="Arial"/>
                <a:ea typeface="+mn-ea"/>
                <a:cs typeface="Arial"/>
              </a:rPr>
              <a:t>info</a:t>
            </a:r>
            <a:r>
              <a:rPr kumimoji="0" lang="en-US" sz="1600" b="0" i="0" u="none" strike="noStrike" kern="1200" cap="none" spc="0" normalizeH="0" baseline="0" noProof="0" dirty="0">
                <a:ln>
                  <a:noFill/>
                </a:ln>
                <a:solidFill>
                  <a:schemeClr val="tx1"/>
                </a:solidFill>
                <a:effectLst/>
                <a:uLnTx/>
                <a:uFillTx/>
                <a:latin typeface="Arial"/>
                <a:ea typeface="+mn-ea"/>
                <a:cs typeface="Arial"/>
              </a:rPr>
              <a:t>@eurotela.lt</a:t>
            </a:r>
          </a:p>
        </p:txBody>
      </p:sp>
    </p:spTree>
    <p:extLst>
      <p:ext uri="{BB962C8B-B14F-4D97-AF65-F5344CB8AC3E}">
        <p14:creationId xmlns:p14="http://schemas.microsoft.com/office/powerpoint/2010/main" val="898684172"/>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Vorte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3" y="0"/>
            <a:ext cx="12191992"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a:prstGeom prst="rect">
            <a:avLst/>
          </a:prstGeom>
        </p:spPr>
        <p:txBody>
          <a:bodyPr anchor="b" anchorCtr="0"/>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85696260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Closing Graphic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E6AE1D-A671-0B83-E8B4-2819A4A6EB29}"/>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8" cy="6857998"/>
          </a:xfrm>
          <a:prstGeom prst="rect">
            <a:avLst/>
          </a:prstGeom>
        </p:spPr>
      </p:pic>
      <p:pic>
        <p:nvPicPr>
          <p:cNvPr id="6" name="Picture 5">
            <a:extLst>
              <a:ext uri="{FF2B5EF4-FFF2-40B4-BE49-F238E27FC236}">
                <a16:creationId xmlns:a16="http://schemas.microsoft.com/office/drawing/2014/main" id="{B722C979-0991-423D-A2F3-B7A2B5B20778}"/>
              </a:ext>
            </a:extLst>
          </p:cNvPr>
          <p:cNvPicPr>
            <a:picLocks noChangeAspect="1"/>
          </p:cNvPicPr>
          <p:nvPr userDrawn="1"/>
        </p:nvPicPr>
        <p:blipFill>
          <a:blip r:embed="rId3"/>
          <a:srcRect/>
          <a:stretch/>
        </p:blipFill>
        <p:spPr>
          <a:xfrm>
            <a:off x="403547" y="2590943"/>
            <a:ext cx="4226193" cy="1604776"/>
          </a:xfrm>
          <a:prstGeom prst="rect">
            <a:avLst/>
          </a:prstGeom>
        </p:spPr>
      </p:pic>
    </p:spTree>
    <p:extLst>
      <p:ext uri="{BB962C8B-B14F-4D97-AF65-F5344CB8AC3E}">
        <p14:creationId xmlns:p14="http://schemas.microsoft.com/office/powerpoint/2010/main" val="3812179620"/>
      </p:ext>
    </p:extLst>
  </p:cSld>
  <p:clrMapOvr>
    <a:masterClrMapping/>
  </p:clrMapOvr>
  <p:extLst>
    <p:ext uri="{DCECCB84-F9BA-43D5-87BE-67443E8EF086}">
      <p15:sldGuideLst xmlns:p15="http://schemas.microsoft.com/office/powerpoint/2012/main">
        <p15:guide id="1" orient="horz" pos="27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ly Logo">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3D4E5D4-B769-0E6B-9735-B11537EB57BB}"/>
              </a:ext>
            </a:extLst>
          </p:cNvPr>
          <p:cNvGraphicFramePr>
            <a:graphicFrameLocks noChangeAspect="1"/>
          </p:cNvGraphicFramePr>
          <p:nvPr userDrawn="1">
            <p:custDataLst>
              <p:tags r:id="rId1"/>
            </p:custDataLst>
            <p:extLst>
              <p:ext uri="{D42A27DB-BD31-4B8C-83A1-F6EECF244321}">
                <p14:modId xmlns:p14="http://schemas.microsoft.com/office/powerpoint/2010/main" val="236242070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7F8ECF82-663F-970B-5094-BBADF729FBA2}"/>
              </a:ext>
            </a:extLst>
          </p:cNvPr>
          <p:cNvSpPr>
            <a:spLocks noGrp="1"/>
          </p:cNvSpPr>
          <p:nvPr>
            <p:ph type="title"/>
          </p:nvPr>
        </p:nvSpPr>
        <p:spPr>
          <a:xfrm>
            <a:off x="263526" y="473812"/>
            <a:ext cx="11664950" cy="827621"/>
          </a:xfrm>
          <a:prstGeom prst="rect">
            <a:avLst/>
          </a:prstGeom>
        </p:spPr>
        <p:txBody>
          <a:bodyPr vert="horz" tIns="0" bIns="0" anchor="t"/>
          <a:lstStyle>
            <a:lvl1pPr>
              <a:defRPr sz="2400"/>
            </a:lvl1pPr>
          </a:lstStyle>
          <a:p>
            <a:r>
              <a:rPr lang="en-GB" dirty="0"/>
              <a:t>Click to edit Master title style</a:t>
            </a:r>
            <a:endParaRPr lang="en-IN" dirty="0"/>
          </a:p>
        </p:txBody>
      </p:sp>
      <p:sp>
        <p:nvSpPr>
          <p:cNvPr id="9" name="Content Placeholder 2">
            <a:extLst>
              <a:ext uri="{FF2B5EF4-FFF2-40B4-BE49-F238E27FC236}">
                <a16:creationId xmlns:a16="http://schemas.microsoft.com/office/drawing/2014/main" id="{F8BC444D-7B6F-75BF-E62D-0AF04991ECC8}"/>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
        <p:nvSpPr>
          <p:cNvPr id="2" name="Content Placeholder 7">
            <a:extLst>
              <a:ext uri="{FF2B5EF4-FFF2-40B4-BE49-F238E27FC236}">
                <a16:creationId xmlns:a16="http://schemas.microsoft.com/office/drawing/2014/main" id="{4CAB80DF-25B0-A475-6472-1767EFE47A74}"/>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accent2"/>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Tree>
    <p:extLst>
      <p:ext uri="{BB962C8B-B14F-4D97-AF65-F5344CB8AC3E}">
        <p14:creationId xmlns:p14="http://schemas.microsoft.com/office/powerpoint/2010/main" val="538557418"/>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nly Logo">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1718E4D-6773-DB6B-D021-079C7B2AB106}"/>
              </a:ext>
            </a:extLst>
          </p:cNvPr>
          <p:cNvGraphicFramePr>
            <a:graphicFrameLocks noChangeAspect="1"/>
          </p:cNvGraphicFramePr>
          <p:nvPr userDrawn="1">
            <p:custDataLst>
              <p:tags r:id="rId1"/>
            </p:custDataLst>
            <p:extLst>
              <p:ext uri="{D42A27DB-BD31-4B8C-83A1-F6EECF244321}">
                <p14:modId xmlns:p14="http://schemas.microsoft.com/office/powerpoint/2010/main" val="2473474275"/>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0" name=""/>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E2A74C35-CAE2-5ADE-374E-D0261E1B2F1D}"/>
              </a:ext>
            </a:extLst>
          </p:cNvPr>
          <p:cNvSpPr>
            <a:spLocks noGrp="1" noRot="1" noMove="1" noResize="1" noEditPoints="1" noAdjustHandles="1" noChangeArrowheads="1" noChangeShapeType="1"/>
          </p:cNvSpPr>
          <p:nvPr>
            <p:ph type="sldNum" sz="quarter" idx="4"/>
          </p:nvPr>
        </p:nvSpPr>
        <p:spPr>
          <a:xfrm>
            <a:off x="9263592" y="131334"/>
            <a:ext cx="2671441" cy="280801"/>
          </a:xfrm>
          <a:prstGeom prst="rect">
            <a:avLst/>
          </a:prstGeom>
        </p:spPr>
        <p:txBody>
          <a:bodyPr vert="horz" lIns="0" tIns="45720" rIns="0" bIns="45720" rtlCol="0" anchor="ctr"/>
          <a:lstStyle>
            <a:lvl1pPr algn="r">
              <a:defRPr sz="1000">
                <a:solidFill>
                  <a:schemeClr val="tx1"/>
                </a:solidFill>
              </a:defRPr>
            </a:lvl1pPr>
          </a:lstStyle>
          <a:p>
            <a:fld id="{9C9268FD-CE1B-44E3-86DB-00F1CD1B9C7B}" type="slidenum">
              <a:rPr lang="en-IN" smtClean="0"/>
              <a:pPr/>
              <a:t>‹#›</a:t>
            </a:fld>
            <a:endParaRPr lang="en-IN" dirty="0"/>
          </a:p>
        </p:txBody>
      </p:sp>
      <p:sp>
        <p:nvSpPr>
          <p:cNvPr id="2" name="Content Placeholder 7">
            <a:extLst>
              <a:ext uri="{FF2B5EF4-FFF2-40B4-BE49-F238E27FC236}">
                <a16:creationId xmlns:a16="http://schemas.microsoft.com/office/drawing/2014/main" id="{F2F89289-35E0-2982-A2F9-770DB25558B8}"/>
              </a:ext>
            </a:extLst>
          </p:cNvPr>
          <p:cNvSpPr>
            <a:spLocks noGrp="1" noRot="1" noMove="1" noResize="1" noEditPoints="1" noAdjustHandles="1" noChangeArrowheads="1" noChangeShapeType="1"/>
          </p:cNvSpPr>
          <p:nvPr>
            <p:ph sz="quarter" idx="13"/>
          </p:nvPr>
        </p:nvSpPr>
        <p:spPr>
          <a:xfrm>
            <a:off x="262800" y="128158"/>
            <a:ext cx="8964000" cy="288000"/>
          </a:xfrm>
        </p:spPr>
        <p:txBody>
          <a:bodyPr tIns="0" bIns="0" anchor="ctr"/>
          <a:lstStyle>
            <a:lvl1pPr marL="0" indent="0" algn="l">
              <a:buNone/>
              <a:defRPr sz="1000">
                <a:solidFill>
                  <a:schemeClr val="tx1"/>
                </a:solidFill>
              </a:defRPr>
            </a:lvl1pPr>
            <a:lvl2pPr marL="216000" indent="0">
              <a:buNone/>
              <a:defRPr sz="1000">
                <a:solidFill>
                  <a:srgbClr val="8C8C8C"/>
                </a:solidFill>
              </a:defRPr>
            </a:lvl2pPr>
            <a:lvl3pPr marL="432000" indent="0">
              <a:buNone/>
              <a:defRPr sz="1000">
                <a:solidFill>
                  <a:srgbClr val="8C8C8C"/>
                </a:solidFill>
              </a:defRPr>
            </a:lvl3pPr>
            <a:lvl4pPr marL="648000" indent="0">
              <a:buNone/>
              <a:defRPr sz="1000">
                <a:solidFill>
                  <a:srgbClr val="8C8C8C"/>
                </a:solidFill>
              </a:defRPr>
            </a:lvl4pPr>
            <a:lvl5pPr marL="864000" indent="0">
              <a:buNone/>
              <a:defRPr sz="1000">
                <a:solidFill>
                  <a:srgbClr val="8C8C8C"/>
                </a:solidFill>
              </a:defRPr>
            </a:lvl5pPr>
          </a:lstStyle>
          <a:p>
            <a:pPr lvl="0"/>
            <a:r>
              <a:rPr lang="en-GB" dirty="0"/>
              <a:t>Click to edit Master text styles</a:t>
            </a:r>
          </a:p>
        </p:txBody>
      </p:sp>
      <p:sp>
        <p:nvSpPr>
          <p:cNvPr id="3" name="Title 1">
            <a:extLst>
              <a:ext uri="{FF2B5EF4-FFF2-40B4-BE49-F238E27FC236}">
                <a16:creationId xmlns:a16="http://schemas.microsoft.com/office/drawing/2014/main" id="{5966FA3F-8AF5-DCEB-928A-E28437E2C512}"/>
              </a:ext>
            </a:extLst>
          </p:cNvPr>
          <p:cNvSpPr>
            <a:spLocks noGrp="1" noRot="1" noMove="1" noResize="1" noEditPoints="1" noAdjustHandles="1" noChangeArrowheads="1" noChangeShapeType="1"/>
          </p:cNvSpPr>
          <p:nvPr>
            <p:ph type="title"/>
          </p:nvPr>
        </p:nvSpPr>
        <p:spPr>
          <a:xfrm>
            <a:off x="263526" y="473812"/>
            <a:ext cx="11664950" cy="827621"/>
          </a:xfrm>
          <a:prstGeom prst="rect">
            <a:avLst/>
          </a:prstGeom>
        </p:spPr>
        <p:txBody>
          <a:bodyPr vert="horz" tIns="0" bIns="0"/>
          <a:lstStyle>
            <a:lvl1pPr>
              <a:defRPr sz="2400"/>
            </a:lvl1pPr>
          </a:lstStyle>
          <a:p>
            <a:r>
              <a:rPr lang="en-GB" dirty="0"/>
              <a:t>Click to edit Master title style</a:t>
            </a:r>
            <a:endParaRPr lang="en-IN" dirty="0"/>
          </a:p>
        </p:txBody>
      </p:sp>
      <p:sp>
        <p:nvSpPr>
          <p:cNvPr id="5" name="Content Placeholder 2">
            <a:extLst>
              <a:ext uri="{FF2B5EF4-FFF2-40B4-BE49-F238E27FC236}">
                <a16:creationId xmlns:a16="http://schemas.microsoft.com/office/drawing/2014/main" id="{39009D6F-6950-BBBB-ED13-B409CDCE4C3F}"/>
              </a:ext>
            </a:extLst>
          </p:cNvPr>
          <p:cNvSpPr>
            <a:spLocks noGrp="1" noRot="1" noMove="1" noResize="1" noEditPoints="1" noAdjustHandles="1" noChangeArrowheads="1" noChangeShapeType="1"/>
          </p:cNvSpPr>
          <p:nvPr>
            <p:ph idx="1"/>
          </p:nvPr>
        </p:nvSpPr>
        <p:spPr>
          <a:xfrm>
            <a:off x="263525" y="1633714"/>
            <a:ext cx="11671508" cy="4459111"/>
          </a:xfrm>
        </p:spPr>
        <p:txBody>
          <a:bodyPr tIns="0" bIns="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IN" dirty="0"/>
          </a:p>
        </p:txBody>
      </p:sp>
    </p:spTree>
    <p:extLst>
      <p:ext uri="{BB962C8B-B14F-4D97-AF65-F5344CB8AC3E}">
        <p14:creationId xmlns:p14="http://schemas.microsoft.com/office/powerpoint/2010/main" val="819057819"/>
      </p:ext>
    </p:extLst>
  </p:cSld>
  <p:clrMapOvr>
    <a:masterClrMapping/>
  </p:clrMapOvr>
  <p:extLst>
    <p:ext uri="{DCECCB84-F9BA-43D5-87BE-67443E8EF086}">
      <p15:sldGuideLst xmlns:p15="http://schemas.microsoft.com/office/powerpoint/2012/main">
        <p15:guide id="1" orient="horz" pos="822" userDrawn="1">
          <p15:clr>
            <a:srgbClr val="FBAE40"/>
          </p15:clr>
        </p15:guide>
        <p15:guide id="2" orient="horz" pos="102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Inverted Wav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6"/>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a:prstGeom prst="rect">
            <a:avLst/>
          </a:prstGeom>
        </p:spPr>
        <p:txBody>
          <a:bodyPr anchor="b" anchorCtr="0"/>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169426898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Half Vorte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11664950" cy="2015925"/>
          </a:xfrm>
          <a:prstGeom prst="rect">
            <a:avLst/>
          </a:prstGeom>
        </p:spPr>
        <p:txBody>
          <a:bodyPr anchor="b" anchorCtr="0"/>
          <a:lstStyle>
            <a:lvl1pPr algn="l">
              <a:defRPr sz="3500"/>
            </a:lvl1pPr>
          </a:lstStyle>
          <a:p>
            <a:r>
              <a:rPr lang="en-US" dirty="0"/>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9360866"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098502206"/>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Shere_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8"/>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187834481"/>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Shere_0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1" y="0"/>
            <a:ext cx="12191996"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3076881769"/>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Shere_0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A94723-BD03-D755-9BEB-BA4C2D49C540}"/>
              </a:ext>
            </a:extLst>
          </p:cNvPr>
          <p:cNvPicPr>
            <a:picLocks noGrp="1" noRot="1" noChangeAspect="1" noMove="1" noResize="1" noEditPoints="1" noAdjustHandles="1" noChangeArrowheads="1" noChangeShapeType="1" noCrop="1"/>
          </p:cNvPicPr>
          <p:nvPr userDrawn="1"/>
        </p:nvPicPr>
        <p:blipFill>
          <a:blip r:embed="rId2"/>
          <a:srcRect/>
          <a:stretch/>
        </p:blipFill>
        <p:spPr>
          <a:xfrm>
            <a:off x="2" y="0"/>
            <a:ext cx="12191994" cy="6857997"/>
          </a:xfrm>
          <a:prstGeom prst="rect">
            <a:avLst/>
          </a:prstGeom>
        </p:spPr>
      </p:pic>
      <p:sp>
        <p:nvSpPr>
          <p:cNvPr id="2" name="Title 1">
            <a:extLst>
              <a:ext uri="{FF2B5EF4-FFF2-40B4-BE49-F238E27FC236}">
                <a16:creationId xmlns:a16="http://schemas.microsoft.com/office/drawing/2014/main" id="{DE385996-9BDE-A177-9AA7-83C304FD4AB4}"/>
              </a:ext>
            </a:extLst>
          </p:cNvPr>
          <p:cNvSpPr>
            <a:spLocks noGrp="1" noRot="1" noMove="1" noResize="1" noEditPoints="1" noAdjustHandles="1" noChangeArrowheads="1" noChangeShapeType="1"/>
          </p:cNvSpPr>
          <p:nvPr>
            <p:ph type="ctrTitle"/>
          </p:nvPr>
        </p:nvSpPr>
        <p:spPr>
          <a:xfrm>
            <a:off x="263525" y="1989138"/>
            <a:ext cx="6120000" cy="2015925"/>
          </a:xfrm>
          <a:prstGeom prst="rect">
            <a:avLst/>
          </a:prstGeom>
        </p:spPr>
        <p:txBody>
          <a:bodyPr anchor="b"/>
          <a:lstStyle>
            <a:lvl1pPr algn="l">
              <a:defRPr sz="3500"/>
            </a:lvl1pPr>
          </a:lstStyle>
          <a:p>
            <a:r>
              <a:rPr lang="en-US"/>
              <a:t>Click to edit Master title style</a:t>
            </a:r>
            <a:endParaRPr lang="en-IN" dirty="0"/>
          </a:p>
        </p:txBody>
      </p:sp>
      <p:sp>
        <p:nvSpPr>
          <p:cNvPr id="3" name="Subtitle 2">
            <a:extLst>
              <a:ext uri="{FF2B5EF4-FFF2-40B4-BE49-F238E27FC236}">
                <a16:creationId xmlns:a16="http://schemas.microsoft.com/office/drawing/2014/main" id="{454FFBF8-C80D-62DD-FEC9-66E314428C09}"/>
              </a:ext>
            </a:extLst>
          </p:cNvPr>
          <p:cNvSpPr>
            <a:spLocks noGrp="1" noRot="1" noMove="1" noResize="1" noEditPoints="1" noAdjustHandles="1" noChangeArrowheads="1" noChangeShapeType="1"/>
          </p:cNvSpPr>
          <p:nvPr>
            <p:ph type="subTitle" idx="1"/>
          </p:nvPr>
        </p:nvSpPr>
        <p:spPr>
          <a:xfrm>
            <a:off x="263526" y="4221087"/>
            <a:ext cx="6119999" cy="900113"/>
          </a:xfrm>
        </p:spPr>
        <p:txBody>
          <a:bodyPr/>
          <a:lstStyle>
            <a:lvl1pPr marL="0" indent="0" algn="l">
              <a:lnSpc>
                <a:spcPct val="114000"/>
              </a:lnSpc>
              <a:spcBef>
                <a:spcPts val="400"/>
              </a:spcBef>
              <a:spcAft>
                <a:spcPts val="1000"/>
              </a:spcAft>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Tree>
    <p:extLst>
      <p:ext uri="{BB962C8B-B14F-4D97-AF65-F5344CB8AC3E}">
        <p14:creationId xmlns:p14="http://schemas.microsoft.com/office/powerpoint/2010/main" val="250805574"/>
      </p:ext>
    </p:extLst>
  </p:cSld>
  <p:clrMapOvr>
    <a:masterClrMapping/>
  </p:clrMapOvr>
  <p:extLst>
    <p:ext uri="{DCECCB84-F9BA-43D5-87BE-67443E8EF086}">
      <p15:sldGuideLst xmlns:p15="http://schemas.microsoft.com/office/powerpoint/2012/main">
        <p15:guide id="1" orient="horz" pos="2523">
          <p15:clr>
            <a:srgbClr val="FBAE40"/>
          </p15:clr>
        </p15:guide>
        <p15:guide id="2" orient="horz" pos="265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ags" Target="../tags/tag9.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28.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7.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6.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8.png"/><Relationship Id="rId2"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image" Target="../media/image50.png"/><Relationship Id="rId5" Type="http://schemas.openxmlformats.org/officeDocument/2006/relationships/image" Target="../media/image49.emf"/><Relationship Id="rId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FBD52186-155E-3F84-F695-6B898E5A16DB}"/>
              </a:ext>
            </a:extLst>
          </p:cNvPr>
          <p:cNvGraphicFramePr>
            <a:graphicFrameLocks noChangeAspect="1"/>
          </p:cNvGraphicFramePr>
          <p:nvPr userDrawn="1">
            <p:custDataLst>
              <p:tags r:id="rId23"/>
            </p:custDataLst>
            <p:extLst>
              <p:ext uri="{D42A27DB-BD31-4B8C-83A1-F6EECF244321}">
                <p14:modId xmlns:p14="http://schemas.microsoft.com/office/powerpoint/2010/main" val="2428661796"/>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0" name=""/>
                      <p:cNvPicPr/>
                      <p:nvPr/>
                    </p:nvPicPr>
                    <p:blipFill>
                      <a:blip r:embed="rId2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26"/>
          <a:srcRect/>
          <a:stretch/>
        </p:blipFill>
        <p:spPr>
          <a:xfrm>
            <a:off x="12033" y="0"/>
            <a:ext cx="12191997" cy="6857999"/>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473812"/>
            <a:ext cx="11664950" cy="1116546"/>
          </a:xfrm>
          <a:prstGeom prst="rect">
            <a:avLst/>
          </a:prstGeom>
        </p:spPr>
        <p:txBody>
          <a:bodyPr vert="horz" lIns="0" tIns="0" rIns="0" bIns="0" rtlCol="0" anchor="t">
            <a:no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652035"/>
            <a:ext cx="11664950" cy="444079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878D3738-DFFC-514C-2EA7-DCCA9D298091}"/>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accent2"/>
                </a:solidFill>
              </a:rPr>
              <a:pPr algn="r">
                <a:spcBef>
                  <a:spcPts val="300"/>
                </a:spcBef>
                <a:spcAft>
                  <a:spcPts val="300"/>
                </a:spcAft>
              </a:pPr>
              <a:t>‹#›</a:t>
            </a:fld>
            <a:endParaRPr lang="en-GB" sz="1000" dirty="0">
              <a:solidFill>
                <a:schemeClr val="accent2"/>
              </a:solidFill>
            </a:endParaRPr>
          </a:p>
        </p:txBody>
      </p:sp>
      <p:sp>
        <p:nvSpPr>
          <p:cNvPr id="6" name="Footer Placeholder 5">
            <a:extLst>
              <a:ext uri="{FF2B5EF4-FFF2-40B4-BE49-F238E27FC236}">
                <a16:creationId xmlns:a16="http://schemas.microsoft.com/office/drawing/2014/main" id="{E257D0E1-48CD-4EA0-9259-D1889CF5C75B}"/>
              </a:ext>
            </a:extLst>
          </p:cNvPr>
          <p:cNvSpPr>
            <a:spLocks noGrp="1"/>
          </p:cNvSpPr>
          <p:nvPr>
            <p:ph type="ftr" sz="quarter" idx="3"/>
          </p:nvPr>
        </p:nvSpPr>
        <p:spPr>
          <a:xfrm>
            <a:off x="4038600" y="63411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32039363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890" r:id="rId3"/>
    <p:sldLayoutId id="2147483894" r:id="rId4"/>
    <p:sldLayoutId id="2147483893" r:id="rId5"/>
    <p:sldLayoutId id="2147483666" r:id="rId6"/>
    <p:sldLayoutId id="2147483912" r:id="rId7"/>
    <p:sldLayoutId id="2147483910" r:id="rId8"/>
    <p:sldLayoutId id="2147483911" r:id="rId9"/>
    <p:sldLayoutId id="2147483665" r:id="rId10"/>
    <p:sldLayoutId id="2147483873" r:id="rId11"/>
    <p:sldLayoutId id="2147483872" r:id="rId12"/>
    <p:sldLayoutId id="2147483650" r:id="rId13"/>
    <p:sldLayoutId id="2147483652" r:id="rId14"/>
    <p:sldLayoutId id="2147483660" r:id="rId15"/>
    <p:sldLayoutId id="2147483667" r:id="rId16"/>
    <p:sldLayoutId id="2147483654" r:id="rId17"/>
    <p:sldLayoutId id="2147483655" r:id="rId18"/>
    <p:sldLayoutId id="2147483920" r:id="rId19"/>
    <p:sldLayoutId id="2147483913" r:id="rId20"/>
    <p:sldLayoutId id="2147483921" r:id="rId2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guide id="7" orient="horz" pos="7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72C4DA6B-E317-0DD6-397B-543EF755F5F2}"/>
              </a:ext>
            </a:extLst>
          </p:cNvPr>
          <p:cNvGraphicFramePr>
            <a:graphicFrameLocks noChangeAspect="1"/>
          </p:cNvGraphicFramePr>
          <p:nvPr userDrawn="1">
            <p:custDataLst>
              <p:tags r:id="rId21"/>
            </p:custDataLst>
            <p:extLst>
              <p:ext uri="{D42A27DB-BD31-4B8C-83A1-F6EECF244321}">
                <p14:modId xmlns:p14="http://schemas.microsoft.com/office/powerpoint/2010/main" val="2366694221"/>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0" name=""/>
                      <p:cNvPicPr/>
                      <p:nvPr/>
                    </p:nvPicPr>
                    <p:blipFill>
                      <a:blip r:embed="rId23"/>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24"/>
          <a:srcRect/>
          <a:stretch/>
        </p:blipFill>
        <p:spPr>
          <a:xfrm>
            <a:off x="12034" y="0"/>
            <a:ext cx="12191996"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9CF6993-F43E-1135-AE5C-5E76F086727B}"/>
              </a:ext>
            </a:extLst>
          </p:cNvPr>
          <p:cNvSpPr>
            <a:spLocks noGrp="1"/>
          </p:cNvSpPr>
          <p:nvPr>
            <p:ph type="ftr" sz="quarter" idx="3"/>
          </p:nvPr>
        </p:nvSpPr>
        <p:spPr>
          <a:xfrm>
            <a:off x="1514959" y="6308725"/>
            <a:ext cx="9749558" cy="280800"/>
          </a:xfrm>
          <a:prstGeom prst="rect">
            <a:avLst/>
          </a:prstGeom>
          <a:ln>
            <a:noFill/>
          </a:ln>
        </p:spPr>
        <p:txBody>
          <a:bodyPr vert="horz" lIns="0" tIns="0" rIns="0" bIns="0" rtlCol="0" anchor="ctr"/>
          <a:lstStyle>
            <a:lvl1pPr algn="l">
              <a:defRPr sz="1000">
                <a:solidFill>
                  <a:schemeClr val="tx1">
                    <a:tint val="75000"/>
                  </a:schemeClr>
                </a:solidFill>
              </a:defRPr>
            </a:lvl1pPr>
          </a:lstStyle>
          <a:p>
            <a:endParaRPr lang="en-IN" dirty="0"/>
          </a:p>
        </p:txBody>
      </p:sp>
      <p:sp>
        <p:nvSpPr>
          <p:cNvPr id="4" name="TextBox 3">
            <a:extLst>
              <a:ext uri="{FF2B5EF4-FFF2-40B4-BE49-F238E27FC236}">
                <a16:creationId xmlns:a16="http://schemas.microsoft.com/office/drawing/2014/main" id="{5874962C-0213-D5BB-40E6-7CF1778AA96C}"/>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tx1"/>
                </a:solidFill>
              </a:rPr>
              <a:pPr algn="r">
                <a:spcBef>
                  <a:spcPts val="300"/>
                </a:spcBef>
                <a:spcAft>
                  <a:spcPts val="300"/>
                </a:spcAft>
              </a:pPr>
              <a:t>‹#›</a:t>
            </a:fld>
            <a:endParaRPr lang="en-GB" sz="1000" dirty="0">
              <a:solidFill>
                <a:schemeClr val="tx1"/>
              </a:solidFill>
            </a:endParaRPr>
          </a:p>
        </p:txBody>
      </p:sp>
    </p:spTree>
    <p:extLst>
      <p:ext uri="{BB962C8B-B14F-4D97-AF65-F5344CB8AC3E}">
        <p14:creationId xmlns:p14="http://schemas.microsoft.com/office/powerpoint/2010/main" val="3837729887"/>
      </p:ext>
    </p:extLst>
  </p:cSld>
  <p:clrMap bg1="dk1" tx1="lt1" bg2="dk2" tx2="lt2" accent1="accent1" accent2="accent2" accent3="accent3" accent4="accent4" accent5="accent5" accent6="accent6" hlink="hlink" folHlink="folHlink"/>
  <p:sldLayoutIdLst>
    <p:sldLayoutId id="2147483677" r:id="rId1"/>
    <p:sldLayoutId id="2147483674" r:id="rId2"/>
    <p:sldLayoutId id="2147483675" r:id="rId3"/>
    <p:sldLayoutId id="2147483914" r:id="rId4"/>
    <p:sldLayoutId id="2147483915" r:id="rId5"/>
    <p:sldLayoutId id="2147483916" r:id="rId6"/>
    <p:sldLayoutId id="2147483672" r:id="rId7"/>
    <p:sldLayoutId id="2147483673" r:id="rId8"/>
    <p:sldLayoutId id="2147483676" r:id="rId9"/>
    <p:sldLayoutId id="2147483917" r:id="rId10"/>
    <p:sldLayoutId id="2147483856" r:id="rId11"/>
    <p:sldLayoutId id="2147483678" r:id="rId12"/>
    <p:sldLayoutId id="2147483682" r:id="rId13"/>
    <p:sldLayoutId id="2147483683" r:id="rId14"/>
    <p:sldLayoutId id="2147483871" r:id="rId15"/>
    <p:sldLayoutId id="2147483918" r:id="rId16"/>
    <p:sldLayoutId id="2147483687" r:id="rId17"/>
    <p:sldLayoutId id="2147483919" r:id="rId18"/>
    <p:sldLayoutId id="2147483693" r:id="rId19"/>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296000" indent="-216000" algn="l" defTabSz="914400" rtl="0" eaLnBrk="1" latinLnBrk="0" hangingPunct="1">
        <a:lnSpc>
          <a:spcPct val="110000"/>
        </a:lnSpc>
        <a:spcBef>
          <a:spcPts val="600"/>
        </a:spcBef>
        <a:spcAft>
          <a:spcPts val="400"/>
        </a:spcAft>
        <a:buFontTx/>
        <a:buBlip>
          <a:blip r:embed="rId25"/>
        </a:buBlip>
        <a:defRPr sz="1200" kern="1200">
          <a:solidFill>
            <a:schemeClr val="accent6"/>
          </a:solidFill>
          <a:latin typeface="+mn-lt"/>
          <a:ea typeface="+mn-ea"/>
          <a:cs typeface="+mn-cs"/>
        </a:defRPr>
      </a:lvl6pPr>
      <a:lvl7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6"/>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5"/>
          </a:solidFill>
          <a:latin typeface="+mn-lt"/>
          <a:ea typeface="+mn-ea"/>
          <a:cs typeface="+mn-cs"/>
        </a:defRPr>
      </a:lvl8pPr>
      <a:lvl9pPr marL="0" indent="0" algn="l" defTabSz="914400" rtl="0" eaLnBrk="1" latinLnBrk="0" hangingPunct="1">
        <a:lnSpc>
          <a:spcPct val="110000"/>
        </a:lnSpc>
        <a:spcBef>
          <a:spcPts val="400"/>
        </a:spcBef>
        <a:spcAft>
          <a:spcPts val="400"/>
        </a:spcAft>
        <a:buFont typeface="Arial" panose="020B0604020202020204" pitchFamily="34" charset="0"/>
        <a:buNone/>
        <a:defRPr sz="1600" kern="1200">
          <a:solidFill>
            <a:schemeClr val="accent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F18831F-163E-EF62-E231-51C2ECD814AF}"/>
              </a:ext>
            </a:extLst>
          </p:cNvPr>
          <p:cNvGraphicFramePr>
            <a:graphicFrameLocks noChangeAspect="1"/>
          </p:cNvGraphicFramePr>
          <p:nvPr userDrawn="1">
            <p:custDataLst>
              <p:tags r:id="rId3"/>
            </p:custDataLst>
            <p:extLst>
              <p:ext uri="{D42A27DB-BD31-4B8C-83A1-F6EECF244321}">
                <p14:modId xmlns:p14="http://schemas.microsoft.com/office/powerpoint/2010/main" val="18113124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6"/>
          <a:srcRect/>
          <a:stretch/>
        </p:blipFill>
        <p:spPr>
          <a:xfrm>
            <a:off x="12034" y="0"/>
            <a:ext cx="12191996"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0F2FA14F-A043-F6A8-374D-72C4BB60ECE2}"/>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accent2"/>
                </a:solidFill>
              </a:rPr>
              <a:pPr algn="r">
                <a:spcBef>
                  <a:spcPts val="300"/>
                </a:spcBef>
                <a:spcAft>
                  <a:spcPts val="300"/>
                </a:spcAft>
              </a:pPr>
              <a:t>‹#›</a:t>
            </a:fld>
            <a:endParaRPr lang="en-GB" sz="1000" dirty="0">
              <a:solidFill>
                <a:schemeClr val="accent2"/>
              </a:solidFill>
            </a:endParaRPr>
          </a:p>
        </p:txBody>
      </p:sp>
    </p:spTree>
    <p:extLst>
      <p:ext uri="{BB962C8B-B14F-4D97-AF65-F5344CB8AC3E}">
        <p14:creationId xmlns:p14="http://schemas.microsoft.com/office/powerpoint/2010/main" val="3780740950"/>
      </p:ext>
    </p:extLst>
  </p:cSld>
  <p:clrMap bg1="lt1" tx1="dk1" bg2="lt2" tx2="dk2" accent1="accent1" accent2="accent2" accent3="accent3" accent4="accent4" accent5="accent5" accent6="accent6" hlink="hlink" folHlink="folHlink"/>
  <p:sldLayoutIdLst>
    <p:sldLayoutId id="2147483859" r:id="rId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080000" indent="0" algn="l" defTabSz="914400" rtl="0" eaLnBrk="1" latinLnBrk="0" hangingPunct="1">
        <a:lnSpc>
          <a:spcPct val="110000"/>
        </a:lnSpc>
        <a:spcBef>
          <a:spcPts val="600"/>
        </a:spcBef>
        <a:spcAft>
          <a:spcPts val="400"/>
        </a:spcAft>
        <a:buFontTx/>
        <a:buNone/>
        <a:defRPr sz="1400" kern="1200">
          <a:solidFill>
            <a:srgbClr val="000000"/>
          </a:solidFill>
          <a:latin typeface="+mn-lt"/>
          <a:ea typeface="+mn-ea"/>
          <a:cs typeface="+mn-cs"/>
        </a:defRPr>
      </a:lvl6pPr>
      <a:lvl7pPr marL="0" indent="0" algn="l" defTabSz="914400" rtl="0" eaLnBrk="1" latinLnBrk="0" hangingPunct="1">
        <a:lnSpc>
          <a:spcPct val="110000"/>
        </a:lnSpc>
        <a:spcBef>
          <a:spcPts val="400"/>
        </a:spcBef>
        <a:spcAft>
          <a:spcPts val="400"/>
        </a:spcAft>
        <a:buFont typeface="Arial" panose="020B0604020202020204" pitchFamily="34" charset="0"/>
        <a:buNone/>
        <a:defRPr sz="1400" kern="1200">
          <a:solidFill>
            <a:srgbClr val="000000"/>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8pPr>
      <a:lvl9pPr marL="216000" indent="-216000" algn="l" defTabSz="914400" rtl="0" eaLnBrk="1" latinLnBrk="0" hangingPunct="1">
        <a:lnSpc>
          <a:spcPct val="110000"/>
        </a:lnSpc>
        <a:spcBef>
          <a:spcPts val="400"/>
        </a:spcBef>
        <a:spcAft>
          <a:spcPts val="400"/>
        </a:spcAft>
        <a:buFont typeface="Arial" panose="020B0604020202020204" pitchFamily="34" charset="0"/>
        <a:buChar char="■"/>
        <a:defRPr sz="1400" kern="12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A4E7049-5293-3658-D865-749556F264C8}"/>
              </a:ext>
            </a:extLst>
          </p:cNvPr>
          <p:cNvGraphicFramePr>
            <a:graphicFrameLocks noChangeAspect="1"/>
          </p:cNvGraphicFramePr>
          <p:nvPr userDrawn="1">
            <p:custDataLst>
              <p:tags r:id="rId3"/>
            </p:custDataLst>
            <p:extLst>
              <p:ext uri="{D42A27DB-BD31-4B8C-83A1-F6EECF244321}">
                <p14:modId xmlns:p14="http://schemas.microsoft.com/office/powerpoint/2010/main" val="307491278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DBD7DED-E0DD-AC82-ED99-E6F180773B79}"/>
              </a:ext>
            </a:extLst>
          </p:cNvPr>
          <p:cNvPicPr>
            <a:picLocks noGrp="1" noRot="1" noChangeAspect="1" noMove="1" noResize="1" noEditPoints="1" noAdjustHandles="1" noChangeArrowheads="1" noChangeShapeType="1" noCrop="1"/>
          </p:cNvPicPr>
          <p:nvPr userDrawn="1"/>
        </p:nvPicPr>
        <p:blipFill>
          <a:blip r:embed="rId6"/>
          <a:srcRect/>
          <a:stretch/>
        </p:blipFill>
        <p:spPr>
          <a:xfrm>
            <a:off x="12034" y="0"/>
            <a:ext cx="12191996" cy="6857998"/>
          </a:xfrm>
          <a:prstGeom prst="rect">
            <a:avLst/>
          </a:prstGeom>
        </p:spPr>
      </p:pic>
      <p:sp>
        <p:nvSpPr>
          <p:cNvPr id="2" name="Title Placeholder 1">
            <a:extLst>
              <a:ext uri="{FF2B5EF4-FFF2-40B4-BE49-F238E27FC236}">
                <a16:creationId xmlns:a16="http://schemas.microsoft.com/office/drawing/2014/main" id="{A68F89BC-0E72-604E-B9CA-49EFEDCC9FBE}"/>
              </a:ext>
            </a:extLst>
          </p:cNvPr>
          <p:cNvSpPr>
            <a:spLocks noGrp="1" noRot="1" noMove="1" noResize="1" noEditPoints="1" noAdjustHandles="1" noChangeArrowheads="1" noChangeShapeType="1"/>
          </p:cNvSpPr>
          <p:nvPr>
            <p:ph type="title"/>
          </p:nvPr>
        </p:nvSpPr>
        <p:spPr>
          <a:xfrm>
            <a:off x="263526" y="656692"/>
            <a:ext cx="11664950" cy="1116546"/>
          </a:xfrm>
          <a:prstGeom prst="rect">
            <a:avLst/>
          </a:prstGeom>
        </p:spPr>
        <p:txBody>
          <a:bodyPr vert="horz" lIns="0" tIns="0" rIns="0" bIns="0" rtlCol="0" anchor="t">
            <a:noAutofit/>
          </a:bodyPr>
          <a:lstStyle/>
          <a:p>
            <a:r>
              <a:rPr lang="en-US" dirty="0"/>
              <a:t>Click to edit Master title style</a:t>
            </a:r>
            <a:endParaRPr lang="en-IN" dirty="0"/>
          </a:p>
        </p:txBody>
      </p:sp>
      <p:sp>
        <p:nvSpPr>
          <p:cNvPr id="3" name="Text Placeholder 2">
            <a:extLst>
              <a:ext uri="{FF2B5EF4-FFF2-40B4-BE49-F238E27FC236}">
                <a16:creationId xmlns:a16="http://schemas.microsoft.com/office/drawing/2014/main" id="{4BAAF548-F0AF-296F-4C13-8B00E090A035}"/>
              </a:ext>
            </a:extLst>
          </p:cNvPr>
          <p:cNvSpPr>
            <a:spLocks noGrp="1" noRot="1" noMove="1" noResize="1" noEditPoints="1" noAdjustHandles="1" noChangeArrowheads="1" noChangeShapeType="1"/>
          </p:cNvSpPr>
          <p:nvPr>
            <p:ph type="body" idx="1"/>
          </p:nvPr>
        </p:nvSpPr>
        <p:spPr>
          <a:xfrm>
            <a:off x="263526" y="1989139"/>
            <a:ext cx="11664950" cy="410368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D97528FA-365D-785F-2967-CFC8152E5820}"/>
              </a:ext>
            </a:extLst>
          </p:cNvPr>
          <p:cNvSpPr txBox="1">
            <a:spLocks noGrp="1" noRot="1" noMove="1" noResize="1" noEditPoints="1" noAdjustHandles="1" noChangeArrowheads="1" noChangeShapeType="1"/>
          </p:cNvSpPr>
          <p:nvPr userDrawn="1"/>
        </p:nvSpPr>
        <p:spPr>
          <a:xfrm>
            <a:off x="9227525" y="129600"/>
            <a:ext cx="2700951" cy="288000"/>
          </a:xfrm>
          <a:prstGeom prst="rect">
            <a:avLst/>
          </a:prstGeom>
          <a:noFill/>
          <a:ln w="31750">
            <a:noFill/>
          </a:ln>
        </p:spPr>
        <p:txBody>
          <a:bodyPr wrap="square" lIns="0" tIns="0" rIns="0" bIns="0" rtlCol="0" anchor="ctr">
            <a:noAutofit/>
          </a:bodyPr>
          <a:lstStyle/>
          <a:p>
            <a:pPr algn="r">
              <a:spcBef>
                <a:spcPts val="300"/>
              </a:spcBef>
              <a:spcAft>
                <a:spcPts val="300"/>
              </a:spcAft>
            </a:pPr>
            <a:fld id="{AD46A299-136D-5F4B-A498-FA538473BCFC}" type="slidenum">
              <a:rPr lang="en-GB" sz="1000" smtClean="0">
                <a:solidFill>
                  <a:schemeClr val="tx1"/>
                </a:solidFill>
              </a:rPr>
              <a:pPr algn="r">
                <a:spcBef>
                  <a:spcPts val="300"/>
                </a:spcBef>
                <a:spcAft>
                  <a:spcPts val="300"/>
                </a:spcAft>
              </a:pPr>
              <a:t>‹#›</a:t>
            </a:fld>
            <a:endParaRPr lang="en-GB" sz="1000" dirty="0">
              <a:solidFill>
                <a:schemeClr val="tx1"/>
              </a:solidFill>
            </a:endParaRPr>
          </a:p>
        </p:txBody>
      </p:sp>
    </p:spTree>
    <p:extLst>
      <p:ext uri="{BB962C8B-B14F-4D97-AF65-F5344CB8AC3E}">
        <p14:creationId xmlns:p14="http://schemas.microsoft.com/office/powerpoint/2010/main" val="669968754"/>
      </p:ext>
    </p:extLst>
  </p:cSld>
  <p:clrMap bg1="dk1" tx1="lt1" bg2="dk2" tx2="lt2" accent1="accent1" accent2="accent2" accent3="accent3" accent4="accent4" accent5="accent5" accent6="accent6" hlink="hlink" folHlink="folHlink"/>
  <p:sldLayoutIdLst>
    <p:sldLayoutId id="2147483870" r:id="rId1"/>
  </p:sldLayoutIdLst>
  <p:hf hdr="0" dt="0"/>
  <p:txStyles>
    <p:titleStyle>
      <a:lvl1pPr algn="l" defTabSz="914400" rtl="0" eaLnBrk="1" latinLnBrk="0" hangingPunct="1">
        <a:lnSpc>
          <a:spcPct val="100000"/>
        </a:lnSpc>
        <a:spcBef>
          <a:spcPct val="0"/>
        </a:spcBef>
        <a:buNone/>
        <a:defRPr sz="360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300"/>
        </a:spcBef>
        <a:spcAft>
          <a:spcPts val="300"/>
        </a:spcAft>
        <a:buSzPct val="80000"/>
        <a:buFont typeface="Wingdings 2" panose="05020102010507070707" pitchFamily="18" charset="2"/>
        <a:buChar char="¡"/>
        <a:defRPr sz="1200" kern="1200">
          <a:solidFill>
            <a:schemeClr val="tx1"/>
          </a:solidFill>
          <a:latin typeface="+mn-lt"/>
          <a:ea typeface="+mn-ea"/>
          <a:cs typeface="+mn-cs"/>
        </a:defRPr>
      </a:lvl1pPr>
      <a:lvl2pPr marL="432000" indent="-216000" algn="l" defTabSz="914400" rtl="0" eaLnBrk="1" latinLnBrk="0" hangingPunct="1">
        <a:lnSpc>
          <a:spcPct val="100000"/>
        </a:lnSpc>
        <a:spcBef>
          <a:spcPts val="300"/>
        </a:spcBef>
        <a:spcAft>
          <a:spcPts val="300"/>
        </a:spcAft>
        <a:buSzPct val="80000"/>
        <a:buFont typeface="Montserrat Black" pitchFamily="2" charset="0"/>
        <a:buChar char="⁄"/>
        <a:defRPr sz="1200" kern="1200">
          <a:solidFill>
            <a:schemeClr val="tx1"/>
          </a:solidFill>
          <a:latin typeface="+mn-lt"/>
          <a:ea typeface="+mn-ea"/>
          <a:cs typeface="+mn-cs"/>
        </a:defRPr>
      </a:lvl2pPr>
      <a:lvl3pPr marL="648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3pPr>
      <a:lvl4pPr marL="864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4pPr>
      <a:lvl5pPr marL="1080000" indent="-216000" algn="l" defTabSz="914400" rtl="0" eaLnBrk="1" latinLnBrk="0" hangingPunct="1">
        <a:lnSpc>
          <a:spcPct val="100000"/>
        </a:lnSpc>
        <a:spcBef>
          <a:spcPts val="300"/>
        </a:spcBef>
        <a:spcAft>
          <a:spcPts val="300"/>
        </a:spcAft>
        <a:buSzPct val="80000"/>
        <a:buFont typeface="Arial Black" panose="020B0A04020102020204" pitchFamily="34" charset="0"/>
        <a:buChar char="–"/>
        <a:defRPr sz="1200" kern="1200">
          <a:solidFill>
            <a:schemeClr val="tx1"/>
          </a:solidFill>
          <a:latin typeface="+mn-lt"/>
          <a:ea typeface="+mn-ea"/>
          <a:cs typeface="+mn-cs"/>
        </a:defRPr>
      </a:lvl5pPr>
      <a:lvl6pPr marL="1296000" indent="-216000" algn="l" defTabSz="914400" rtl="0" eaLnBrk="1" latinLnBrk="0" hangingPunct="1">
        <a:lnSpc>
          <a:spcPct val="110000"/>
        </a:lnSpc>
        <a:spcBef>
          <a:spcPts val="600"/>
        </a:spcBef>
        <a:spcAft>
          <a:spcPts val="400"/>
        </a:spcAft>
        <a:buFontTx/>
        <a:buBlip>
          <a:blip r:embed="rId7"/>
        </a:buBlip>
        <a:defRPr sz="1200" kern="1200">
          <a:solidFill>
            <a:schemeClr val="accent6"/>
          </a:solidFill>
          <a:latin typeface="+mn-lt"/>
          <a:ea typeface="+mn-ea"/>
          <a:cs typeface="+mn-cs"/>
        </a:defRPr>
      </a:lvl6pPr>
      <a:lvl7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6"/>
          </a:solidFill>
          <a:latin typeface="+mn-lt"/>
          <a:ea typeface="+mn-ea"/>
          <a:cs typeface="+mn-cs"/>
        </a:defRPr>
      </a:lvl7pPr>
      <a:lvl8pPr marL="216000" indent="-216000" algn="l" defTabSz="914400" rtl="0" eaLnBrk="1" latinLnBrk="0" hangingPunct="1">
        <a:lnSpc>
          <a:spcPct val="110000"/>
        </a:lnSpc>
        <a:spcBef>
          <a:spcPts val="400"/>
        </a:spcBef>
        <a:spcAft>
          <a:spcPts val="400"/>
        </a:spcAft>
        <a:buFont typeface="Arial" panose="020B0604020202020204" pitchFamily="34" charset="0"/>
        <a:buChar char="■"/>
        <a:defRPr sz="1600" kern="1200">
          <a:solidFill>
            <a:schemeClr val="accent5"/>
          </a:solidFill>
          <a:latin typeface="+mn-lt"/>
          <a:ea typeface="+mn-ea"/>
          <a:cs typeface="+mn-cs"/>
        </a:defRPr>
      </a:lvl8pPr>
      <a:lvl9pPr marL="0" indent="0" algn="l" defTabSz="914400" rtl="0" eaLnBrk="1" latinLnBrk="0" hangingPunct="1">
        <a:lnSpc>
          <a:spcPct val="110000"/>
        </a:lnSpc>
        <a:spcBef>
          <a:spcPts val="400"/>
        </a:spcBef>
        <a:spcAft>
          <a:spcPts val="400"/>
        </a:spcAft>
        <a:buFont typeface="Arial" panose="020B0604020202020204" pitchFamily="34" charset="0"/>
        <a:buNone/>
        <a:defRPr sz="1600" kern="1200">
          <a:solidFill>
            <a:schemeClr val="accent4"/>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66">
          <p15:clr>
            <a:srgbClr val="F26B43"/>
          </p15:clr>
        </p15:guide>
        <p15:guide id="4" pos="7514">
          <p15:clr>
            <a:srgbClr val="F26B43"/>
          </p15:clr>
        </p15:guide>
        <p15:guide id="5" orient="horz" pos="3838">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10.xml"/><Relationship Id="rId2" Type="http://schemas.openxmlformats.org/officeDocument/2006/relationships/slideLayout" Target="../slideLayouts/slideLayout21.xml"/><Relationship Id="rId1" Type="http://schemas.openxmlformats.org/officeDocument/2006/relationships/tags" Target="../tags/tag26.xml"/><Relationship Id="rId6" Type="http://schemas.openxmlformats.org/officeDocument/2006/relationships/chart" Target="../charts/chart9.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27.xml"/><Relationship Id="rId6" Type="http://schemas.openxmlformats.org/officeDocument/2006/relationships/chart" Target="../charts/chart11.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tags" Target="../tags/tag28.xml"/><Relationship Id="rId6" Type="http://schemas.openxmlformats.org/officeDocument/2006/relationships/image" Target="../media/image52.emf"/><Relationship Id="rId5" Type="http://schemas.openxmlformats.org/officeDocument/2006/relationships/oleObject" Target="../embeddings/oleObject4.bin"/><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hart" Target="../charts/chart14.xml"/><Relationship Id="rId2" Type="http://schemas.openxmlformats.org/officeDocument/2006/relationships/slideLayout" Target="../slideLayouts/slideLayout21.xml"/><Relationship Id="rId1" Type="http://schemas.openxmlformats.org/officeDocument/2006/relationships/tags" Target="../tags/tag29.xml"/><Relationship Id="rId6" Type="http://schemas.openxmlformats.org/officeDocument/2006/relationships/chart" Target="../charts/chart13.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hart" Target="../charts/chart16.xml"/><Relationship Id="rId2" Type="http://schemas.openxmlformats.org/officeDocument/2006/relationships/slideLayout" Target="../slideLayouts/slideLayout21.xml"/><Relationship Id="rId1" Type="http://schemas.openxmlformats.org/officeDocument/2006/relationships/tags" Target="../tags/tag30.xml"/><Relationship Id="rId6" Type="http://schemas.openxmlformats.org/officeDocument/2006/relationships/chart" Target="../charts/chart15.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1.xml"/><Relationship Id="rId1" Type="http://schemas.openxmlformats.org/officeDocument/2006/relationships/tags" Target="../tags/tag31.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1.xml"/><Relationship Id="rId1" Type="http://schemas.openxmlformats.org/officeDocument/2006/relationships/tags" Target="../tags/tag32.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53.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1.xml"/><Relationship Id="rId1" Type="http://schemas.openxmlformats.org/officeDocument/2006/relationships/tags" Target="../tags/tag34.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35.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18.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36.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9.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1.xml"/><Relationship Id="rId1" Type="http://schemas.openxmlformats.org/officeDocument/2006/relationships/tags" Target="../tags/tag20.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chart" Target="../charts/chart2.xml"/><Relationship Id="rId2" Type="http://schemas.openxmlformats.org/officeDocument/2006/relationships/slideLayout" Target="../slideLayouts/slideLayout21.xml"/><Relationship Id="rId1" Type="http://schemas.openxmlformats.org/officeDocument/2006/relationships/tags" Target="../tags/tag21.xml"/><Relationship Id="rId6" Type="http://schemas.openxmlformats.org/officeDocument/2006/relationships/chart" Target="../charts/chart1.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chart" Target="../charts/chart4.xml"/><Relationship Id="rId2" Type="http://schemas.openxmlformats.org/officeDocument/2006/relationships/slideLayout" Target="../slideLayouts/slideLayout21.xml"/><Relationship Id="rId1" Type="http://schemas.openxmlformats.org/officeDocument/2006/relationships/tags" Target="../tags/tag22.xml"/><Relationship Id="rId6" Type="http://schemas.openxmlformats.org/officeDocument/2006/relationships/chart" Target="../charts/chart3.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tags" Target="../tags/tag23.xml"/><Relationship Id="rId6" Type="http://schemas.openxmlformats.org/officeDocument/2006/relationships/chart" Target="../charts/chart5.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7.xml"/><Relationship Id="rId2" Type="http://schemas.openxmlformats.org/officeDocument/2006/relationships/slideLayout" Target="../slideLayouts/slideLayout21.xml"/><Relationship Id="rId1" Type="http://schemas.openxmlformats.org/officeDocument/2006/relationships/tags" Target="../tags/tag24.xml"/><Relationship Id="rId6" Type="http://schemas.openxmlformats.org/officeDocument/2006/relationships/chart" Target="../charts/chart6.xml"/><Relationship Id="rId5" Type="http://schemas.openxmlformats.org/officeDocument/2006/relationships/image" Target="../media/image52.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1.xml"/><Relationship Id="rId1" Type="http://schemas.openxmlformats.org/officeDocument/2006/relationships/tags" Target="../tags/tag25.xml"/><Relationship Id="rId6" Type="http://schemas.openxmlformats.org/officeDocument/2006/relationships/chart" Target="../charts/chart8.xml"/><Relationship Id="rId5" Type="http://schemas.openxmlformats.org/officeDocument/2006/relationships/image" Target="../media/image52.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77A5AE8-9559-475C-87F0-406F583D87FA}"/>
              </a:ext>
            </a:extLst>
          </p:cNvPr>
          <p:cNvSpPr>
            <a:spLocks noGrp="1"/>
          </p:cNvSpPr>
          <p:nvPr>
            <p:ph type="ctrTitle"/>
          </p:nvPr>
        </p:nvSpPr>
        <p:spPr/>
        <p:txBody>
          <a:bodyPr/>
          <a:lstStyle/>
          <a:p>
            <a:r>
              <a:rPr lang="lt-LT" altLang="lt-LT" sz="3600" b="1" dirty="0">
                <a:solidFill>
                  <a:schemeClr val="accent1">
                    <a:lumMod val="50000"/>
                  </a:schemeClr>
                </a:solidFill>
                <a:latin typeface="Trebuchet MS" panose="020B0603020202020204" pitchFamily="34" charset="0"/>
                <a:cs typeface="Times New Roman" panose="02020603050405020304" pitchFamily="18" charset="0"/>
              </a:rPr>
              <a:t>Vartotojų pasitenkinimo VMVT paslaugomis tyrimas</a:t>
            </a:r>
            <a:br>
              <a:rPr lang="lt-LT" altLang="lt-LT" sz="3600" b="1" dirty="0">
                <a:solidFill>
                  <a:schemeClr val="accent1">
                    <a:lumMod val="50000"/>
                  </a:schemeClr>
                </a:solidFill>
                <a:latin typeface="Trebuchet MS" panose="020B0603020202020204" pitchFamily="34" charset="0"/>
                <a:cs typeface="Times New Roman" panose="02020603050405020304" pitchFamily="18" charset="0"/>
              </a:rPr>
            </a:br>
            <a:endParaRPr lang="en-US" dirty="0"/>
          </a:p>
        </p:txBody>
      </p:sp>
      <p:sp>
        <p:nvSpPr>
          <p:cNvPr id="9" name="Subtitle 8">
            <a:extLst>
              <a:ext uri="{FF2B5EF4-FFF2-40B4-BE49-F238E27FC236}">
                <a16:creationId xmlns:a16="http://schemas.microsoft.com/office/drawing/2014/main" id="{24386EC9-2FC8-4BAE-BFC6-15D3C6477EFC}"/>
              </a:ext>
            </a:extLst>
          </p:cNvPr>
          <p:cNvSpPr>
            <a:spLocks noGrp="1"/>
          </p:cNvSpPr>
          <p:nvPr>
            <p:ph type="subTitle" idx="1"/>
          </p:nvPr>
        </p:nvSpPr>
        <p:spPr/>
        <p:txBody>
          <a:bodyPr/>
          <a:lstStyle/>
          <a:p>
            <a:r>
              <a:rPr lang="lt-LT" b="1" dirty="0">
                <a:solidFill>
                  <a:srgbClr val="242852"/>
                </a:solidFill>
                <a:latin typeface="Trebuchet MS" panose="020B0603020202020204" pitchFamily="34" charset="0"/>
                <a:cs typeface="Times New Roman" panose="02020603050405020304" pitchFamily="18" charset="0"/>
              </a:rPr>
              <a:t>Tyrimo ataskaita</a:t>
            </a:r>
          </a:p>
          <a:p>
            <a:r>
              <a:rPr lang="lt-LT" b="1" dirty="0">
                <a:solidFill>
                  <a:srgbClr val="242852"/>
                </a:solidFill>
                <a:latin typeface="Trebuchet MS" panose="020B0603020202020204" pitchFamily="34" charset="0"/>
                <a:cs typeface="Times New Roman" panose="02020603050405020304" pitchFamily="18" charset="0"/>
              </a:rPr>
              <a:t>2025 m.</a:t>
            </a:r>
          </a:p>
          <a:p>
            <a:endParaRPr lang="en-US" dirty="0"/>
          </a:p>
        </p:txBody>
      </p:sp>
    </p:spTree>
    <p:extLst>
      <p:ext uri="{BB962C8B-B14F-4D97-AF65-F5344CB8AC3E}">
        <p14:creationId xmlns:p14="http://schemas.microsoft.com/office/powerpoint/2010/main" val="179767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1DF3-2BEE-4E5C-5447-28518DAFF294}"/>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DC7178-1D99-EEED-4952-98313F09B4D2}"/>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9ADC7178-1D99-EEED-4952-98313F09B4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EEA5AFA5-D1A8-BA07-F7FE-13B949CEEFDD}"/>
              </a:ext>
            </a:extLst>
          </p:cNvPr>
          <p:cNvSpPr>
            <a:spLocks noGrp="1"/>
          </p:cNvSpPr>
          <p:nvPr>
            <p:ph type="title"/>
          </p:nvPr>
        </p:nvSpPr>
        <p:spPr>
          <a:xfrm>
            <a:off x="454040" y="517857"/>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Geriausiai respondentų vertinamos konsultacijos patikrinimo metu bei fizinio vizito metu. Prasčiau vertinami konsultacijų aspektai yra susisiekimo su specialistu lengvumas bei siuntinėjimas vis pas kitą konsultantą. Daugumos aspektų vertinimas per metus truputį pagerėjo</a:t>
            </a:r>
          </a:p>
        </p:txBody>
      </p:sp>
      <p:sp>
        <p:nvSpPr>
          <p:cNvPr id="4" name="Slide Number Placeholder 3">
            <a:extLst>
              <a:ext uri="{FF2B5EF4-FFF2-40B4-BE49-F238E27FC236}">
                <a16:creationId xmlns:a16="http://schemas.microsoft.com/office/drawing/2014/main" id="{C5BDE18C-B997-5171-376A-B1AB8F7B76F8}"/>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CD3E75CC-A98B-DB81-3D84-F0D410647CF4}"/>
              </a:ext>
            </a:extLst>
          </p:cNvPr>
          <p:cNvSpPr txBox="1"/>
          <p:nvPr/>
        </p:nvSpPr>
        <p:spPr>
          <a:xfrm>
            <a:off x="1506824" y="6025080"/>
            <a:ext cx="8178800" cy="832920"/>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Kaip Jūs bendrai vertinate konsultavimo paslaugą? Vertinkite skalėje nuo 1 iki 10, kur 1 – labai blogai, 10 – labai gerai</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Kaip Jūs vertinate šiuos konsultavimo paslaugos aspektus? Vertinkite skalėje nuo 1 iki 10, kur 1 – visiškai nesutinku, 10 – visiškai sutinku</a:t>
            </a:r>
          </a:p>
          <a:p>
            <a:pPr lvl="0">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DCFD68D-66FE-3BF5-65BD-5119576F1CCB}"/>
              </a:ext>
            </a:extLst>
          </p:cNvPr>
          <p:cNvGraphicFramePr>
            <a:graphicFrameLocks noGrp="1"/>
          </p:cNvGraphicFramePr>
          <p:nvPr>
            <p:extLst>
              <p:ext uri="{D42A27DB-BD31-4B8C-83A1-F6EECF244321}">
                <p14:modId xmlns:p14="http://schemas.microsoft.com/office/powerpoint/2010/main" val="4231383757"/>
              </p:ext>
            </p:extLst>
          </p:nvPr>
        </p:nvGraphicFramePr>
        <p:xfrm>
          <a:off x="11353800" y="1728787"/>
          <a:ext cx="679768" cy="3705226"/>
        </p:xfrm>
        <a:graphic>
          <a:graphicData uri="http://schemas.openxmlformats.org/drawingml/2006/table">
            <a:tbl>
              <a:tblPr firstRow="1" bandRow="1">
                <a:tableStyleId>{9D7B26C5-4107-4FEC-AEDC-1716B250A1EF}</a:tableStyleId>
              </a:tblPr>
              <a:tblGrid>
                <a:gridCol w="679768">
                  <a:extLst>
                    <a:ext uri="{9D8B030D-6E8A-4147-A177-3AD203B41FA5}">
                      <a16:colId xmlns:a16="http://schemas.microsoft.com/office/drawing/2014/main" val="2487136113"/>
                    </a:ext>
                  </a:extLst>
                </a:gridCol>
              </a:tblGrid>
              <a:tr h="572392">
                <a:tc>
                  <a:txBody>
                    <a:bodyPr/>
                    <a:lstStyle/>
                    <a:p>
                      <a:pPr algn="ctr"/>
                      <a:r>
                        <a:rPr lang="lt-LT" sz="1000" dirty="0"/>
                        <a:t>2024 m.</a:t>
                      </a:r>
                      <a:endParaRPr lang="en-US" sz="1000" dirty="0"/>
                    </a:p>
                  </a:txBody>
                  <a:tcPr/>
                </a:tc>
                <a:extLst>
                  <a:ext uri="{0D108BD9-81ED-4DB2-BD59-A6C34878D82A}">
                    <a16:rowId xmlns:a16="http://schemas.microsoft.com/office/drawing/2014/main" val="653388060"/>
                  </a:ext>
                </a:extLst>
              </a:tr>
              <a:tr h="548079">
                <a:tc>
                  <a:txBody>
                    <a:bodyPr/>
                    <a:lstStyle/>
                    <a:p>
                      <a:pPr algn="ctr"/>
                      <a:r>
                        <a:rPr lang="en-US" sz="1200" dirty="0"/>
                        <a:t>8,8</a:t>
                      </a:r>
                    </a:p>
                  </a:txBody>
                  <a:tcPr anchor="ctr"/>
                </a:tc>
                <a:extLst>
                  <a:ext uri="{0D108BD9-81ED-4DB2-BD59-A6C34878D82A}">
                    <a16:rowId xmlns:a16="http://schemas.microsoft.com/office/drawing/2014/main" val="962223356"/>
                  </a:ext>
                </a:extLst>
              </a:tr>
              <a:tr h="516951">
                <a:tc>
                  <a:txBody>
                    <a:bodyPr/>
                    <a:lstStyle/>
                    <a:p>
                      <a:pPr algn="ctr"/>
                      <a:r>
                        <a:rPr lang="en-US" sz="1200" dirty="0"/>
                        <a:t>8,2</a:t>
                      </a:r>
                    </a:p>
                  </a:txBody>
                  <a:tcPr anchor="ctr"/>
                </a:tc>
                <a:extLst>
                  <a:ext uri="{0D108BD9-81ED-4DB2-BD59-A6C34878D82A}">
                    <a16:rowId xmlns:a16="http://schemas.microsoft.com/office/drawing/2014/main" val="3190640451"/>
                  </a:ext>
                </a:extLst>
              </a:tr>
              <a:tr h="516951">
                <a:tc>
                  <a:txBody>
                    <a:bodyPr/>
                    <a:lstStyle/>
                    <a:p>
                      <a:pPr algn="ctr"/>
                      <a:r>
                        <a:rPr lang="en-US" sz="1200" dirty="0"/>
                        <a:t>8,6</a:t>
                      </a:r>
                    </a:p>
                  </a:txBody>
                  <a:tcPr anchor="ctr"/>
                </a:tc>
                <a:extLst>
                  <a:ext uri="{0D108BD9-81ED-4DB2-BD59-A6C34878D82A}">
                    <a16:rowId xmlns:a16="http://schemas.microsoft.com/office/drawing/2014/main" val="349157602"/>
                  </a:ext>
                </a:extLst>
              </a:tr>
              <a:tr h="516951">
                <a:tc>
                  <a:txBody>
                    <a:bodyPr/>
                    <a:lstStyle/>
                    <a:p>
                      <a:pPr algn="ctr"/>
                      <a:r>
                        <a:rPr lang="en-US" sz="1200" dirty="0"/>
                        <a:t>8,3</a:t>
                      </a:r>
                    </a:p>
                  </a:txBody>
                  <a:tcPr anchor="ctr"/>
                </a:tc>
                <a:extLst>
                  <a:ext uri="{0D108BD9-81ED-4DB2-BD59-A6C34878D82A}">
                    <a16:rowId xmlns:a16="http://schemas.microsoft.com/office/drawing/2014/main" val="1373493645"/>
                  </a:ext>
                </a:extLst>
              </a:tr>
              <a:tr h="516951">
                <a:tc>
                  <a:txBody>
                    <a:bodyPr/>
                    <a:lstStyle/>
                    <a:p>
                      <a:pPr algn="ctr"/>
                      <a:r>
                        <a:rPr lang="en-US" sz="1200" dirty="0"/>
                        <a:t>7,5</a:t>
                      </a:r>
                    </a:p>
                  </a:txBody>
                  <a:tcPr anchor="ctr"/>
                </a:tc>
                <a:extLst>
                  <a:ext uri="{0D108BD9-81ED-4DB2-BD59-A6C34878D82A}">
                    <a16:rowId xmlns:a16="http://schemas.microsoft.com/office/drawing/2014/main" val="2484363151"/>
                  </a:ext>
                </a:extLst>
              </a:tr>
              <a:tr h="516951">
                <a:tc>
                  <a:txBody>
                    <a:bodyPr/>
                    <a:lstStyle/>
                    <a:p>
                      <a:pPr algn="ctr"/>
                      <a:r>
                        <a:rPr lang="en-US" sz="1200" dirty="0"/>
                        <a:t>4,4</a:t>
                      </a:r>
                    </a:p>
                  </a:txBody>
                  <a:tcPr anchor="ctr"/>
                </a:tc>
                <a:extLst>
                  <a:ext uri="{0D108BD9-81ED-4DB2-BD59-A6C34878D82A}">
                    <a16:rowId xmlns:a16="http://schemas.microsoft.com/office/drawing/2014/main" val="3097874805"/>
                  </a:ext>
                </a:extLst>
              </a:tr>
            </a:tbl>
          </a:graphicData>
        </a:graphic>
      </p:graphicFrame>
      <p:graphicFrame>
        <p:nvGraphicFramePr>
          <p:cNvPr id="5" name="Table 4">
            <a:extLst>
              <a:ext uri="{FF2B5EF4-FFF2-40B4-BE49-F238E27FC236}">
                <a16:creationId xmlns:a16="http://schemas.microsoft.com/office/drawing/2014/main" id="{FD100125-A8FF-A6A5-0A74-325F26CDE647}"/>
              </a:ext>
            </a:extLst>
          </p:cNvPr>
          <p:cNvGraphicFramePr>
            <a:graphicFrameLocks noGrp="1"/>
          </p:cNvGraphicFramePr>
          <p:nvPr>
            <p:extLst>
              <p:ext uri="{D42A27DB-BD31-4B8C-83A1-F6EECF244321}">
                <p14:modId xmlns:p14="http://schemas.microsoft.com/office/powerpoint/2010/main" val="1741873618"/>
              </p:ext>
            </p:extLst>
          </p:nvPr>
        </p:nvGraphicFramePr>
        <p:xfrm>
          <a:off x="5290290" y="2007223"/>
          <a:ext cx="707571" cy="3530961"/>
        </p:xfrm>
        <a:graphic>
          <a:graphicData uri="http://schemas.openxmlformats.org/drawingml/2006/table">
            <a:tbl>
              <a:tblPr firstRow="1" bandRow="1">
                <a:tableStyleId>{9D7B26C5-4107-4FEC-AEDC-1716B250A1EF}</a:tableStyleId>
              </a:tblPr>
              <a:tblGrid>
                <a:gridCol w="707571">
                  <a:extLst>
                    <a:ext uri="{9D8B030D-6E8A-4147-A177-3AD203B41FA5}">
                      <a16:colId xmlns:a16="http://schemas.microsoft.com/office/drawing/2014/main" val="2487136113"/>
                    </a:ext>
                  </a:extLst>
                </a:gridCol>
              </a:tblGrid>
              <a:tr h="454794">
                <a:tc>
                  <a:txBody>
                    <a:bodyPr/>
                    <a:lstStyle/>
                    <a:p>
                      <a:pPr algn="ctr"/>
                      <a:r>
                        <a:rPr lang="lt-LT" sz="1000" dirty="0"/>
                        <a:t>2024 m.</a:t>
                      </a:r>
                      <a:endParaRPr lang="en-US" sz="1000" dirty="0"/>
                    </a:p>
                  </a:txBody>
                  <a:tcPr/>
                </a:tc>
                <a:extLst>
                  <a:ext uri="{0D108BD9-81ED-4DB2-BD59-A6C34878D82A}">
                    <a16:rowId xmlns:a16="http://schemas.microsoft.com/office/drawing/2014/main" val="653388060"/>
                  </a:ext>
                </a:extLst>
              </a:tr>
              <a:tr h="644519">
                <a:tc>
                  <a:txBody>
                    <a:bodyPr/>
                    <a:lstStyle/>
                    <a:p>
                      <a:pPr algn="ctr"/>
                      <a:r>
                        <a:rPr lang="en-US" sz="1200" dirty="0"/>
                        <a:t>8,9</a:t>
                      </a:r>
                    </a:p>
                  </a:txBody>
                  <a:tcPr anchor="ctr"/>
                </a:tc>
                <a:extLst>
                  <a:ext uri="{0D108BD9-81ED-4DB2-BD59-A6C34878D82A}">
                    <a16:rowId xmlns:a16="http://schemas.microsoft.com/office/drawing/2014/main" val="962223356"/>
                  </a:ext>
                </a:extLst>
              </a:tr>
              <a:tr h="607912">
                <a:tc>
                  <a:txBody>
                    <a:bodyPr/>
                    <a:lstStyle/>
                    <a:p>
                      <a:pPr algn="ctr"/>
                      <a:r>
                        <a:rPr lang="en-US" sz="1200" dirty="0"/>
                        <a:t>9,2</a:t>
                      </a:r>
                    </a:p>
                  </a:txBody>
                  <a:tcPr anchor="ctr"/>
                </a:tc>
                <a:extLst>
                  <a:ext uri="{0D108BD9-81ED-4DB2-BD59-A6C34878D82A}">
                    <a16:rowId xmlns:a16="http://schemas.microsoft.com/office/drawing/2014/main" val="3190640451"/>
                  </a:ext>
                </a:extLst>
              </a:tr>
              <a:tr h="607912">
                <a:tc>
                  <a:txBody>
                    <a:bodyPr/>
                    <a:lstStyle/>
                    <a:p>
                      <a:pPr algn="ctr"/>
                      <a:r>
                        <a:rPr lang="en-US" sz="1200" dirty="0"/>
                        <a:t>8,1</a:t>
                      </a:r>
                    </a:p>
                  </a:txBody>
                  <a:tcPr anchor="ctr"/>
                </a:tc>
                <a:extLst>
                  <a:ext uri="{0D108BD9-81ED-4DB2-BD59-A6C34878D82A}">
                    <a16:rowId xmlns:a16="http://schemas.microsoft.com/office/drawing/2014/main" val="349157602"/>
                  </a:ext>
                </a:extLst>
              </a:tr>
              <a:tr h="607912">
                <a:tc>
                  <a:txBody>
                    <a:bodyPr/>
                    <a:lstStyle/>
                    <a:p>
                      <a:pPr algn="ctr"/>
                      <a:r>
                        <a:rPr lang="en-US" sz="1200" dirty="0"/>
                        <a:t>8,3</a:t>
                      </a:r>
                    </a:p>
                  </a:txBody>
                  <a:tcPr anchor="ctr"/>
                </a:tc>
                <a:extLst>
                  <a:ext uri="{0D108BD9-81ED-4DB2-BD59-A6C34878D82A}">
                    <a16:rowId xmlns:a16="http://schemas.microsoft.com/office/drawing/2014/main" val="1373493645"/>
                  </a:ext>
                </a:extLst>
              </a:tr>
              <a:tr h="607912">
                <a:tc>
                  <a:txBody>
                    <a:bodyPr/>
                    <a:lstStyle/>
                    <a:p>
                      <a:pPr algn="ctr"/>
                      <a:r>
                        <a:rPr lang="en-US" sz="1200" dirty="0"/>
                        <a:t>7,9</a:t>
                      </a:r>
                    </a:p>
                  </a:txBody>
                  <a:tcPr anchor="ctr"/>
                </a:tc>
                <a:extLst>
                  <a:ext uri="{0D108BD9-81ED-4DB2-BD59-A6C34878D82A}">
                    <a16:rowId xmlns:a16="http://schemas.microsoft.com/office/drawing/2014/main" val="2484363151"/>
                  </a:ext>
                </a:extLst>
              </a:tr>
            </a:tbl>
          </a:graphicData>
        </a:graphic>
      </p:graphicFrame>
      <p:graphicFrame>
        <p:nvGraphicFramePr>
          <p:cNvPr id="7" name="Chart 6">
            <a:extLst>
              <a:ext uri="{FF2B5EF4-FFF2-40B4-BE49-F238E27FC236}">
                <a16:creationId xmlns:a16="http://schemas.microsoft.com/office/drawing/2014/main" id="{6584DC25-054C-4844-8DC3-6426A98F132A}"/>
              </a:ext>
            </a:extLst>
          </p:cNvPr>
          <p:cNvGraphicFramePr>
            <a:graphicFrameLocks/>
          </p:cNvGraphicFramePr>
          <p:nvPr>
            <p:extLst>
              <p:ext uri="{D42A27DB-BD31-4B8C-83A1-F6EECF244321}">
                <p14:modId xmlns:p14="http://schemas.microsoft.com/office/powerpoint/2010/main" val="3889731954"/>
              </p:ext>
            </p:extLst>
          </p:nvPr>
        </p:nvGraphicFramePr>
        <p:xfrm>
          <a:off x="0" y="2007222"/>
          <a:ext cx="5290290" cy="382641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23127540-E5CE-4A17-9BA2-62E13D31BD84}"/>
              </a:ext>
            </a:extLst>
          </p:cNvPr>
          <p:cNvGraphicFramePr>
            <a:graphicFrameLocks/>
          </p:cNvGraphicFramePr>
          <p:nvPr>
            <p:extLst>
              <p:ext uri="{D42A27DB-BD31-4B8C-83A1-F6EECF244321}">
                <p14:modId xmlns:p14="http://schemas.microsoft.com/office/powerpoint/2010/main" val="4159791975"/>
              </p:ext>
            </p:extLst>
          </p:nvPr>
        </p:nvGraphicFramePr>
        <p:xfrm>
          <a:off x="6077760" y="1894444"/>
          <a:ext cx="5196141" cy="364374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98107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4C0BD-5424-895F-211E-BD9A49980B83}"/>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FB52BC-F871-AAE9-5915-C78979D64550}"/>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AFFB52BC-F871-AAE9-5915-C78979D64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050443FA-A709-31D2-3610-04FAE8067B7D}"/>
              </a:ext>
            </a:extLst>
          </p:cNvPr>
          <p:cNvSpPr>
            <a:spLocks noGrp="1"/>
          </p:cNvSpPr>
          <p:nvPr>
            <p:ph type="title"/>
          </p:nvPr>
        </p:nvSpPr>
        <p:spPr>
          <a:xfrm>
            <a:off x="476178" y="138004"/>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Geriausiai vertinamas patikrinimą atliekančių darbuotojų profesionalumas, patikrinimo objektyvumas, geranoriškumas ir išvadų aiškumas. </a:t>
            </a:r>
          </a:p>
        </p:txBody>
      </p:sp>
      <p:sp>
        <p:nvSpPr>
          <p:cNvPr id="4" name="Slide Number Placeholder 3">
            <a:extLst>
              <a:ext uri="{FF2B5EF4-FFF2-40B4-BE49-F238E27FC236}">
                <a16:creationId xmlns:a16="http://schemas.microsoft.com/office/drawing/2014/main" id="{C9618079-E970-FC04-345F-24CB3C5044C0}"/>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F44AAF39-733F-CC35-4FB2-D1AB79927CF2}"/>
              </a:ext>
            </a:extLst>
          </p:cNvPr>
          <p:cNvSpPr txBox="1"/>
          <p:nvPr/>
        </p:nvSpPr>
        <p:spPr>
          <a:xfrm>
            <a:off x="1477444" y="6306900"/>
            <a:ext cx="8178800" cy="265457"/>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Kaip Jūs vertinate patikrinimų vykdymą? Vertinkite skalėje nuo 1 iki 10, kur 1 – visiškai nesutinku, 10 – visiškai sutinku</a:t>
            </a:r>
          </a:p>
        </p:txBody>
      </p:sp>
      <p:graphicFrame>
        <p:nvGraphicFramePr>
          <p:cNvPr id="3" name="Table 2">
            <a:extLst>
              <a:ext uri="{FF2B5EF4-FFF2-40B4-BE49-F238E27FC236}">
                <a16:creationId xmlns:a16="http://schemas.microsoft.com/office/drawing/2014/main" id="{CA727329-60B5-047A-1632-66CEC3C7E163}"/>
              </a:ext>
            </a:extLst>
          </p:cNvPr>
          <p:cNvGraphicFramePr>
            <a:graphicFrameLocks noGrp="1"/>
          </p:cNvGraphicFramePr>
          <p:nvPr>
            <p:extLst>
              <p:ext uri="{D42A27DB-BD31-4B8C-83A1-F6EECF244321}">
                <p14:modId xmlns:p14="http://schemas.microsoft.com/office/powerpoint/2010/main" val="1344424050"/>
              </p:ext>
            </p:extLst>
          </p:nvPr>
        </p:nvGraphicFramePr>
        <p:xfrm>
          <a:off x="9385220" y="1281348"/>
          <a:ext cx="833929" cy="5025552"/>
        </p:xfrm>
        <a:graphic>
          <a:graphicData uri="http://schemas.openxmlformats.org/drawingml/2006/table">
            <a:tbl>
              <a:tblPr firstRow="1" bandRow="1">
                <a:tableStyleId>{9D7B26C5-4107-4FEC-AEDC-1716B250A1EF}</a:tableStyleId>
              </a:tblPr>
              <a:tblGrid>
                <a:gridCol w="833929">
                  <a:extLst>
                    <a:ext uri="{9D8B030D-6E8A-4147-A177-3AD203B41FA5}">
                      <a16:colId xmlns:a16="http://schemas.microsoft.com/office/drawing/2014/main" val="2487136113"/>
                    </a:ext>
                  </a:extLst>
                </a:gridCol>
              </a:tblGrid>
              <a:tr h="378107">
                <a:tc>
                  <a:txBody>
                    <a:bodyPr/>
                    <a:lstStyle/>
                    <a:p>
                      <a:pPr algn="ctr"/>
                      <a:r>
                        <a:rPr lang="en-US" sz="1000" dirty="0" err="1"/>
                        <a:t>Naujos</a:t>
                      </a:r>
                      <a:r>
                        <a:rPr lang="en-US" sz="1000" dirty="0"/>
                        <a:t> </a:t>
                      </a:r>
                      <a:r>
                        <a:rPr lang="lt-LT" sz="1000" dirty="0"/>
                        <a:t>į</a:t>
                      </a:r>
                      <a:r>
                        <a:rPr lang="en-US" sz="1000" dirty="0" err="1"/>
                        <a:t>mon</a:t>
                      </a:r>
                      <a:r>
                        <a:rPr lang="lt-LT" sz="1000" dirty="0"/>
                        <a:t>ė</a:t>
                      </a:r>
                      <a:r>
                        <a:rPr lang="en-US" sz="1000" dirty="0"/>
                        <a:t>s</a:t>
                      </a:r>
                    </a:p>
                  </a:txBody>
                  <a:tcPr/>
                </a:tc>
                <a:extLst>
                  <a:ext uri="{0D108BD9-81ED-4DB2-BD59-A6C34878D82A}">
                    <a16:rowId xmlns:a16="http://schemas.microsoft.com/office/drawing/2014/main" val="653388060"/>
                  </a:ext>
                </a:extLst>
              </a:tr>
              <a:tr h="349075">
                <a:tc>
                  <a:txBody>
                    <a:bodyPr/>
                    <a:lstStyle/>
                    <a:p>
                      <a:pPr algn="ctr" fontAlgn="t">
                        <a:buNone/>
                      </a:pPr>
                      <a:r>
                        <a:rPr lang="en-US" sz="1200" b="0" i="0" u="none" strike="noStrike" dirty="0">
                          <a:solidFill>
                            <a:srgbClr val="000000"/>
                          </a:solidFill>
                          <a:effectLst/>
                          <a:latin typeface="Arial" panose="020B0604020202020204" pitchFamily="34" charset="0"/>
                        </a:rPr>
                        <a:t>9.3</a:t>
                      </a:r>
                    </a:p>
                  </a:txBody>
                  <a:tcPr marL="6350" marR="6350" marT="6350" marB="0"/>
                </a:tc>
                <a:extLst>
                  <a:ext uri="{0D108BD9-81ED-4DB2-BD59-A6C34878D82A}">
                    <a16:rowId xmlns:a16="http://schemas.microsoft.com/office/drawing/2014/main" val="962223356"/>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9.3</a:t>
                      </a:r>
                    </a:p>
                  </a:txBody>
                  <a:tcPr marL="6350" marR="6350" marT="6350" marB="0"/>
                </a:tc>
                <a:extLst>
                  <a:ext uri="{0D108BD9-81ED-4DB2-BD59-A6C34878D82A}">
                    <a16:rowId xmlns:a16="http://schemas.microsoft.com/office/drawing/2014/main" val="3190640451"/>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9.2</a:t>
                      </a:r>
                    </a:p>
                  </a:txBody>
                  <a:tcPr marL="6350" marR="6350" marT="6350" marB="0"/>
                </a:tc>
                <a:extLst>
                  <a:ext uri="{0D108BD9-81ED-4DB2-BD59-A6C34878D82A}">
                    <a16:rowId xmlns:a16="http://schemas.microsoft.com/office/drawing/2014/main" val="349157602"/>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9.4</a:t>
                      </a:r>
                    </a:p>
                  </a:txBody>
                  <a:tcPr marL="6350" marR="6350" marT="6350" marB="0"/>
                </a:tc>
                <a:extLst>
                  <a:ext uri="{0D108BD9-81ED-4DB2-BD59-A6C34878D82A}">
                    <a16:rowId xmlns:a16="http://schemas.microsoft.com/office/drawing/2014/main" val="1373493645"/>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9.3</a:t>
                      </a:r>
                    </a:p>
                  </a:txBody>
                  <a:tcPr marL="6350" marR="6350" marT="6350" marB="0"/>
                </a:tc>
                <a:extLst>
                  <a:ext uri="{0D108BD9-81ED-4DB2-BD59-A6C34878D82A}">
                    <a16:rowId xmlns:a16="http://schemas.microsoft.com/office/drawing/2014/main" val="2484363151"/>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8.8</a:t>
                      </a:r>
                    </a:p>
                  </a:txBody>
                  <a:tcPr marL="6350" marR="6350" marT="6350" marB="0"/>
                </a:tc>
                <a:extLst>
                  <a:ext uri="{0D108BD9-81ED-4DB2-BD59-A6C34878D82A}">
                    <a16:rowId xmlns:a16="http://schemas.microsoft.com/office/drawing/2014/main" val="3097874805"/>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9.3</a:t>
                      </a:r>
                    </a:p>
                  </a:txBody>
                  <a:tcPr marL="6350" marR="6350" marT="6350" marB="0"/>
                </a:tc>
                <a:extLst>
                  <a:ext uri="{0D108BD9-81ED-4DB2-BD59-A6C34878D82A}">
                    <a16:rowId xmlns:a16="http://schemas.microsoft.com/office/drawing/2014/main" val="2350109055"/>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8.8</a:t>
                      </a:r>
                    </a:p>
                  </a:txBody>
                  <a:tcPr marL="6350" marR="6350" marT="6350" marB="0"/>
                </a:tc>
                <a:extLst>
                  <a:ext uri="{0D108BD9-81ED-4DB2-BD59-A6C34878D82A}">
                    <a16:rowId xmlns:a16="http://schemas.microsoft.com/office/drawing/2014/main" val="1059374816"/>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8.9</a:t>
                      </a:r>
                    </a:p>
                  </a:txBody>
                  <a:tcPr marL="6350" marR="6350" marT="6350" marB="0"/>
                </a:tc>
                <a:extLst>
                  <a:ext uri="{0D108BD9-81ED-4DB2-BD59-A6C34878D82A}">
                    <a16:rowId xmlns:a16="http://schemas.microsoft.com/office/drawing/2014/main" val="3635547451"/>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8.6</a:t>
                      </a:r>
                    </a:p>
                  </a:txBody>
                  <a:tcPr marL="6350" marR="6350" marT="6350" marB="0"/>
                </a:tc>
                <a:extLst>
                  <a:ext uri="{0D108BD9-81ED-4DB2-BD59-A6C34878D82A}">
                    <a16:rowId xmlns:a16="http://schemas.microsoft.com/office/drawing/2014/main" val="4021859005"/>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6.7</a:t>
                      </a:r>
                    </a:p>
                  </a:txBody>
                  <a:tcPr marL="6350" marR="6350" marT="6350" marB="0"/>
                </a:tc>
                <a:extLst>
                  <a:ext uri="{0D108BD9-81ED-4DB2-BD59-A6C34878D82A}">
                    <a16:rowId xmlns:a16="http://schemas.microsoft.com/office/drawing/2014/main" val="2354171966"/>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6.9</a:t>
                      </a:r>
                    </a:p>
                  </a:txBody>
                  <a:tcPr marL="6350" marR="6350" marT="6350" marB="0"/>
                </a:tc>
                <a:extLst>
                  <a:ext uri="{0D108BD9-81ED-4DB2-BD59-A6C34878D82A}">
                    <a16:rowId xmlns:a16="http://schemas.microsoft.com/office/drawing/2014/main" val="4021789408"/>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3.9</a:t>
                      </a:r>
                    </a:p>
                  </a:txBody>
                  <a:tcPr marL="6350" marR="6350" marT="6350" marB="0"/>
                </a:tc>
                <a:extLst>
                  <a:ext uri="{0D108BD9-81ED-4DB2-BD59-A6C34878D82A}">
                    <a16:rowId xmlns:a16="http://schemas.microsoft.com/office/drawing/2014/main" val="2310674030"/>
                  </a:ext>
                </a:extLst>
              </a:tr>
              <a:tr h="329249">
                <a:tc>
                  <a:txBody>
                    <a:bodyPr/>
                    <a:lstStyle/>
                    <a:p>
                      <a:pPr algn="ctr" fontAlgn="t">
                        <a:buNone/>
                      </a:pPr>
                      <a:r>
                        <a:rPr lang="en-US" sz="1200" b="0" i="0" u="none" strike="noStrike" dirty="0">
                          <a:solidFill>
                            <a:srgbClr val="000000"/>
                          </a:solidFill>
                          <a:effectLst/>
                          <a:latin typeface="Arial" panose="020B0604020202020204" pitchFamily="34" charset="0"/>
                        </a:rPr>
                        <a:t>1.9</a:t>
                      </a:r>
                    </a:p>
                  </a:txBody>
                  <a:tcPr marL="6350" marR="6350" marT="6350" marB="0"/>
                </a:tc>
                <a:extLst>
                  <a:ext uri="{0D108BD9-81ED-4DB2-BD59-A6C34878D82A}">
                    <a16:rowId xmlns:a16="http://schemas.microsoft.com/office/drawing/2014/main" val="3088262845"/>
                  </a:ext>
                </a:extLst>
              </a:tr>
            </a:tbl>
          </a:graphicData>
        </a:graphic>
      </p:graphicFrame>
      <p:graphicFrame>
        <p:nvGraphicFramePr>
          <p:cNvPr id="6" name="Chart 5">
            <a:extLst>
              <a:ext uri="{FF2B5EF4-FFF2-40B4-BE49-F238E27FC236}">
                <a16:creationId xmlns:a16="http://schemas.microsoft.com/office/drawing/2014/main" id="{765ED7CC-3ABA-4283-BC35-3BB75C8E04F6}"/>
              </a:ext>
            </a:extLst>
          </p:cNvPr>
          <p:cNvGraphicFramePr>
            <a:graphicFrameLocks/>
          </p:cNvGraphicFramePr>
          <p:nvPr>
            <p:extLst>
              <p:ext uri="{D42A27DB-BD31-4B8C-83A1-F6EECF244321}">
                <p14:modId xmlns:p14="http://schemas.microsoft.com/office/powerpoint/2010/main" val="2673798441"/>
              </p:ext>
            </p:extLst>
          </p:nvPr>
        </p:nvGraphicFramePr>
        <p:xfrm>
          <a:off x="914539" y="1207174"/>
          <a:ext cx="8331062" cy="521394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Table 4">
            <a:extLst>
              <a:ext uri="{FF2B5EF4-FFF2-40B4-BE49-F238E27FC236}">
                <a16:creationId xmlns:a16="http://schemas.microsoft.com/office/drawing/2014/main" id="{73272A25-2AD4-3E08-9530-ACBAE7F1AB89}"/>
              </a:ext>
            </a:extLst>
          </p:cNvPr>
          <p:cNvGraphicFramePr>
            <a:graphicFrameLocks noGrp="1"/>
          </p:cNvGraphicFramePr>
          <p:nvPr>
            <p:extLst>
              <p:ext uri="{D42A27DB-BD31-4B8C-83A1-F6EECF244321}">
                <p14:modId xmlns:p14="http://schemas.microsoft.com/office/powerpoint/2010/main" val="4061142942"/>
              </p:ext>
            </p:extLst>
          </p:nvPr>
        </p:nvGraphicFramePr>
        <p:xfrm>
          <a:off x="10258980" y="1281348"/>
          <a:ext cx="833929" cy="5025548"/>
        </p:xfrm>
        <a:graphic>
          <a:graphicData uri="http://schemas.openxmlformats.org/drawingml/2006/table">
            <a:tbl>
              <a:tblPr firstRow="1" bandRow="1">
                <a:tableStyleId>{9D7B26C5-4107-4FEC-AEDC-1716B250A1EF}</a:tableStyleId>
              </a:tblPr>
              <a:tblGrid>
                <a:gridCol w="833929">
                  <a:extLst>
                    <a:ext uri="{9D8B030D-6E8A-4147-A177-3AD203B41FA5}">
                      <a16:colId xmlns:a16="http://schemas.microsoft.com/office/drawing/2014/main" val="2487136113"/>
                    </a:ext>
                  </a:extLst>
                </a:gridCol>
              </a:tblGrid>
              <a:tr h="379476">
                <a:tc>
                  <a:txBody>
                    <a:bodyPr/>
                    <a:lstStyle/>
                    <a:p>
                      <a:pPr algn="ctr"/>
                      <a:r>
                        <a:rPr lang="en-US" sz="1000" dirty="0"/>
                        <a:t>2024 m.</a:t>
                      </a:r>
                    </a:p>
                  </a:txBody>
                  <a:tcPr/>
                </a:tc>
                <a:extLst>
                  <a:ext uri="{0D108BD9-81ED-4DB2-BD59-A6C34878D82A}">
                    <a16:rowId xmlns:a16="http://schemas.microsoft.com/office/drawing/2014/main" val="653388060"/>
                  </a:ext>
                </a:extLst>
              </a:tr>
              <a:tr h="350339">
                <a:tc>
                  <a:txBody>
                    <a:bodyPr/>
                    <a:lstStyle/>
                    <a:p>
                      <a:pPr algn="ctr" fontAlgn="t">
                        <a:buNone/>
                      </a:pPr>
                      <a:r>
                        <a:rPr lang="en-US" sz="1200" b="0" i="0" u="none" strike="noStrike" dirty="0">
                          <a:solidFill>
                            <a:srgbClr val="000000"/>
                          </a:solidFill>
                          <a:effectLst/>
                          <a:latin typeface="Arial" panose="020B0604020202020204" pitchFamily="34" charset="0"/>
                        </a:rPr>
                        <a:t>9.3</a:t>
                      </a:r>
                    </a:p>
                  </a:txBody>
                  <a:tcPr marL="6350" marR="6350" marT="6350" marB="0"/>
                </a:tc>
                <a:extLst>
                  <a:ext uri="{0D108BD9-81ED-4DB2-BD59-A6C34878D82A}">
                    <a16:rowId xmlns:a16="http://schemas.microsoft.com/office/drawing/2014/main" val="962223356"/>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9.2</a:t>
                      </a:r>
                    </a:p>
                  </a:txBody>
                  <a:tcPr marL="6350" marR="6350" marT="6350" marB="0"/>
                </a:tc>
                <a:extLst>
                  <a:ext uri="{0D108BD9-81ED-4DB2-BD59-A6C34878D82A}">
                    <a16:rowId xmlns:a16="http://schemas.microsoft.com/office/drawing/2014/main" val="3190640451"/>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9.3</a:t>
                      </a:r>
                    </a:p>
                  </a:txBody>
                  <a:tcPr marL="6350" marR="6350" marT="6350" marB="0"/>
                </a:tc>
                <a:extLst>
                  <a:ext uri="{0D108BD9-81ED-4DB2-BD59-A6C34878D82A}">
                    <a16:rowId xmlns:a16="http://schemas.microsoft.com/office/drawing/2014/main" val="349157602"/>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9.1</a:t>
                      </a:r>
                    </a:p>
                  </a:txBody>
                  <a:tcPr marL="6350" marR="6350" marT="6350" marB="0"/>
                </a:tc>
                <a:extLst>
                  <a:ext uri="{0D108BD9-81ED-4DB2-BD59-A6C34878D82A}">
                    <a16:rowId xmlns:a16="http://schemas.microsoft.com/office/drawing/2014/main" val="1373493645"/>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9.2</a:t>
                      </a:r>
                    </a:p>
                  </a:txBody>
                  <a:tcPr marL="6350" marR="6350" marT="6350" marB="0"/>
                </a:tc>
                <a:extLst>
                  <a:ext uri="{0D108BD9-81ED-4DB2-BD59-A6C34878D82A}">
                    <a16:rowId xmlns:a16="http://schemas.microsoft.com/office/drawing/2014/main" val="2484363151"/>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8.7</a:t>
                      </a:r>
                    </a:p>
                  </a:txBody>
                  <a:tcPr marL="6350" marR="6350" marT="6350" marB="0"/>
                </a:tc>
                <a:extLst>
                  <a:ext uri="{0D108BD9-81ED-4DB2-BD59-A6C34878D82A}">
                    <a16:rowId xmlns:a16="http://schemas.microsoft.com/office/drawing/2014/main" val="3097874805"/>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9</a:t>
                      </a:r>
                    </a:p>
                  </a:txBody>
                  <a:tcPr marL="6350" marR="6350" marT="6350" marB="0"/>
                </a:tc>
                <a:extLst>
                  <a:ext uri="{0D108BD9-81ED-4DB2-BD59-A6C34878D82A}">
                    <a16:rowId xmlns:a16="http://schemas.microsoft.com/office/drawing/2014/main" val="2350109055"/>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8.9</a:t>
                      </a:r>
                    </a:p>
                  </a:txBody>
                  <a:tcPr marL="6350" marR="6350" marT="6350" marB="0"/>
                </a:tc>
                <a:extLst>
                  <a:ext uri="{0D108BD9-81ED-4DB2-BD59-A6C34878D82A}">
                    <a16:rowId xmlns:a16="http://schemas.microsoft.com/office/drawing/2014/main" val="1059374816"/>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8.8</a:t>
                      </a:r>
                    </a:p>
                  </a:txBody>
                  <a:tcPr marL="6350" marR="6350" marT="6350" marB="0"/>
                </a:tc>
                <a:extLst>
                  <a:ext uri="{0D108BD9-81ED-4DB2-BD59-A6C34878D82A}">
                    <a16:rowId xmlns:a16="http://schemas.microsoft.com/office/drawing/2014/main" val="3635547451"/>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8.4</a:t>
                      </a:r>
                    </a:p>
                  </a:txBody>
                  <a:tcPr marL="6350" marR="6350" marT="6350" marB="0"/>
                </a:tc>
                <a:extLst>
                  <a:ext uri="{0D108BD9-81ED-4DB2-BD59-A6C34878D82A}">
                    <a16:rowId xmlns:a16="http://schemas.microsoft.com/office/drawing/2014/main" val="4021859005"/>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8,1</a:t>
                      </a:r>
                    </a:p>
                  </a:txBody>
                  <a:tcPr marL="6350" marR="6350" marT="6350" marB="0"/>
                </a:tc>
                <a:extLst>
                  <a:ext uri="{0D108BD9-81ED-4DB2-BD59-A6C34878D82A}">
                    <a16:rowId xmlns:a16="http://schemas.microsoft.com/office/drawing/2014/main" val="2354171966"/>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8,1</a:t>
                      </a:r>
                    </a:p>
                  </a:txBody>
                  <a:tcPr marL="6350" marR="6350" marT="6350" marB="0"/>
                </a:tc>
                <a:extLst>
                  <a:ext uri="{0D108BD9-81ED-4DB2-BD59-A6C34878D82A}">
                    <a16:rowId xmlns:a16="http://schemas.microsoft.com/office/drawing/2014/main" val="4021789408"/>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5,8</a:t>
                      </a:r>
                    </a:p>
                  </a:txBody>
                  <a:tcPr marL="6350" marR="6350" marT="6350" marB="0"/>
                </a:tc>
                <a:extLst>
                  <a:ext uri="{0D108BD9-81ED-4DB2-BD59-A6C34878D82A}">
                    <a16:rowId xmlns:a16="http://schemas.microsoft.com/office/drawing/2014/main" val="2310674030"/>
                  </a:ext>
                </a:extLst>
              </a:tr>
              <a:tr h="330441">
                <a:tc>
                  <a:txBody>
                    <a:bodyPr/>
                    <a:lstStyle/>
                    <a:p>
                      <a:pPr algn="ctr" fontAlgn="t">
                        <a:buNone/>
                      </a:pPr>
                      <a:r>
                        <a:rPr lang="en-US" sz="1200" b="0" i="0" u="none" strike="noStrike" dirty="0">
                          <a:solidFill>
                            <a:srgbClr val="000000"/>
                          </a:solidFill>
                          <a:effectLst/>
                          <a:latin typeface="Arial" panose="020B0604020202020204" pitchFamily="34" charset="0"/>
                        </a:rPr>
                        <a:t>2,5</a:t>
                      </a:r>
                    </a:p>
                  </a:txBody>
                  <a:tcPr marL="6350" marR="6350" marT="6350" marB="0"/>
                </a:tc>
                <a:extLst>
                  <a:ext uri="{0D108BD9-81ED-4DB2-BD59-A6C34878D82A}">
                    <a16:rowId xmlns:a16="http://schemas.microsoft.com/office/drawing/2014/main" val="3088262845"/>
                  </a:ext>
                </a:extLst>
              </a:tr>
            </a:tbl>
          </a:graphicData>
        </a:graphic>
      </p:graphicFrame>
    </p:spTree>
    <p:extLst>
      <p:ext uri="{BB962C8B-B14F-4D97-AF65-F5344CB8AC3E}">
        <p14:creationId xmlns:p14="http://schemas.microsoft.com/office/powerpoint/2010/main" val="292798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41A42-FDD6-0FD8-216D-68315B9CE755}"/>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A3B4BB1-03B9-42D3-A327-3C0227A861A7}"/>
              </a:ext>
            </a:extLst>
          </p:cNvPr>
          <p:cNvGraphicFramePr>
            <a:graphicFrameLocks/>
          </p:cNvGraphicFramePr>
          <p:nvPr>
            <p:extLst>
              <p:ext uri="{D42A27DB-BD31-4B8C-83A1-F6EECF244321}">
                <p14:modId xmlns:p14="http://schemas.microsoft.com/office/powerpoint/2010/main" val="999347608"/>
              </p:ext>
            </p:extLst>
          </p:nvPr>
        </p:nvGraphicFramePr>
        <p:xfrm>
          <a:off x="969010" y="1196185"/>
          <a:ext cx="7677150" cy="51505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Object 1" hidden="1">
            <a:extLst>
              <a:ext uri="{FF2B5EF4-FFF2-40B4-BE49-F238E27FC236}">
                <a16:creationId xmlns:a16="http://schemas.microsoft.com/office/drawing/2014/main" id="{248AE636-F4CD-53AC-7AE6-12B8B71F3B98}"/>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2" name="Object 1" hidden="1">
                        <a:extLst>
                          <a:ext uri="{FF2B5EF4-FFF2-40B4-BE49-F238E27FC236}">
                            <a16:creationId xmlns:a16="http://schemas.microsoft.com/office/drawing/2014/main" id="{248AE636-F4CD-53AC-7AE6-12B8B71F3B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FDBC3BA1-2D90-8185-5296-FD297DE10910}"/>
              </a:ext>
            </a:extLst>
          </p:cNvPr>
          <p:cNvSpPr>
            <a:spLocks noGrp="1"/>
          </p:cNvSpPr>
          <p:nvPr>
            <p:ph type="title"/>
          </p:nvPr>
        </p:nvSpPr>
        <p:spPr>
          <a:xfrm>
            <a:off x="401320" y="380758"/>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Geriausiai vertinama metodinė pagalba yra susitikimai, konsultacijos atvykus į VMVT, patikrinimai. Prasčiausiai vertinama informacijos sklaida VMVT interneto puslapyje, socialiniuose tinkluose, metodiniai leidiniai. Daugelio aspektų vertinimas šiek tiek pagerėjo</a:t>
            </a:r>
          </a:p>
        </p:txBody>
      </p:sp>
      <p:sp>
        <p:nvSpPr>
          <p:cNvPr id="4" name="Slide Number Placeholder 3">
            <a:extLst>
              <a:ext uri="{FF2B5EF4-FFF2-40B4-BE49-F238E27FC236}">
                <a16:creationId xmlns:a16="http://schemas.microsoft.com/office/drawing/2014/main" id="{59CA6A09-EA3B-EA9E-2EE4-30E418957807}"/>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A6364FC2-24CC-CBB3-6F3D-473BDC573015}"/>
              </a:ext>
            </a:extLst>
          </p:cNvPr>
          <p:cNvSpPr txBox="1"/>
          <p:nvPr/>
        </p:nvSpPr>
        <p:spPr>
          <a:xfrm>
            <a:off x="1508760" y="6346783"/>
            <a:ext cx="8178800" cy="265457"/>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Kaip Jūs vertinate metodinės pagalbos priemones? Vertinkite skalėje nuo 1 iki 10, kur 1 – labai blogai, 10 – labai gerai</a:t>
            </a:r>
          </a:p>
        </p:txBody>
      </p:sp>
      <p:graphicFrame>
        <p:nvGraphicFramePr>
          <p:cNvPr id="3" name="Table 2">
            <a:extLst>
              <a:ext uri="{FF2B5EF4-FFF2-40B4-BE49-F238E27FC236}">
                <a16:creationId xmlns:a16="http://schemas.microsoft.com/office/drawing/2014/main" id="{23A1AF76-B7A3-F068-BDB7-A252FA7272C9}"/>
              </a:ext>
            </a:extLst>
          </p:cNvPr>
          <p:cNvGraphicFramePr>
            <a:graphicFrameLocks noGrp="1"/>
          </p:cNvGraphicFramePr>
          <p:nvPr>
            <p:extLst>
              <p:ext uri="{D42A27DB-BD31-4B8C-83A1-F6EECF244321}">
                <p14:modId xmlns:p14="http://schemas.microsoft.com/office/powerpoint/2010/main" val="3727544146"/>
              </p:ext>
            </p:extLst>
          </p:nvPr>
        </p:nvGraphicFramePr>
        <p:xfrm>
          <a:off x="8646160" y="1239995"/>
          <a:ext cx="833929" cy="5021851"/>
        </p:xfrm>
        <a:graphic>
          <a:graphicData uri="http://schemas.openxmlformats.org/drawingml/2006/table">
            <a:tbl>
              <a:tblPr firstRow="1" bandRow="1">
                <a:tableStyleId>{9D7B26C5-4107-4FEC-AEDC-1716B250A1EF}</a:tableStyleId>
              </a:tblPr>
              <a:tblGrid>
                <a:gridCol w="833929">
                  <a:extLst>
                    <a:ext uri="{9D8B030D-6E8A-4147-A177-3AD203B41FA5}">
                      <a16:colId xmlns:a16="http://schemas.microsoft.com/office/drawing/2014/main" val="2487136113"/>
                    </a:ext>
                  </a:extLst>
                </a:gridCol>
              </a:tblGrid>
              <a:tr h="423429">
                <a:tc>
                  <a:txBody>
                    <a:bodyPr/>
                    <a:lstStyle/>
                    <a:p>
                      <a:pPr algn="ctr"/>
                      <a:r>
                        <a:rPr lang="lt-LT" sz="1100" dirty="0">
                          <a:latin typeface="+mn-lt"/>
                        </a:rPr>
                        <a:t>Naujos įmonės</a:t>
                      </a:r>
                      <a:endParaRPr lang="en-US" sz="1100" dirty="0">
                        <a:latin typeface="+mn-lt"/>
                      </a:endParaRPr>
                    </a:p>
                  </a:txBody>
                  <a:tcPr/>
                </a:tc>
                <a:extLst>
                  <a:ext uri="{0D108BD9-81ED-4DB2-BD59-A6C34878D82A}">
                    <a16:rowId xmlns:a16="http://schemas.microsoft.com/office/drawing/2014/main" val="653388060"/>
                  </a:ext>
                </a:extLst>
              </a:tr>
              <a:tr h="373027">
                <a:tc>
                  <a:txBody>
                    <a:bodyPr/>
                    <a:lstStyle/>
                    <a:p>
                      <a:pPr algn="ctr" fontAlgn="t">
                        <a:buNone/>
                      </a:pPr>
                      <a:r>
                        <a:rPr lang="en-US" sz="1100" b="0" i="0" u="none" strike="noStrike" dirty="0">
                          <a:solidFill>
                            <a:srgbClr val="000000"/>
                          </a:solidFill>
                          <a:effectLst/>
                          <a:latin typeface="+mn-lt"/>
                        </a:rPr>
                        <a:t>9.0</a:t>
                      </a:r>
                    </a:p>
                  </a:txBody>
                  <a:tcPr marL="6350" marR="6350" marT="6350" marB="0" anchor="ctr"/>
                </a:tc>
                <a:extLst>
                  <a:ext uri="{0D108BD9-81ED-4DB2-BD59-A6C34878D82A}">
                    <a16:rowId xmlns:a16="http://schemas.microsoft.com/office/drawing/2014/main" val="962223356"/>
                  </a:ext>
                </a:extLst>
              </a:tr>
              <a:tr h="351842">
                <a:tc>
                  <a:txBody>
                    <a:bodyPr/>
                    <a:lstStyle/>
                    <a:p>
                      <a:pPr algn="ctr" fontAlgn="t">
                        <a:buNone/>
                      </a:pPr>
                      <a:r>
                        <a:rPr lang="en-US" sz="1100" b="0" i="0" u="none" strike="noStrike" dirty="0">
                          <a:solidFill>
                            <a:srgbClr val="000000"/>
                          </a:solidFill>
                          <a:effectLst/>
                          <a:latin typeface="+mn-lt"/>
                        </a:rPr>
                        <a:t>8.9</a:t>
                      </a:r>
                    </a:p>
                  </a:txBody>
                  <a:tcPr marL="6350" marR="6350" marT="6350" marB="0" anchor="ctr"/>
                </a:tc>
                <a:extLst>
                  <a:ext uri="{0D108BD9-81ED-4DB2-BD59-A6C34878D82A}">
                    <a16:rowId xmlns:a16="http://schemas.microsoft.com/office/drawing/2014/main" val="3190640451"/>
                  </a:ext>
                </a:extLst>
              </a:tr>
              <a:tr h="351842">
                <a:tc>
                  <a:txBody>
                    <a:bodyPr/>
                    <a:lstStyle/>
                    <a:p>
                      <a:pPr algn="ctr" fontAlgn="t">
                        <a:buNone/>
                      </a:pPr>
                      <a:r>
                        <a:rPr lang="en-US" sz="1100" b="0" i="0" u="none" strike="noStrike" dirty="0">
                          <a:solidFill>
                            <a:srgbClr val="000000"/>
                          </a:solidFill>
                          <a:effectLst/>
                          <a:latin typeface="+mn-lt"/>
                        </a:rPr>
                        <a:t>9.0</a:t>
                      </a:r>
                    </a:p>
                  </a:txBody>
                  <a:tcPr marL="6350" marR="6350" marT="6350" marB="0" anchor="ctr"/>
                </a:tc>
                <a:extLst>
                  <a:ext uri="{0D108BD9-81ED-4DB2-BD59-A6C34878D82A}">
                    <a16:rowId xmlns:a16="http://schemas.microsoft.com/office/drawing/2014/main" val="349157602"/>
                  </a:ext>
                </a:extLst>
              </a:tr>
              <a:tr h="351842">
                <a:tc>
                  <a:txBody>
                    <a:bodyPr/>
                    <a:lstStyle/>
                    <a:p>
                      <a:pPr algn="ctr" fontAlgn="t">
                        <a:buNone/>
                      </a:pPr>
                      <a:r>
                        <a:rPr lang="en-US" sz="1100" b="0" i="0" u="none" strike="noStrike" dirty="0">
                          <a:solidFill>
                            <a:srgbClr val="000000"/>
                          </a:solidFill>
                          <a:effectLst/>
                          <a:latin typeface="+mn-lt"/>
                        </a:rPr>
                        <a:t>8.9</a:t>
                      </a:r>
                    </a:p>
                  </a:txBody>
                  <a:tcPr marL="6350" marR="6350" marT="6350" marB="0" anchor="ctr"/>
                </a:tc>
                <a:extLst>
                  <a:ext uri="{0D108BD9-81ED-4DB2-BD59-A6C34878D82A}">
                    <a16:rowId xmlns:a16="http://schemas.microsoft.com/office/drawing/2014/main" val="1373493645"/>
                  </a:ext>
                </a:extLst>
              </a:tr>
              <a:tr h="351842">
                <a:tc>
                  <a:txBody>
                    <a:bodyPr/>
                    <a:lstStyle/>
                    <a:p>
                      <a:pPr algn="ctr" fontAlgn="t">
                        <a:buNone/>
                      </a:pPr>
                      <a:r>
                        <a:rPr lang="en-US" sz="1100" b="0" i="0" u="none" strike="noStrike" dirty="0">
                          <a:solidFill>
                            <a:srgbClr val="000000"/>
                          </a:solidFill>
                          <a:effectLst/>
                          <a:latin typeface="+mn-lt"/>
                        </a:rPr>
                        <a:t>8.7</a:t>
                      </a:r>
                    </a:p>
                  </a:txBody>
                  <a:tcPr marL="6350" marR="6350" marT="6350" marB="0" anchor="ctr"/>
                </a:tc>
                <a:extLst>
                  <a:ext uri="{0D108BD9-81ED-4DB2-BD59-A6C34878D82A}">
                    <a16:rowId xmlns:a16="http://schemas.microsoft.com/office/drawing/2014/main" val="2484363151"/>
                  </a:ext>
                </a:extLst>
              </a:tr>
              <a:tr h="351842">
                <a:tc>
                  <a:txBody>
                    <a:bodyPr/>
                    <a:lstStyle/>
                    <a:p>
                      <a:pPr algn="ctr" fontAlgn="t">
                        <a:buNone/>
                      </a:pPr>
                      <a:r>
                        <a:rPr lang="en-US" sz="1100" b="0" i="0" u="none" strike="noStrike" dirty="0">
                          <a:solidFill>
                            <a:srgbClr val="000000"/>
                          </a:solidFill>
                          <a:effectLst/>
                          <a:latin typeface="+mn-lt"/>
                        </a:rPr>
                        <a:t>8.4</a:t>
                      </a:r>
                    </a:p>
                  </a:txBody>
                  <a:tcPr marL="6350" marR="6350" marT="6350" marB="0" anchor="ctr"/>
                </a:tc>
                <a:extLst>
                  <a:ext uri="{0D108BD9-81ED-4DB2-BD59-A6C34878D82A}">
                    <a16:rowId xmlns:a16="http://schemas.microsoft.com/office/drawing/2014/main" val="3097874805"/>
                  </a:ext>
                </a:extLst>
              </a:tr>
              <a:tr h="351842">
                <a:tc>
                  <a:txBody>
                    <a:bodyPr/>
                    <a:lstStyle/>
                    <a:p>
                      <a:pPr algn="ctr" fontAlgn="t">
                        <a:buNone/>
                      </a:pPr>
                      <a:r>
                        <a:rPr lang="en-US" sz="1100" b="0" i="0" u="none" strike="noStrike" dirty="0">
                          <a:solidFill>
                            <a:srgbClr val="000000"/>
                          </a:solidFill>
                          <a:effectLst/>
                          <a:latin typeface="+mn-lt"/>
                        </a:rPr>
                        <a:t>8.4</a:t>
                      </a:r>
                    </a:p>
                  </a:txBody>
                  <a:tcPr marL="6350" marR="6350" marT="6350" marB="0" anchor="ctr"/>
                </a:tc>
                <a:extLst>
                  <a:ext uri="{0D108BD9-81ED-4DB2-BD59-A6C34878D82A}">
                    <a16:rowId xmlns:a16="http://schemas.microsoft.com/office/drawing/2014/main" val="2350109055"/>
                  </a:ext>
                </a:extLst>
              </a:tr>
              <a:tr h="351842">
                <a:tc>
                  <a:txBody>
                    <a:bodyPr/>
                    <a:lstStyle/>
                    <a:p>
                      <a:pPr algn="ctr" fontAlgn="t">
                        <a:buNone/>
                      </a:pPr>
                      <a:r>
                        <a:rPr lang="en-US" sz="1100" b="0" i="0" u="none" strike="noStrike" dirty="0">
                          <a:solidFill>
                            <a:srgbClr val="000000"/>
                          </a:solidFill>
                          <a:effectLst/>
                          <a:latin typeface="+mn-lt"/>
                        </a:rPr>
                        <a:t>8.6</a:t>
                      </a:r>
                    </a:p>
                  </a:txBody>
                  <a:tcPr marL="6350" marR="6350" marT="6350" marB="0" anchor="ctr"/>
                </a:tc>
                <a:extLst>
                  <a:ext uri="{0D108BD9-81ED-4DB2-BD59-A6C34878D82A}">
                    <a16:rowId xmlns:a16="http://schemas.microsoft.com/office/drawing/2014/main" val="1059374816"/>
                  </a:ext>
                </a:extLst>
              </a:tr>
              <a:tr h="351842">
                <a:tc>
                  <a:txBody>
                    <a:bodyPr/>
                    <a:lstStyle/>
                    <a:p>
                      <a:pPr algn="ctr" fontAlgn="t">
                        <a:buNone/>
                      </a:pPr>
                      <a:r>
                        <a:rPr lang="en-US" sz="1100" b="0" i="0" u="none" strike="noStrike" dirty="0">
                          <a:solidFill>
                            <a:srgbClr val="000000"/>
                          </a:solidFill>
                          <a:effectLst/>
                          <a:latin typeface="+mn-lt"/>
                        </a:rPr>
                        <a:t>8.5</a:t>
                      </a:r>
                    </a:p>
                  </a:txBody>
                  <a:tcPr marL="6350" marR="6350" marT="6350" marB="0" anchor="ctr"/>
                </a:tc>
                <a:extLst>
                  <a:ext uri="{0D108BD9-81ED-4DB2-BD59-A6C34878D82A}">
                    <a16:rowId xmlns:a16="http://schemas.microsoft.com/office/drawing/2014/main" val="3635547451"/>
                  </a:ext>
                </a:extLst>
              </a:tr>
              <a:tr h="351842">
                <a:tc>
                  <a:txBody>
                    <a:bodyPr/>
                    <a:lstStyle/>
                    <a:p>
                      <a:pPr algn="ctr" fontAlgn="t">
                        <a:buNone/>
                      </a:pPr>
                      <a:r>
                        <a:rPr lang="en-US" sz="1100" b="0" i="0" u="none" strike="noStrike" dirty="0">
                          <a:solidFill>
                            <a:srgbClr val="000000"/>
                          </a:solidFill>
                          <a:effectLst/>
                          <a:latin typeface="+mn-lt"/>
                        </a:rPr>
                        <a:t>8.2</a:t>
                      </a:r>
                    </a:p>
                  </a:txBody>
                  <a:tcPr marL="6350" marR="6350" marT="6350" marB="0" anchor="ctr"/>
                </a:tc>
                <a:extLst>
                  <a:ext uri="{0D108BD9-81ED-4DB2-BD59-A6C34878D82A}">
                    <a16:rowId xmlns:a16="http://schemas.microsoft.com/office/drawing/2014/main" val="4021859005"/>
                  </a:ext>
                </a:extLst>
              </a:tr>
              <a:tr h="351842">
                <a:tc>
                  <a:txBody>
                    <a:bodyPr/>
                    <a:lstStyle/>
                    <a:p>
                      <a:pPr algn="ctr" fontAlgn="t">
                        <a:buNone/>
                      </a:pPr>
                      <a:r>
                        <a:rPr lang="en-US" sz="1100" b="0" i="0" u="none" strike="noStrike" dirty="0">
                          <a:solidFill>
                            <a:srgbClr val="000000"/>
                          </a:solidFill>
                          <a:effectLst/>
                          <a:latin typeface="+mn-lt"/>
                        </a:rPr>
                        <a:t>8.5</a:t>
                      </a:r>
                    </a:p>
                  </a:txBody>
                  <a:tcPr marL="6350" marR="6350" marT="6350" marB="0" anchor="ctr"/>
                </a:tc>
                <a:extLst>
                  <a:ext uri="{0D108BD9-81ED-4DB2-BD59-A6C34878D82A}">
                    <a16:rowId xmlns:a16="http://schemas.microsoft.com/office/drawing/2014/main" val="2354171966"/>
                  </a:ext>
                </a:extLst>
              </a:tr>
              <a:tr h="351842">
                <a:tc>
                  <a:txBody>
                    <a:bodyPr/>
                    <a:lstStyle/>
                    <a:p>
                      <a:pPr algn="ctr" fontAlgn="t">
                        <a:buNone/>
                      </a:pPr>
                      <a:r>
                        <a:rPr lang="en-US" sz="1100" b="0" i="0" u="none" strike="noStrike" dirty="0">
                          <a:solidFill>
                            <a:srgbClr val="000000"/>
                          </a:solidFill>
                          <a:effectLst/>
                          <a:latin typeface="+mn-lt"/>
                        </a:rPr>
                        <a:t>7.3</a:t>
                      </a:r>
                    </a:p>
                  </a:txBody>
                  <a:tcPr marL="6350" marR="6350" marT="6350" marB="0" anchor="ctr"/>
                </a:tc>
                <a:extLst>
                  <a:ext uri="{0D108BD9-81ED-4DB2-BD59-A6C34878D82A}">
                    <a16:rowId xmlns:a16="http://schemas.microsoft.com/office/drawing/2014/main" val="2790303490"/>
                  </a:ext>
                </a:extLst>
              </a:tr>
              <a:tr h="351842">
                <a:tc>
                  <a:txBody>
                    <a:bodyPr/>
                    <a:lstStyle/>
                    <a:p>
                      <a:pPr algn="ctr" fontAlgn="t">
                        <a:buNone/>
                      </a:pPr>
                      <a:r>
                        <a:rPr lang="en-US" sz="1100" b="0" i="0" u="none" strike="noStrike" dirty="0">
                          <a:solidFill>
                            <a:srgbClr val="000000"/>
                          </a:solidFill>
                          <a:effectLst/>
                          <a:latin typeface="+mn-lt"/>
                        </a:rPr>
                        <a:t>7.0</a:t>
                      </a:r>
                    </a:p>
                  </a:txBody>
                  <a:tcPr marL="6350" marR="6350" marT="6350" marB="0" anchor="ctr"/>
                </a:tc>
                <a:extLst>
                  <a:ext uri="{0D108BD9-81ED-4DB2-BD59-A6C34878D82A}">
                    <a16:rowId xmlns:a16="http://schemas.microsoft.com/office/drawing/2014/main" val="4021789408"/>
                  </a:ext>
                </a:extLst>
              </a:tr>
            </a:tbl>
          </a:graphicData>
        </a:graphic>
      </p:graphicFrame>
      <p:graphicFrame>
        <p:nvGraphicFramePr>
          <p:cNvPr id="6" name="Table 5">
            <a:extLst>
              <a:ext uri="{FF2B5EF4-FFF2-40B4-BE49-F238E27FC236}">
                <a16:creationId xmlns:a16="http://schemas.microsoft.com/office/drawing/2014/main" id="{6C8CEB5C-AA15-02AA-957E-8ECEDBC6FA5C}"/>
              </a:ext>
            </a:extLst>
          </p:cNvPr>
          <p:cNvGraphicFramePr>
            <a:graphicFrameLocks noGrp="1"/>
          </p:cNvGraphicFramePr>
          <p:nvPr>
            <p:extLst>
              <p:ext uri="{D42A27DB-BD31-4B8C-83A1-F6EECF244321}">
                <p14:modId xmlns:p14="http://schemas.microsoft.com/office/powerpoint/2010/main" val="3496135745"/>
              </p:ext>
            </p:extLst>
          </p:nvPr>
        </p:nvGraphicFramePr>
        <p:xfrm>
          <a:off x="9546129" y="1239994"/>
          <a:ext cx="833929" cy="5018560"/>
        </p:xfrm>
        <a:graphic>
          <a:graphicData uri="http://schemas.openxmlformats.org/drawingml/2006/table">
            <a:tbl>
              <a:tblPr firstRow="1" bandRow="1">
                <a:tableStyleId>{9D7B26C5-4107-4FEC-AEDC-1716B250A1EF}</a:tableStyleId>
              </a:tblPr>
              <a:tblGrid>
                <a:gridCol w="833929">
                  <a:extLst>
                    <a:ext uri="{9D8B030D-6E8A-4147-A177-3AD203B41FA5}">
                      <a16:colId xmlns:a16="http://schemas.microsoft.com/office/drawing/2014/main" val="2487136113"/>
                    </a:ext>
                  </a:extLst>
                </a:gridCol>
              </a:tblGrid>
              <a:tr h="423429">
                <a:tc>
                  <a:txBody>
                    <a:bodyPr/>
                    <a:lstStyle/>
                    <a:p>
                      <a:pPr algn="ctr"/>
                      <a:r>
                        <a:rPr lang="en-US" sz="1100" dirty="0">
                          <a:latin typeface="+mn-lt"/>
                        </a:rPr>
                        <a:t>2024 m.</a:t>
                      </a:r>
                    </a:p>
                  </a:txBody>
                  <a:tcPr/>
                </a:tc>
                <a:extLst>
                  <a:ext uri="{0D108BD9-81ED-4DB2-BD59-A6C34878D82A}">
                    <a16:rowId xmlns:a16="http://schemas.microsoft.com/office/drawing/2014/main" val="653388060"/>
                  </a:ext>
                </a:extLst>
              </a:tr>
              <a:tr h="373027">
                <a:tc>
                  <a:txBody>
                    <a:bodyPr/>
                    <a:lstStyle/>
                    <a:p>
                      <a:pPr algn="ctr" fontAlgn="t">
                        <a:buNone/>
                      </a:pPr>
                      <a:r>
                        <a:rPr lang="en-US" sz="1100" b="0" i="0" u="none" strike="noStrike" dirty="0">
                          <a:solidFill>
                            <a:srgbClr val="000000"/>
                          </a:solidFill>
                          <a:effectLst/>
                          <a:latin typeface="+mn-lt"/>
                        </a:rPr>
                        <a:t>8,9</a:t>
                      </a:r>
                    </a:p>
                  </a:txBody>
                  <a:tcPr marL="6350" marR="6350" marT="6350" marB="0" anchor="ctr"/>
                </a:tc>
                <a:extLst>
                  <a:ext uri="{0D108BD9-81ED-4DB2-BD59-A6C34878D82A}">
                    <a16:rowId xmlns:a16="http://schemas.microsoft.com/office/drawing/2014/main" val="962223356"/>
                  </a:ext>
                </a:extLst>
              </a:tr>
              <a:tr h="351842">
                <a:tc>
                  <a:txBody>
                    <a:bodyPr/>
                    <a:lstStyle/>
                    <a:p>
                      <a:pPr algn="ctr" fontAlgn="t">
                        <a:buNone/>
                      </a:pPr>
                      <a:r>
                        <a:rPr lang="en-US" sz="1100" b="0" i="0" u="none" strike="noStrike" dirty="0">
                          <a:solidFill>
                            <a:srgbClr val="000000"/>
                          </a:solidFill>
                          <a:effectLst/>
                          <a:latin typeface="+mn-lt"/>
                        </a:rPr>
                        <a:t>8.9</a:t>
                      </a:r>
                    </a:p>
                  </a:txBody>
                  <a:tcPr marL="6350" marR="6350" marT="6350" marB="0" anchor="ctr"/>
                </a:tc>
                <a:extLst>
                  <a:ext uri="{0D108BD9-81ED-4DB2-BD59-A6C34878D82A}">
                    <a16:rowId xmlns:a16="http://schemas.microsoft.com/office/drawing/2014/main" val="3190640451"/>
                  </a:ext>
                </a:extLst>
              </a:tr>
              <a:tr h="351842">
                <a:tc>
                  <a:txBody>
                    <a:bodyPr/>
                    <a:lstStyle/>
                    <a:p>
                      <a:pPr algn="ctr" fontAlgn="t">
                        <a:buNone/>
                      </a:pPr>
                      <a:r>
                        <a:rPr lang="en-US" sz="1100" b="0" i="0" u="none" strike="noStrike" dirty="0">
                          <a:solidFill>
                            <a:srgbClr val="000000"/>
                          </a:solidFill>
                          <a:effectLst/>
                          <a:latin typeface="+mn-lt"/>
                        </a:rPr>
                        <a:t>8,8</a:t>
                      </a:r>
                    </a:p>
                  </a:txBody>
                  <a:tcPr marL="6350" marR="6350" marT="6350" marB="0" anchor="ctr"/>
                </a:tc>
                <a:extLst>
                  <a:ext uri="{0D108BD9-81ED-4DB2-BD59-A6C34878D82A}">
                    <a16:rowId xmlns:a16="http://schemas.microsoft.com/office/drawing/2014/main" val="349157602"/>
                  </a:ext>
                </a:extLst>
              </a:tr>
              <a:tr h="351842">
                <a:tc>
                  <a:txBody>
                    <a:bodyPr/>
                    <a:lstStyle/>
                    <a:p>
                      <a:pPr algn="ctr" fontAlgn="t">
                        <a:buNone/>
                      </a:pPr>
                      <a:r>
                        <a:rPr lang="en-US" sz="1100" b="0" i="0" u="none" strike="noStrike" dirty="0">
                          <a:solidFill>
                            <a:srgbClr val="000000"/>
                          </a:solidFill>
                          <a:effectLst/>
                          <a:latin typeface="+mn-lt"/>
                        </a:rPr>
                        <a:t>8.4</a:t>
                      </a:r>
                    </a:p>
                  </a:txBody>
                  <a:tcPr marL="6350" marR="6350" marT="6350" marB="0" anchor="ctr"/>
                </a:tc>
                <a:extLst>
                  <a:ext uri="{0D108BD9-81ED-4DB2-BD59-A6C34878D82A}">
                    <a16:rowId xmlns:a16="http://schemas.microsoft.com/office/drawing/2014/main" val="1373493645"/>
                  </a:ext>
                </a:extLst>
              </a:tr>
              <a:tr h="351842">
                <a:tc>
                  <a:txBody>
                    <a:bodyPr/>
                    <a:lstStyle/>
                    <a:p>
                      <a:pPr algn="ctr" fontAlgn="t">
                        <a:buNone/>
                      </a:pPr>
                      <a:r>
                        <a:rPr lang="en-US" sz="1100" b="0" i="0" u="none" strike="noStrike" dirty="0">
                          <a:solidFill>
                            <a:srgbClr val="000000"/>
                          </a:solidFill>
                          <a:effectLst/>
                          <a:latin typeface="+mn-lt"/>
                        </a:rPr>
                        <a:t>8.8</a:t>
                      </a:r>
                    </a:p>
                  </a:txBody>
                  <a:tcPr marL="6350" marR="6350" marT="6350" marB="0" anchor="ctr"/>
                </a:tc>
                <a:extLst>
                  <a:ext uri="{0D108BD9-81ED-4DB2-BD59-A6C34878D82A}">
                    <a16:rowId xmlns:a16="http://schemas.microsoft.com/office/drawing/2014/main" val="2484363151"/>
                  </a:ext>
                </a:extLst>
              </a:tr>
              <a:tr h="351842">
                <a:tc>
                  <a:txBody>
                    <a:bodyPr/>
                    <a:lstStyle/>
                    <a:p>
                      <a:pPr algn="ctr" fontAlgn="t">
                        <a:buNone/>
                      </a:pPr>
                      <a:r>
                        <a:rPr lang="en-US" sz="1100" b="0" i="0" u="none" strike="noStrike" dirty="0">
                          <a:solidFill>
                            <a:srgbClr val="000000"/>
                          </a:solidFill>
                          <a:effectLst/>
                          <a:latin typeface="+mn-lt"/>
                        </a:rPr>
                        <a:t>8.4</a:t>
                      </a:r>
                    </a:p>
                  </a:txBody>
                  <a:tcPr marL="6350" marR="6350" marT="6350" marB="0" anchor="ctr"/>
                </a:tc>
                <a:extLst>
                  <a:ext uri="{0D108BD9-81ED-4DB2-BD59-A6C34878D82A}">
                    <a16:rowId xmlns:a16="http://schemas.microsoft.com/office/drawing/2014/main" val="3097874805"/>
                  </a:ext>
                </a:extLst>
              </a:tr>
              <a:tr h="351842">
                <a:tc>
                  <a:txBody>
                    <a:bodyPr/>
                    <a:lstStyle/>
                    <a:p>
                      <a:pPr algn="ctr" fontAlgn="t">
                        <a:buNone/>
                      </a:pPr>
                      <a:r>
                        <a:rPr lang="en-US" sz="1100" b="0" i="0" u="none" strike="noStrike" dirty="0">
                          <a:solidFill>
                            <a:srgbClr val="000000"/>
                          </a:solidFill>
                          <a:effectLst/>
                          <a:latin typeface="+mn-lt"/>
                        </a:rPr>
                        <a:t>8.3</a:t>
                      </a:r>
                    </a:p>
                  </a:txBody>
                  <a:tcPr marL="6350" marR="6350" marT="6350" marB="0" anchor="ctr"/>
                </a:tc>
                <a:extLst>
                  <a:ext uri="{0D108BD9-81ED-4DB2-BD59-A6C34878D82A}">
                    <a16:rowId xmlns:a16="http://schemas.microsoft.com/office/drawing/2014/main" val="2350109055"/>
                  </a:ext>
                </a:extLst>
              </a:tr>
              <a:tr h="351842">
                <a:tc>
                  <a:txBody>
                    <a:bodyPr/>
                    <a:lstStyle/>
                    <a:p>
                      <a:pPr algn="ctr" fontAlgn="t">
                        <a:buNone/>
                      </a:pPr>
                      <a:r>
                        <a:rPr lang="en-US" sz="1100" b="0" i="0" u="none" strike="noStrike" dirty="0">
                          <a:solidFill>
                            <a:srgbClr val="000000"/>
                          </a:solidFill>
                          <a:effectLst/>
                          <a:latin typeface="+mn-lt"/>
                        </a:rPr>
                        <a:t>8.3</a:t>
                      </a:r>
                    </a:p>
                  </a:txBody>
                  <a:tcPr marL="6350" marR="6350" marT="6350" marB="0" anchor="ctr"/>
                </a:tc>
                <a:extLst>
                  <a:ext uri="{0D108BD9-81ED-4DB2-BD59-A6C34878D82A}">
                    <a16:rowId xmlns:a16="http://schemas.microsoft.com/office/drawing/2014/main" val="1059374816"/>
                  </a:ext>
                </a:extLst>
              </a:tr>
              <a:tr h="351842">
                <a:tc>
                  <a:txBody>
                    <a:bodyPr/>
                    <a:lstStyle/>
                    <a:p>
                      <a:pPr algn="ctr" fontAlgn="t">
                        <a:buNone/>
                      </a:pPr>
                      <a:r>
                        <a:rPr lang="en-US" sz="1100" b="0" i="0" u="none" strike="noStrike" dirty="0">
                          <a:solidFill>
                            <a:srgbClr val="000000"/>
                          </a:solidFill>
                          <a:effectLst/>
                          <a:latin typeface="+mn-lt"/>
                        </a:rPr>
                        <a:t>-</a:t>
                      </a:r>
                    </a:p>
                  </a:txBody>
                  <a:tcPr marL="6350" marR="6350" marT="6350" marB="0" anchor="ctr"/>
                </a:tc>
                <a:extLst>
                  <a:ext uri="{0D108BD9-81ED-4DB2-BD59-A6C34878D82A}">
                    <a16:rowId xmlns:a16="http://schemas.microsoft.com/office/drawing/2014/main" val="3635547451"/>
                  </a:ext>
                </a:extLst>
              </a:tr>
              <a:tr h="351842">
                <a:tc>
                  <a:txBody>
                    <a:bodyPr/>
                    <a:lstStyle/>
                    <a:p>
                      <a:pPr algn="ctr" fontAlgn="t">
                        <a:buNone/>
                      </a:pPr>
                      <a:r>
                        <a:rPr lang="en-US" sz="1100" b="0" i="0" u="none" strike="noStrike" dirty="0">
                          <a:solidFill>
                            <a:srgbClr val="000000"/>
                          </a:solidFill>
                          <a:effectLst/>
                          <a:latin typeface="+mn-lt"/>
                        </a:rPr>
                        <a:t>8.1</a:t>
                      </a:r>
                    </a:p>
                  </a:txBody>
                  <a:tcPr marL="6350" marR="6350" marT="6350" marB="0" anchor="ctr"/>
                </a:tc>
                <a:extLst>
                  <a:ext uri="{0D108BD9-81ED-4DB2-BD59-A6C34878D82A}">
                    <a16:rowId xmlns:a16="http://schemas.microsoft.com/office/drawing/2014/main" val="4021859005"/>
                  </a:ext>
                </a:extLst>
              </a:tr>
              <a:tr h="351842">
                <a:tc>
                  <a:txBody>
                    <a:bodyPr/>
                    <a:lstStyle/>
                    <a:p>
                      <a:pPr algn="ctr" fontAlgn="t">
                        <a:buNone/>
                      </a:pPr>
                      <a:r>
                        <a:rPr lang="en-US" sz="1100" b="0" i="0" u="none" strike="noStrike" dirty="0">
                          <a:solidFill>
                            <a:srgbClr val="000000"/>
                          </a:solidFill>
                          <a:effectLst/>
                          <a:latin typeface="+mn-lt"/>
                        </a:rPr>
                        <a:t>8</a:t>
                      </a:r>
                    </a:p>
                  </a:txBody>
                  <a:tcPr marL="6350" marR="6350" marT="6350" marB="0" anchor="ctr"/>
                </a:tc>
                <a:extLst>
                  <a:ext uri="{0D108BD9-81ED-4DB2-BD59-A6C34878D82A}">
                    <a16:rowId xmlns:a16="http://schemas.microsoft.com/office/drawing/2014/main" val="2354171966"/>
                  </a:ext>
                </a:extLst>
              </a:tr>
              <a:tr h="351842">
                <a:tc>
                  <a:txBody>
                    <a:bodyPr/>
                    <a:lstStyle/>
                    <a:p>
                      <a:pPr algn="ctr" fontAlgn="t">
                        <a:buNone/>
                      </a:pPr>
                      <a:r>
                        <a:rPr lang="en-US" sz="1100" b="0" i="0" u="none" strike="noStrike" dirty="0">
                          <a:solidFill>
                            <a:srgbClr val="000000"/>
                          </a:solidFill>
                          <a:effectLst/>
                          <a:latin typeface="+mn-lt"/>
                        </a:rPr>
                        <a:t>7.7</a:t>
                      </a:r>
                    </a:p>
                  </a:txBody>
                  <a:tcPr marL="6350" marR="6350" marT="6350" marB="0" anchor="ctr"/>
                </a:tc>
                <a:extLst>
                  <a:ext uri="{0D108BD9-81ED-4DB2-BD59-A6C34878D82A}">
                    <a16:rowId xmlns:a16="http://schemas.microsoft.com/office/drawing/2014/main" val="2790303490"/>
                  </a:ext>
                </a:extLst>
              </a:tr>
              <a:tr h="351842">
                <a:tc>
                  <a:txBody>
                    <a:bodyPr/>
                    <a:lstStyle/>
                    <a:p>
                      <a:pPr algn="ctr" fontAlgn="t">
                        <a:buNone/>
                      </a:pPr>
                      <a:r>
                        <a:rPr lang="en-US" sz="1100" b="0" i="0" u="none" strike="noStrike" dirty="0">
                          <a:solidFill>
                            <a:srgbClr val="000000"/>
                          </a:solidFill>
                          <a:effectLst/>
                          <a:latin typeface="+mn-lt"/>
                        </a:rPr>
                        <a:t>7.2</a:t>
                      </a:r>
                    </a:p>
                  </a:txBody>
                  <a:tcPr marL="6350" marR="6350" marT="6350" marB="0" anchor="ctr"/>
                </a:tc>
                <a:extLst>
                  <a:ext uri="{0D108BD9-81ED-4DB2-BD59-A6C34878D82A}">
                    <a16:rowId xmlns:a16="http://schemas.microsoft.com/office/drawing/2014/main" val="4021789408"/>
                  </a:ext>
                </a:extLst>
              </a:tr>
            </a:tbl>
          </a:graphicData>
        </a:graphic>
      </p:graphicFrame>
    </p:spTree>
    <p:extLst>
      <p:ext uri="{BB962C8B-B14F-4D97-AF65-F5344CB8AC3E}">
        <p14:creationId xmlns:p14="http://schemas.microsoft.com/office/powerpoint/2010/main" val="166133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4DACE-09FD-FC13-AE41-2F3875A67FBF}"/>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D3B36C-9328-BFB7-DBBF-F423C35C7FD1}"/>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248AE636-F4CD-53AC-7AE6-12B8B71F3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7DCAAFAA-CB34-1963-8EAD-1C5D8E53C407}"/>
              </a:ext>
            </a:extLst>
          </p:cNvPr>
          <p:cNvSpPr>
            <a:spLocks noGrp="1"/>
          </p:cNvSpPr>
          <p:nvPr>
            <p:ph type="title"/>
          </p:nvPr>
        </p:nvSpPr>
        <p:spPr>
          <a:xfrm>
            <a:off x="476178" y="447249"/>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Informacija apie saugų maisto tvarkymą ir infekcijų prevenciją bei užkrečiamų ligų riziką yra geriausiai žinomos prevencinės priemonės. Naudingiausiomis priemonėmis laikomas konsultavimas telefonu ir pagalba patikrinimo metu. </a:t>
            </a:r>
          </a:p>
        </p:txBody>
      </p:sp>
      <p:sp>
        <p:nvSpPr>
          <p:cNvPr id="4" name="Slide Number Placeholder 3">
            <a:extLst>
              <a:ext uri="{FF2B5EF4-FFF2-40B4-BE49-F238E27FC236}">
                <a16:creationId xmlns:a16="http://schemas.microsoft.com/office/drawing/2014/main" id="{274F934F-1FEE-B82F-0179-435DD1AF5016}"/>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03C6BE15-A631-9A5A-D40E-412AAF0615D8}"/>
              </a:ext>
            </a:extLst>
          </p:cNvPr>
          <p:cNvSpPr txBox="1"/>
          <p:nvPr/>
        </p:nvSpPr>
        <p:spPr>
          <a:xfrm>
            <a:off x="1518920" y="6025331"/>
            <a:ext cx="9738360" cy="549189"/>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Apie kurias Maisto ir veterinarijos tarnybos vykdomas prevencijos priemones esate girdėję. Galimi keli atsakymų variantai</a:t>
            </a:r>
          </a:p>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 </a:t>
            </a:r>
            <a:r>
              <a:rPr lang="lt-LT" sz="1100" dirty="0">
                <a:effectLst/>
                <a:latin typeface="Calibri" panose="020F0502020204030204" pitchFamily="34" charset="0"/>
                <a:ea typeface="Calibri" panose="020F0502020204030204" pitchFamily="34" charset="0"/>
                <a:cs typeface="Times New Roman" panose="02020603050405020304" pitchFamily="18" charset="0"/>
              </a:rPr>
              <a:t>Kurios Maisto ir veterinarijos tarnybos taikomos prevencijos priemonės jums atrodo naudingiausios. Galimi keli atsakymų variantai</a:t>
            </a:r>
          </a:p>
        </p:txBody>
      </p:sp>
      <p:graphicFrame>
        <p:nvGraphicFramePr>
          <p:cNvPr id="3" name="Chart 2">
            <a:extLst>
              <a:ext uri="{FF2B5EF4-FFF2-40B4-BE49-F238E27FC236}">
                <a16:creationId xmlns:a16="http://schemas.microsoft.com/office/drawing/2014/main" id="{45804AE1-9288-4A88-BCDD-68BCA3A10BC4}"/>
              </a:ext>
            </a:extLst>
          </p:cNvPr>
          <p:cNvGraphicFramePr>
            <a:graphicFrameLocks/>
          </p:cNvGraphicFramePr>
          <p:nvPr>
            <p:extLst>
              <p:ext uri="{D42A27DB-BD31-4B8C-83A1-F6EECF244321}">
                <p14:modId xmlns:p14="http://schemas.microsoft.com/office/powerpoint/2010/main" val="1677276757"/>
              </p:ext>
            </p:extLst>
          </p:nvPr>
        </p:nvGraphicFramePr>
        <p:xfrm>
          <a:off x="6096000" y="1632584"/>
          <a:ext cx="6075680" cy="38284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B6C48F71-FD93-4D01-A5A6-90854E97BFFD}"/>
              </a:ext>
            </a:extLst>
          </p:cNvPr>
          <p:cNvGraphicFramePr>
            <a:graphicFrameLocks/>
          </p:cNvGraphicFramePr>
          <p:nvPr>
            <p:extLst>
              <p:ext uri="{D42A27DB-BD31-4B8C-83A1-F6EECF244321}">
                <p14:modId xmlns:p14="http://schemas.microsoft.com/office/powerpoint/2010/main" val="1406490017"/>
              </p:ext>
            </p:extLst>
          </p:nvPr>
        </p:nvGraphicFramePr>
        <p:xfrm>
          <a:off x="121920" y="1815464"/>
          <a:ext cx="5974080" cy="364553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90038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FF55F-948B-3437-9906-71462A73B795}"/>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453D0D-7365-85B3-C32B-54BE2F8E6733}"/>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59453D0D-7365-85B3-C32B-54BE2F8E67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1FA9A472-EBBF-D6D5-3EB6-1046E3691828}"/>
              </a:ext>
            </a:extLst>
          </p:cNvPr>
          <p:cNvSpPr>
            <a:spLocks noGrp="1"/>
          </p:cNvSpPr>
          <p:nvPr>
            <p:ph type="title"/>
          </p:nvPr>
        </p:nvSpPr>
        <p:spPr>
          <a:xfrm>
            <a:off x="476178" y="536366"/>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Absoliuti dauguma atsakiusiųjų teigia nesusidūrę su jokiais korupcijos atvejais tarnyboje. Dauguma taip pat teigia, kad korupcijos situacija per 2 metus arba pakito į gerąją pusę, arba liko tokia pati. Tiesa, beveik pusė apklaustųjų šiuo klausimu neturėjo nuomonės</a:t>
            </a:r>
          </a:p>
        </p:txBody>
      </p:sp>
      <p:sp>
        <p:nvSpPr>
          <p:cNvPr id="4" name="Slide Number Placeholder 3">
            <a:extLst>
              <a:ext uri="{FF2B5EF4-FFF2-40B4-BE49-F238E27FC236}">
                <a16:creationId xmlns:a16="http://schemas.microsoft.com/office/drawing/2014/main" id="{08B67FDF-A0A0-4F33-1F80-08DC34C5AC00}"/>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00998860-ACC2-04D8-5C7E-FF532438809B}"/>
              </a:ext>
            </a:extLst>
          </p:cNvPr>
          <p:cNvSpPr txBox="1"/>
          <p:nvPr/>
        </p:nvSpPr>
        <p:spPr>
          <a:xfrm>
            <a:off x="1360870" y="5095338"/>
            <a:ext cx="10936460" cy="1762662"/>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Ar spręsdami Jums aktualias problemas, per pastaruosius 12 mėnesių, kokia nors forma (pvz., vaišinimas, atsilyginimas maisto produktais, dovanų kuponais ar kt.) atsidėkojote VMVT  darbuotojams už paslaugas ?</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Ar, per pastaruosius 12 mėnesių, VMVT darbuotojai iš Jūsų atvirai prašė / reikalavo kyšio / atlygio?</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Ar, per pastaruosius 12 mėnesių, nors kartą pastebėjote VMVT darbuotojų veiksmus, iš kurių supratote, jog iš Jūsų tikimasi kyšio / atlygio?</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Ar yra tekę girdėti iš pažįstamų, kolegų, verslo partnerių, kad per pastaruosius 12 mėn. VMVT darbuotojai prašė/reikalavo kyšio?</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Kaip jūs įvertintumėte dabartinę korupcijos situaciją VMVT palyginti su tuo, kokia ji buvo prieš 2 metus? Ar ji pablogėjo (institucija ir jos darbuotojai tapo labiau korumpuoti) ar pagerėjo (institucija ir jos darbuotojai tapo mažiau korumpuoti)?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7F3D61DD-DBDA-5E3D-0B2A-22B8E678630D}"/>
              </a:ext>
            </a:extLst>
          </p:cNvPr>
          <p:cNvGraphicFramePr>
            <a:graphicFrameLocks/>
          </p:cNvGraphicFramePr>
          <p:nvPr>
            <p:extLst>
              <p:ext uri="{D42A27DB-BD31-4B8C-83A1-F6EECF244321}">
                <p14:modId xmlns:p14="http://schemas.microsoft.com/office/powerpoint/2010/main" val="3428979307"/>
              </p:ext>
            </p:extLst>
          </p:nvPr>
        </p:nvGraphicFramePr>
        <p:xfrm>
          <a:off x="266375" y="1856262"/>
          <a:ext cx="5616265" cy="30130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B34E078C-60FC-5BFF-6320-E6A48EA5A8A3}"/>
              </a:ext>
            </a:extLst>
          </p:cNvPr>
          <p:cNvGraphicFramePr>
            <a:graphicFrameLocks/>
          </p:cNvGraphicFramePr>
          <p:nvPr>
            <p:extLst>
              <p:ext uri="{D42A27DB-BD31-4B8C-83A1-F6EECF244321}">
                <p14:modId xmlns:p14="http://schemas.microsoft.com/office/powerpoint/2010/main" val="1711501288"/>
              </p:ext>
            </p:extLst>
          </p:nvPr>
        </p:nvGraphicFramePr>
        <p:xfrm>
          <a:off x="6490662" y="1630261"/>
          <a:ext cx="4299258" cy="330104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11195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3B6DA-984F-E5DE-8810-6B117AD71993}"/>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2DBC156-AD1A-AFF5-D76C-62D419D6282E}"/>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62DBC156-AD1A-AFF5-D76C-62D419D62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55CB088C-1D92-E0A7-3DA1-54A1CBA8D4F7}"/>
              </a:ext>
            </a:extLst>
          </p:cNvPr>
          <p:cNvSpPr>
            <a:spLocks noGrp="1"/>
          </p:cNvSpPr>
          <p:nvPr>
            <p:ph type="title"/>
          </p:nvPr>
        </p:nvSpPr>
        <p:spPr>
          <a:xfrm>
            <a:off x="309880" y="108161"/>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Išvados</a:t>
            </a:r>
          </a:p>
        </p:txBody>
      </p:sp>
      <p:sp>
        <p:nvSpPr>
          <p:cNvPr id="4" name="Slide Number Placeholder 3">
            <a:extLst>
              <a:ext uri="{FF2B5EF4-FFF2-40B4-BE49-F238E27FC236}">
                <a16:creationId xmlns:a16="http://schemas.microsoft.com/office/drawing/2014/main" id="{FDE9F431-452C-794D-17EB-C40746587B71}"/>
              </a:ext>
            </a:extLst>
          </p:cNvPr>
          <p:cNvSpPr>
            <a:spLocks noGrp="1"/>
          </p:cNvSpPr>
          <p:nvPr>
            <p:ph type="sldNum" sz="quarter" idx="12"/>
          </p:nvPr>
        </p:nvSpPr>
        <p:spPr/>
        <p:txBody>
          <a:bodyPr/>
          <a:lstStyle/>
          <a:p>
            <a:endParaRPr lang="lt-LT" dirty="0"/>
          </a:p>
        </p:txBody>
      </p:sp>
      <p:sp>
        <p:nvSpPr>
          <p:cNvPr id="5" name="TextBox 4">
            <a:extLst>
              <a:ext uri="{FF2B5EF4-FFF2-40B4-BE49-F238E27FC236}">
                <a16:creationId xmlns:a16="http://schemas.microsoft.com/office/drawing/2014/main" id="{BDF3314E-F326-7267-31CE-6838D79C901B}"/>
              </a:ext>
            </a:extLst>
          </p:cNvPr>
          <p:cNvSpPr txBox="1"/>
          <p:nvPr/>
        </p:nvSpPr>
        <p:spPr>
          <a:xfrm>
            <a:off x="322580" y="1058332"/>
            <a:ext cx="11318384" cy="4616648"/>
          </a:xfrm>
          <a:prstGeom prst="rect">
            <a:avLst/>
          </a:prstGeom>
          <a:noFill/>
        </p:spPr>
        <p:txBody>
          <a:bodyPr wrap="square">
            <a:spAutoFit/>
          </a:bodyPr>
          <a:lstStyle/>
          <a:p>
            <a:r>
              <a:rPr lang="lt-LT" sz="1400" dirty="0"/>
              <a:t>2025 m. atlikta įmonių apklausa rodo, kad bendras pasitenkinimas Valstybinės maisto ir veterinarijos tarnybos (VMVT) veikla ir teikiamomis paslaugomis išlieka aukštas. Bendras VMVT vertinimas (8,6 balo iš 10) bei pasitenkinimo indeksai yra stabilūs ir, palyginti su 2024 m., netgi šiek tiek pagerėję. Tai leidžia teigti, kad institucija sėkmingai užtikrina pagrindinių funkcijų vykdymą ir išlaiko teigiamą santykį su dauguma ūkio subjektų.</a:t>
            </a:r>
          </a:p>
          <a:p>
            <a:endParaRPr lang="lt-LT" sz="1400" dirty="0"/>
          </a:p>
          <a:p>
            <a:r>
              <a:rPr lang="lt-LT" sz="1400" dirty="0"/>
              <a:t>Labiausiai vertinamos VMVT paslaugos yra leidimų išdavimas ir patikrinimai, o darbuotojų profesionalumas, geranoriškumas bei patikrinimų išvadų aiškumas sulaukia itin aukštų įvertinimų. Teigiamai vertinamas ir konsultavimas patikrinimų metu bei tiesioginių kontaktų metu, kas rodo didelę gyvo bendravimo ir praktinės pagalbos svarbą verslui.</a:t>
            </a:r>
          </a:p>
          <a:p>
            <a:endParaRPr lang="lt-LT" sz="1400" dirty="0"/>
          </a:p>
          <a:p>
            <a:r>
              <a:rPr lang="lt-LT" sz="1400" dirty="0"/>
              <a:t>Tuo pačiu apklausos rezultatai atskleidžia keletą nuosekliai pasikartojančių probleminių sričių. Prasčiausiai vertinami aspektai yra susiję su informacijos prieinamumu, konsultacijų nuoseklumu ir galimybe operatyviai susisiekti su reikalingais specialistais. Atvirų klausimų analizė parodė, kad įmonės dažnai susiduria su neaiškiomis, prieštaringomis konsultacijomis, sudėtingai pateikiama informacija ir ilga reakcijos trukme.</a:t>
            </a:r>
          </a:p>
          <a:p>
            <a:endParaRPr lang="lt-LT" sz="1400" dirty="0"/>
          </a:p>
          <a:p>
            <a:r>
              <a:rPr lang="lt-LT" sz="1400" dirty="0"/>
              <a:t>Leidimų išdavimo srityje, nepaisant aukšto bendro vertinimo, dažniausiai minimos problemos yra procedūrų sudėtingumas, ilga trukmė, neaiškūs terminai ir perteklinė biurokratija, ypač smulkiajam verslui. Patikrinimų atveju dalis respondentų akcentuoja per didelį jų dažnumą, neproporcingus reikalavimus, nepakankamą išankstinį informavimą bei baudžiantį bendravimo toną.</a:t>
            </a:r>
          </a:p>
          <a:p>
            <a:endParaRPr lang="lt-LT" sz="1400" dirty="0"/>
          </a:p>
          <a:p>
            <a:r>
              <a:rPr lang="lt-LT" sz="1400" dirty="0"/>
              <a:t>Korupcijos suvokimo požiūriu apklausos rezultatai yra labai palankūs – absoliuti dauguma respondentų nurodo nesusidūrę su jokiais korupcijos atvejais, o dalis netgi mano, kad situacija per pastaruosius metus gerėjo. Tai rodo aukštą pasitikėjimo lygį institucija, nors didelė dalis respondentų šiuo klausimu neturėjo aiškios nuomonės.</a:t>
            </a:r>
          </a:p>
        </p:txBody>
      </p:sp>
    </p:spTree>
    <p:extLst>
      <p:ext uri="{BB962C8B-B14F-4D97-AF65-F5344CB8AC3E}">
        <p14:creationId xmlns:p14="http://schemas.microsoft.com/office/powerpoint/2010/main" val="431889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39400-B1E9-8903-8722-87C6C5E9614B}"/>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97D2EB7-F06D-5AF8-D793-280D1B1C6261}"/>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62DBC156-AD1A-AFF5-D76C-62D419D628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64E3E75D-AF54-95DF-17AF-E00AD5065FB9}"/>
              </a:ext>
            </a:extLst>
          </p:cNvPr>
          <p:cNvSpPr>
            <a:spLocks noGrp="1"/>
          </p:cNvSpPr>
          <p:nvPr>
            <p:ph type="title"/>
          </p:nvPr>
        </p:nvSpPr>
        <p:spPr>
          <a:xfrm>
            <a:off x="309880" y="108161"/>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Rekomendacijos</a:t>
            </a:r>
          </a:p>
        </p:txBody>
      </p:sp>
      <p:sp>
        <p:nvSpPr>
          <p:cNvPr id="4" name="Slide Number Placeholder 3">
            <a:extLst>
              <a:ext uri="{FF2B5EF4-FFF2-40B4-BE49-F238E27FC236}">
                <a16:creationId xmlns:a16="http://schemas.microsoft.com/office/drawing/2014/main" id="{E2505E47-FC54-9017-14B5-40E6C48447C4}"/>
              </a:ext>
            </a:extLst>
          </p:cNvPr>
          <p:cNvSpPr>
            <a:spLocks noGrp="1"/>
          </p:cNvSpPr>
          <p:nvPr>
            <p:ph type="sldNum" sz="quarter" idx="12"/>
          </p:nvPr>
        </p:nvSpPr>
        <p:spPr/>
        <p:txBody>
          <a:bodyPr/>
          <a:lstStyle/>
          <a:p>
            <a:endParaRPr lang="lt-LT" dirty="0"/>
          </a:p>
        </p:txBody>
      </p:sp>
      <p:sp>
        <p:nvSpPr>
          <p:cNvPr id="5" name="TextBox 4">
            <a:extLst>
              <a:ext uri="{FF2B5EF4-FFF2-40B4-BE49-F238E27FC236}">
                <a16:creationId xmlns:a16="http://schemas.microsoft.com/office/drawing/2014/main" id="{0A64C4AB-B528-A06E-E428-6852E0087DA4}"/>
              </a:ext>
            </a:extLst>
          </p:cNvPr>
          <p:cNvSpPr txBox="1"/>
          <p:nvPr/>
        </p:nvSpPr>
        <p:spPr>
          <a:xfrm>
            <a:off x="292100" y="1120676"/>
            <a:ext cx="11590020" cy="4616648"/>
          </a:xfrm>
          <a:prstGeom prst="rect">
            <a:avLst/>
          </a:prstGeom>
          <a:noFill/>
        </p:spPr>
        <p:txBody>
          <a:bodyPr wrap="square">
            <a:spAutoFit/>
          </a:bodyPr>
          <a:lstStyle/>
          <a:p>
            <a:r>
              <a:rPr lang="lt-LT" sz="1400" dirty="0"/>
              <a:t>Čia pateikiamos rekomendacijos remiasi tik tyrimo rezultatais, kyla iš apklaustų vartotojų atsakymų analizės. Jos nėra grindžiamos institucijos veiklos analize, neįvertina jau atliktų darbų, turimų resursų, vyriausybės politikos gairių, reguliuojančių teisės aktų ir pan. </a:t>
            </a:r>
          </a:p>
          <a:p>
            <a:endParaRPr lang="lt-LT" sz="1400" b="1" dirty="0"/>
          </a:p>
          <a:p>
            <a:r>
              <a:rPr lang="lt-LT" sz="1400" b="1" dirty="0"/>
              <a:t>Gerinti informacijos prieinamumą ir aiškumą. </a:t>
            </a:r>
            <a:r>
              <a:rPr lang="lt-LT" sz="1400" dirty="0"/>
              <a:t>Supaprastinti ir struktūruoti informaciją VMVT interneto svetainėje, pateikti ją paprasta, praktinei veiklai suprantama kalba, papildant dažniausiai pasitaikančiais pavyzdžiais ir „žingsnis po žingsnio“ paaiškinimais.</a:t>
            </a:r>
          </a:p>
          <a:p>
            <a:endParaRPr lang="lt-LT" sz="1400" dirty="0"/>
          </a:p>
          <a:p>
            <a:r>
              <a:rPr lang="lt-LT" sz="1400" b="1" dirty="0"/>
              <a:t>Stiprinti konsultavimo funkciją ir jos nuoseklumą. </a:t>
            </a:r>
            <a:r>
              <a:rPr lang="lt-LT" sz="1400" dirty="0"/>
              <a:t>Siekti vienodo teisės aktų interpretavimo visoje šalyje, stiprinti darbuotojų kompetencijas konsultavimo srityje ir užtikrinti, kad konsultacijos būtų orientuotos į pagalbą ir prevenciją, o ne vien formalų reikalavimų perteikimą.</a:t>
            </a:r>
          </a:p>
          <a:p>
            <a:endParaRPr lang="lt-LT" sz="1400" dirty="0"/>
          </a:p>
          <a:p>
            <a:r>
              <a:rPr lang="lt-LT" sz="1400" b="1" dirty="0"/>
              <a:t>Gerinti pasiekiamumą ir reakcijos laiką. </a:t>
            </a:r>
            <a:r>
              <a:rPr lang="lt-LT" sz="1400" dirty="0"/>
              <a:t>Tobulinti klientų aptarnavimo kanalus (telefonu, el. paštu), aiškiai apibrėžti atsakymų terminus ir atsakingus kontaktus. Apsvarstyti skaitmeninius sprendimus (pvz., standartinių klausimų automatizuotus atsakymus), kurie sumažintų specialistų apkrovą.</a:t>
            </a:r>
          </a:p>
          <a:p>
            <a:endParaRPr lang="lt-LT" sz="1400" dirty="0"/>
          </a:p>
          <a:p>
            <a:r>
              <a:rPr lang="lt-LT" sz="1400" b="1" dirty="0"/>
              <a:t>Supaprastinti leidimų išdavimo procedūras. </a:t>
            </a:r>
            <a:r>
              <a:rPr lang="lt-LT" sz="1400" dirty="0"/>
              <a:t>Peržiūrėti leidimų išdavimo procesus, trumpinti jų trukmę, aiškiai komunikuoti terminus ir kliūtis, diferencijuoti reikalavimus pagal veiklos mastą ir riziką, ypač naujoms ir smulkioms įmonėms.</a:t>
            </a:r>
          </a:p>
          <a:p>
            <a:endParaRPr lang="lt-LT" sz="1400" dirty="0"/>
          </a:p>
          <a:p>
            <a:r>
              <a:rPr lang="lt-LT" sz="1400" b="1" dirty="0"/>
              <a:t>Toliau tobulinti patikrinimų praktiką. </a:t>
            </a:r>
            <a:r>
              <a:rPr lang="lt-LT" sz="1400" dirty="0"/>
              <a:t>Didesnį dėmesį skirti rizika pagrįstiems patikrinimams, iš anksto informuoti apie planinius patikrinimus, stiprinti konsultacinį požiūrį patikrinimų metu ir mažinti perteklinius, praktinės vertės neturinčius reikalavimus.</a:t>
            </a:r>
          </a:p>
          <a:p>
            <a:endParaRPr lang="lt-LT" sz="1400" dirty="0"/>
          </a:p>
          <a:p>
            <a:r>
              <a:rPr lang="lt-LT" sz="1400" b="1" dirty="0"/>
              <a:t>Išlaikyti ir stiprinti pasitikėjimą institucija. </a:t>
            </a:r>
            <a:r>
              <a:rPr lang="lt-LT" sz="1400" dirty="0"/>
              <a:t>Tęsti skaidrumo ir antikorupcines priemones, aktyviau komunikuoti apie prevenciją ir gerąją praktiką, siekiant, kad ir mažiau informuoti ūkio subjektai aiškiai suprastų VMVT vertybes ir veiklos principus.</a:t>
            </a:r>
          </a:p>
        </p:txBody>
      </p:sp>
    </p:spTree>
    <p:extLst>
      <p:ext uri="{BB962C8B-B14F-4D97-AF65-F5344CB8AC3E}">
        <p14:creationId xmlns:p14="http://schemas.microsoft.com/office/powerpoint/2010/main" val="192536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3DDA2-B776-5085-6A88-5E768DB65D1A}"/>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67265D4-4CF0-87C4-5B0C-E3A7D6A4E436}"/>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think-cell data - do not delete" hidden="1">
                        <a:extLst>
                          <a:ext uri="{FF2B5EF4-FFF2-40B4-BE49-F238E27FC236}">
                            <a16:creationId xmlns:a16="http://schemas.microsoft.com/office/drawing/2014/main" id="{54DCF78C-7DEF-98A0-98E0-BBFE0A728FC1}"/>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26DF786-AA25-8D2B-3E5B-B42448B9E5EE}"/>
              </a:ext>
            </a:extLst>
          </p:cNvPr>
          <p:cNvSpPr>
            <a:spLocks noGrp="1"/>
          </p:cNvSpPr>
          <p:nvPr>
            <p:ph type="ctrTitle"/>
          </p:nvPr>
        </p:nvSpPr>
        <p:spPr/>
        <p:txBody>
          <a:bodyPr vert="horz"/>
          <a:lstStyle/>
          <a:p>
            <a:r>
              <a:rPr lang="lt-LT" dirty="0"/>
              <a:t>Atvirų klausimų apie trūkumus rezultatai</a:t>
            </a:r>
            <a:endParaRPr lang="en-EE" dirty="0"/>
          </a:p>
        </p:txBody>
      </p:sp>
    </p:spTree>
    <p:extLst>
      <p:ext uri="{BB962C8B-B14F-4D97-AF65-F5344CB8AC3E}">
        <p14:creationId xmlns:p14="http://schemas.microsoft.com/office/powerpoint/2010/main" val="139127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AFAD-2A1E-0D5C-A3CA-5577936DD77F}"/>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407877D-9373-F916-3716-22A9A25B468D}"/>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D407877D-9373-F916-3716-22A9A25B46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DCC3EC37-4F6D-8020-78AC-E05403A12360}"/>
              </a:ext>
            </a:extLst>
          </p:cNvPr>
          <p:cNvSpPr>
            <a:spLocks noGrp="1"/>
          </p:cNvSpPr>
          <p:nvPr>
            <p:ph type="title"/>
          </p:nvPr>
        </p:nvSpPr>
        <p:spPr>
          <a:xfrm>
            <a:off x="309880" y="108161"/>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Atviro klausimo komentarai apie leidimų išdavimo trūkumus</a:t>
            </a:r>
          </a:p>
        </p:txBody>
      </p:sp>
      <p:sp>
        <p:nvSpPr>
          <p:cNvPr id="4" name="Slide Number Placeholder 3">
            <a:extLst>
              <a:ext uri="{FF2B5EF4-FFF2-40B4-BE49-F238E27FC236}">
                <a16:creationId xmlns:a16="http://schemas.microsoft.com/office/drawing/2014/main" id="{D6121319-9FA2-4F63-F8C1-39675F60D366}"/>
              </a:ext>
            </a:extLst>
          </p:cNvPr>
          <p:cNvSpPr>
            <a:spLocks noGrp="1"/>
          </p:cNvSpPr>
          <p:nvPr>
            <p:ph type="sldNum" sz="quarter" idx="12"/>
          </p:nvPr>
        </p:nvSpPr>
        <p:spPr/>
        <p:txBody>
          <a:bodyPr/>
          <a:lstStyle/>
          <a:p>
            <a:endParaRPr lang="lt-LT" dirty="0"/>
          </a:p>
        </p:txBody>
      </p:sp>
      <p:sp>
        <p:nvSpPr>
          <p:cNvPr id="5" name="TextBox 4">
            <a:extLst>
              <a:ext uri="{FF2B5EF4-FFF2-40B4-BE49-F238E27FC236}">
                <a16:creationId xmlns:a16="http://schemas.microsoft.com/office/drawing/2014/main" id="{6F7C397C-44EE-4266-15C1-C08C5CF4482B}"/>
              </a:ext>
            </a:extLst>
          </p:cNvPr>
          <p:cNvSpPr txBox="1"/>
          <p:nvPr/>
        </p:nvSpPr>
        <p:spPr>
          <a:xfrm>
            <a:off x="231140" y="885612"/>
            <a:ext cx="11729720" cy="5693866"/>
          </a:xfrm>
          <a:prstGeom prst="rect">
            <a:avLst/>
          </a:prstGeom>
          <a:noFill/>
        </p:spPr>
        <p:txBody>
          <a:bodyPr wrap="square">
            <a:spAutoFit/>
          </a:bodyPr>
          <a:lstStyle/>
          <a:p>
            <a:r>
              <a:rPr lang="lt-LT" sz="1400" dirty="0"/>
              <a:t>Čia pateikiami atsakymų į atvirą klausimą, kodėl respondentas nepatenkintas atitinkamos paslaugos teikimu (atitinkamo klausimo atsakymai </a:t>
            </a:r>
            <a:r>
              <a:rPr lang="en-US" sz="1400" dirty="0"/>
              <a:t>1-5</a:t>
            </a:r>
            <a:r>
              <a:rPr lang="lt-LT" sz="1400" dirty="0"/>
              <a:t>; viso 25 atsakymai). Visi atsakymai pateikiami Excel faile.</a:t>
            </a:r>
          </a:p>
          <a:p>
            <a:endParaRPr lang="lt-LT" sz="1400" b="1" dirty="0"/>
          </a:p>
          <a:p>
            <a:r>
              <a:rPr lang="lt-LT" sz="1400" b="1" dirty="0"/>
              <a:t>Pagrindinės problemos</a:t>
            </a:r>
          </a:p>
          <a:p>
            <a:r>
              <a:rPr lang="lt-LT" sz="1400" b="1" dirty="0"/>
              <a:t>Ilga ir neaiški leidimų išdavimo trukmė</a:t>
            </a:r>
            <a:r>
              <a:rPr lang="lt-LT" sz="1400" dirty="0"/>
              <a:t> yra viena dažniausiai minimų problemų. Leidimų išdavimas užtrunka mėnesiais, nustatytų terminų nesilaikoma, o klientams nepaaiškinama, kas stabdo procesą ir kada jis bus užbaigtas.</a:t>
            </a:r>
          </a:p>
          <a:p>
            <a:endParaRPr lang="lt-LT" sz="1400" dirty="0"/>
          </a:p>
          <a:p>
            <a:r>
              <a:rPr lang="lt-LT" sz="1400" b="1" dirty="0"/>
              <a:t>Perteklinė biurokratija ir sudėtingi reikalavimai</a:t>
            </a:r>
            <a:r>
              <a:rPr lang="lt-LT" sz="1400" dirty="0"/>
              <a:t> apsunkina veiklos pradžią, ypač smulkiesiems verslininkams. Tie patys reikalavimai taikomi tiek didelėms įmonėms, tiek pavieniams asmenims, procedūros laikomos neproporcingomis ir pernelyg formaliomis.</a:t>
            </a:r>
          </a:p>
          <a:p>
            <a:endParaRPr lang="lt-LT" sz="1400" dirty="0"/>
          </a:p>
          <a:p>
            <a:r>
              <a:rPr lang="lt-LT" sz="1400" b="1" dirty="0"/>
              <a:t>Informacijos stoka ir neaiškumas</a:t>
            </a:r>
            <a:r>
              <a:rPr lang="lt-LT" sz="1400" dirty="0"/>
              <a:t> verčia klientus patiems ieškoti sprendimų. Trūksta aiškių nurodymų, ko konkrečiai reikia, o teisės aktai ir formos pateikiami sudėtinga, sunkiai suprantama kalba. Skirtingi darbuotojai neretai teikia prieštaringą informaciją.</a:t>
            </a:r>
          </a:p>
          <a:p>
            <a:endParaRPr lang="lt-LT" sz="1400" dirty="0"/>
          </a:p>
          <a:p>
            <a:r>
              <a:rPr lang="lt-LT" sz="1400" b="1" dirty="0"/>
              <a:t>Prasta komunikacija ir vidinis koordinavimas</a:t>
            </a:r>
            <a:r>
              <a:rPr lang="lt-LT" sz="1400" dirty="0"/>
              <a:t> lemia situacijas, kai klientai siunčiami tarp institucijų ar skyrių, o sprendimai stringa. Tai dar labiau ilgina leidimų išdavimo procesą.</a:t>
            </a:r>
          </a:p>
          <a:p>
            <a:endParaRPr lang="lt-LT" sz="1400" dirty="0"/>
          </a:p>
          <a:p>
            <a:r>
              <a:rPr lang="lt-LT" sz="1400" b="1" dirty="0"/>
              <a:t>Darbuotojų kompetencija ir požiūris</a:t>
            </a:r>
            <a:r>
              <a:rPr lang="lt-LT" sz="1400" dirty="0"/>
              <a:t> taip pat daro reikšmingą įtaką klientų patirčiai – minimas </a:t>
            </a:r>
            <a:r>
              <a:rPr lang="lt-LT" sz="1400" dirty="0" err="1"/>
              <a:t>nesuinteresuotumas</a:t>
            </a:r>
            <a:r>
              <a:rPr lang="lt-LT" sz="1400" dirty="0"/>
              <a:t> padėti, nemalonus bendravimas ir priklausomybė nuo konkretaus darbuotojo.</a:t>
            </a:r>
          </a:p>
          <a:p>
            <a:endParaRPr lang="lt-LT" sz="1400" dirty="0"/>
          </a:p>
          <a:p>
            <a:r>
              <a:rPr lang="lt-LT" sz="1400" b="1" dirty="0"/>
              <a:t>Pagrindiniai klientų siūlymai</a:t>
            </a:r>
          </a:p>
          <a:p>
            <a:r>
              <a:rPr lang="lt-LT" sz="1400" dirty="0"/>
              <a:t>Supaprastinti ir trumpinti leidimų išdavimo procedūras.</a:t>
            </a:r>
          </a:p>
          <a:p>
            <a:r>
              <a:rPr lang="lt-LT" sz="1400" dirty="0"/>
              <a:t>Mažinti biurokratinius reikalavimus ir diferencijuoti juos pagal veiklos mastą.</a:t>
            </a:r>
          </a:p>
          <a:p>
            <a:r>
              <a:rPr lang="lt-LT" sz="1400" dirty="0"/>
              <a:t>Užtikrinti aiškią, vieningą ir suprantama kalba pateikiamą informaciją.</a:t>
            </a:r>
          </a:p>
          <a:p>
            <a:r>
              <a:rPr lang="lt-LT" sz="1400" dirty="0"/>
              <a:t>Gerinti komunikaciją, laikytis terminų ir aiškiai informuoti apie trūkumus.</a:t>
            </a:r>
          </a:p>
          <a:p>
            <a:r>
              <a:rPr lang="lt-LT" sz="1400" dirty="0"/>
              <a:t>Stiprinti darbuotojų kompetencijas, konsultavimo funkciją ir tarpusavio bendradarbiavimą.</a:t>
            </a:r>
          </a:p>
          <a:p>
            <a:endParaRPr lang="lt-LT" sz="1400" dirty="0"/>
          </a:p>
        </p:txBody>
      </p:sp>
    </p:spTree>
    <p:extLst>
      <p:ext uri="{BB962C8B-B14F-4D97-AF65-F5344CB8AC3E}">
        <p14:creationId xmlns:p14="http://schemas.microsoft.com/office/powerpoint/2010/main" val="1426839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6C505-42A2-F4AE-0B1F-AFCCB27ADF84}"/>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A321A0-7D57-DD53-31DF-F318263FD92D}"/>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3BA321A0-7D57-DD53-31DF-F318263FD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B92CCF83-3984-25DD-F5C3-5A921BD0591F}"/>
              </a:ext>
            </a:extLst>
          </p:cNvPr>
          <p:cNvSpPr>
            <a:spLocks noGrp="1"/>
          </p:cNvSpPr>
          <p:nvPr>
            <p:ph type="title"/>
          </p:nvPr>
        </p:nvSpPr>
        <p:spPr>
          <a:xfrm>
            <a:off x="309880" y="108161"/>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Atviro klausimo komentarai apie konsultacijų paslaugos trūkumus</a:t>
            </a:r>
          </a:p>
        </p:txBody>
      </p:sp>
      <p:sp>
        <p:nvSpPr>
          <p:cNvPr id="4" name="Slide Number Placeholder 3">
            <a:extLst>
              <a:ext uri="{FF2B5EF4-FFF2-40B4-BE49-F238E27FC236}">
                <a16:creationId xmlns:a16="http://schemas.microsoft.com/office/drawing/2014/main" id="{2AB86C67-8643-7CD6-14C1-B68FF17B89C4}"/>
              </a:ext>
            </a:extLst>
          </p:cNvPr>
          <p:cNvSpPr>
            <a:spLocks noGrp="1"/>
          </p:cNvSpPr>
          <p:nvPr>
            <p:ph type="sldNum" sz="quarter" idx="12"/>
          </p:nvPr>
        </p:nvSpPr>
        <p:spPr/>
        <p:txBody>
          <a:bodyPr/>
          <a:lstStyle/>
          <a:p>
            <a:endParaRPr lang="lt-LT" dirty="0"/>
          </a:p>
        </p:txBody>
      </p:sp>
      <p:sp>
        <p:nvSpPr>
          <p:cNvPr id="5" name="TextBox 4">
            <a:extLst>
              <a:ext uri="{FF2B5EF4-FFF2-40B4-BE49-F238E27FC236}">
                <a16:creationId xmlns:a16="http://schemas.microsoft.com/office/drawing/2014/main" id="{EC7EEBB1-354C-8133-3DC4-36AA4610FFE5}"/>
              </a:ext>
            </a:extLst>
          </p:cNvPr>
          <p:cNvSpPr txBox="1"/>
          <p:nvPr/>
        </p:nvSpPr>
        <p:spPr>
          <a:xfrm>
            <a:off x="228600" y="1017692"/>
            <a:ext cx="11882120" cy="5478423"/>
          </a:xfrm>
          <a:prstGeom prst="rect">
            <a:avLst/>
          </a:prstGeom>
          <a:noFill/>
        </p:spPr>
        <p:txBody>
          <a:bodyPr wrap="square">
            <a:spAutoFit/>
          </a:bodyPr>
          <a:lstStyle/>
          <a:p>
            <a:r>
              <a:rPr lang="lt-LT" sz="1400" dirty="0"/>
              <a:t>Čia pateikiami atsakymų į atvirą klausimą, kodėl respondentas nepatenkintas atitinkamos paslaugos teikimu (atitinkamo klausimo atsakymai </a:t>
            </a:r>
            <a:r>
              <a:rPr lang="en-US" sz="1400" dirty="0"/>
              <a:t>1-5</a:t>
            </a:r>
            <a:r>
              <a:rPr lang="lt-LT" sz="1400" dirty="0"/>
              <a:t>; viso 37 atsakymai). Visi atsakymai pateikiami Excel faile.</a:t>
            </a:r>
          </a:p>
          <a:p>
            <a:endParaRPr lang="lt-LT" sz="1400" dirty="0"/>
          </a:p>
          <a:p>
            <a:r>
              <a:rPr lang="lt-LT" sz="1400" b="1" dirty="0"/>
              <a:t>Pagrindinės problemos</a:t>
            </a:r>
          </a:p>
          <a:p>
            <a:r>
              <a:rPr lang="lt-LT" sz="1400" b="1" dirty="0"/>
              <a:t>Trūksta aiškios, savalaikės ir praktiškos informacijos.</a:t>
            </a:r>
            <a:br>
              <a:rPr lang="lt-LT" sz="1400" dirty="0"/>
            </a:br>
            <a:r>
              <a:rPr lang="lt-LT" sz="1400" dirty="0"/>
              <a:t>Klientai nurodo, kad konsultacijos dažnai būna neaiškios, netikslios arba prieštaringos. Skirtingi specialistai tą pačią situaciją aiškina skirtingai, o teisės aktai pateikiami tik kaip nuorodos, be realių paaiškinimų, kaip juos taikyti praktikoje. Dėl to klientai atsiduria „aklavietėje“.</a:t>
            </a:r>
          </a:p>
          <a:p>
            <a:r>
              <a:rPr lang="lt-LT" sz="1400" b="1" dirty="0"/>
              <a:t>Sunkus pasiekiamumas ir lėta reakcija.</a:t>
            </a:r>
            <a:br>
              <a:rPr lang="lt-LT" sz="1400" dirty="0"/>
            </a:br>
            <a:r>
              <a:rPr lang="lt-LT" sz="1400" dirty="0"/>
              <a:t>Dažnai minima, kad neįmanoma prisiskambinti, atsakymų elektroniniu paštu tenka laukti ilgai, o sprendimų reikia „šiandien, o ne po kelių dienų“. Bendri kontaktai (vienas paštas ar numeris) neleidžia greitai gauti konkrečios konsultacijos.</a:t>
            </a:r>
          </a:p>
          <a:p>
            <a:r>
              <a:rPr lang="lt-LT" sz="1400" b="1" dirty="0"/>
              <a:t>Nepakankama darbuotojų kompetencija ir nevienodas teisės aktų taikymas.</a:t>
            </a:r>
            <a:br>
              <a:rPr lang="lt-LT" sz="1400" dirty="0"/>
            </a:br>
            <a:r>
              <a:rPr lang="lt-LT" sz="1400" dirty="0"/>
              <a:t>Respondentai akcentuoja kompetencijos trūkumą, skirtingą teisės aktų interpretavimą ir nevienodą praktiką skirtinguose miestuose ar skyriuose. Tai mažina pasitikėjimą konsultavimo paslauga ir verčia klientus ieškoti informacijos savarankiškai.</a:t>
            </a:r>
          </a:p>
          <a:p>
            <a:r>
              <a:rPr lang="lt-LT" sz="1400" b="1" dirty="0"/>
              <a:t>Trūksta geranoriško, konsultacinio požiūrio.</a:t>
            </a:r>
            <a:br>
              <a:rPr lang="lt-LT" sz="1400" dirty="0"/>
            </a:br>
            <a:r>
              <a:rPr lang="lt-LT" sz="1400" dirty="0"/>
              <a:t>Klientai tikisi, kad institucija pirmiausia patars ir padės, o ne baus ar gąsdins. Minimas arogantiškas bendravimas, nenoras konsultuoti vietoje, atsisakymas atvykti ir padėti praktinėse situacijose. Konsultacijos dažnai suvokiamos kaip formalios ir atmestinės.</a:t>
            </a:r>
          </a:p>
          <a:p>
            <a:r>
              <a:rPr lang="lt-LT" sz="1400" b="1" dirty="0"/>
              <a:t>Perteklinė biurokratija ir sudėtingos formos.</a:t>
            </a:r>
            <a:br>
              <a:rPr lang="lt-LT" sz="1400" dirty="0"/>
            </a:br>
            <a:r>
              <a:rPr lang="lt-LT" sz="1400" dirty="0"/>
              <a:t>Konsultavimo procesą apsunkina per sudėtingos formos, popierizmas ir pertekliniai reikalavimai, kurių prasmė klientams neaiški.</a:t>
            </a:r>
          </a:p>
          <a:p>
            <a:r>
              <a:rPr lang="lt-LT" sz="1400" b="1" dirty="0"/>
              <a:t>Klientų lūkesčiai ir siūlymai</a:t>
            </a:r>
          </a:p>
          <a:p>
            <a:r>
              <a:rPr lang="lt-LT" sz="1400" dirty="0"/>
              <a:t>Konsultuoti aktyviai ir prevenciškai – padėti, o ne bausti.</a:t>
            </a:r>
          </a:p>
          <a:p>
            <a:r>
              <a:rPr lang="lt-LT" sz="1400" dirty="0"/>
              <a:t>Aiškinti reikalavimus paprasta, suprantama kalba ir pateikti praktinius pavyzdžius.</a:t>
            </a:r>
          </a:p>
          <a:p>
            <a:r>
              <a:rPr lang="lt-LT" sz="1400" dirty="0"/>
              <a:t>Užtikrinti vienodą konsultantų kompetenciją ir teisės aktų taikymą.</a:t>
            </a:r>
          </a:p>
          <a:p>
            <a:r>
              <a:rPr lang="lt-LT" sz="1400" dirty="0"/>
              <a:t>Gerinti pasiekiamumą ir reakcijos laiką.</a:t>
            </a:r>
          </a:p>
          <a:p>
            <a:r>
              <a:rPr lang="lt-LT" sz="1400" dirty="0"/>
              <a:t>Stiprinti bendradarbiavimą su įmonėmis, suteikti daugiau konsultavimo galių regionuose.</a:t>
            </a:r>
          </a:p>
          <a:p>
            <a:endParaRPr lang="lt-LT" sz="1400" dirty="0"/>
          </a:p>
        </p:txBody>
      </p:sp>
    </p:spTree>
    <p:extLst>
      <p:ext uri="{BB962C8B-B14F-4D97-AF65-F5344CB8AC3E}">
        <p14:creationId xmlns:p14="http://schemas.microsoft.com/office/powerpoint/2010/main" val="22948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D1BC9-8B67-8A41-FBA2-58B509F744DB}"/>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3CB0395-9C10-154E-B953-0F1B9AC91728}"/>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D3CB0395-9C10-154E-B953-0F1B9AC91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C17E89B1-64FC-0129-A772-F1F330EE5A68}"/>
              </a:ext>
            </a:extLst>
          </p:cNvPr>
          <p:cNvSpPr>
            <a:spLocks noGrp="1"/>
          </p:cNvSpPr>
          <p:nvPr>
            <p:ph type="title"/>
          </p:nvPr>
        </p:nvSpPr>
        <p:spPr>
          <a:xfrm>
            <a:off x="476178" y="419945"/>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Apie tyrimą</a:t>
            </a:r>
          </a:p>
        </p:txBody>
      </p:sp>
      <p:sp>
        <p:nvSpPr>
          <p:cNvPr id="4" name="Slide Number Placeholder 3">
            <a:extLst>
              <a:ext uri="{FF2B5EF4-FFF2-40B4-BE49-F238E27FC236}">
                <a16:creationId xmlns:a16="http://schemas.microsoft.com/office/drawing/2014/main" id="{4D1B474A-6F28-85FC-1E3B-37B40234F2F0}"/>
              </a:ext>
            </a:extLst>
          </p:cNvPr>
          <p:cNvSpPr>
            <a:spLocks noGrp="1"/>
          </p:cNvSpPr>
          <p:nvPr>
            <p:ph type="sldNum" sz="quarter" idx="12"/>
          </p:nvPr>
        </p:nvSpPr>
        <p:spPr/>
        <p:txBody>
          <a:bodyPr/>
          <a:lstStyle/>
          <a:p>
            <a:endParaRPr lang="lt-LT" dirty="0"/>
          </a:p>
        </p:txBody>
      </p:sp>
      <p:sp>
        <p:nvSpPr>
          <p:cNvPr id="3" name="Content Placeholder 2">
            <a:extLst>
              <a:ext uri="{FF2B5EF4-FFF2-40B4-BE49-F238E27FC236}">
                <a16:creationId xmlns:a16="http://schemas.microsoft.com/office/drawing/2014/main" id="{580AFBDE-66AE-E0B8-8CF0-C0C51B55B8B3}"/>
              </a:ext>
            </a:extLst>
          </p:cNvPr>
          <p:cNvSpPr>
            <a:spLocks noGrp="1"/>
          </p:cNvSpPr>
          <p:nvPr>
            <p:ph idx="1"/>
          </p:nvPr>
        </p:nvSpPr>
        <p:spPr>
          <a:xfrm>
            <a:off x="597706" y="1540189"/>
            <a:ext cx="10273493" cy="3777622"/>
          </a:xfrm>
        </p:spPr>
        <p:txBody>
          <a:bodyPr>
            <a:noAutofit/>
          </a:bodyPr>
          <a:lstStyle/>
          <a:p>
            <a:r>
              <a:rPr lang="lt-LT" sz="1800" dirty="0"/>
              <a:t>Apklausa Valstybinės maisto ir veterinarijos tarnybos užsakymu atlikta 202</a:t>
            </a:r>
            <a:r>
              <a:rPr lang="en-US" sz="1800" dirty="0"/>
              <a:t>5</a:t>
            </a:r>
            <a:r>
              <a:rPr lang="lt-LT" sz="1800" dirty="0"/>
              <a:t> m. lapkričio 11 – gruodžio 17 dienomis.</a:t>
            </a:r>
          </a:p>
          <a:p>
            <a:r>
              <a:rPr lang="lt-LT" sz="1800" dirty="0">
                <a:effectLst/>
                <a:ea typeface="Times New Roman" panose="02020603050405020304" pitchFamily="18" charset="0"/>
                <a:cs typeface="Arial" panose="020B0604020202020204" pitchFamily="34" charset="0"/>
              </a:rPr>
              <a:t>Tiriamoji visuma - ūkio subjektai per paskutinius 12 mėn. susidūrę su VMVT teikiamomis paslaugomis, </a:t>
            </a:r>
            <a:r>
              <a:rPr lang="lt-LT" sz="1800" dirty="0" err="1">
                <a:effectLst/>
                <a:ea typeface="Times New Roman" panose="02020603050405020304" pitchFamily="18" charset="0"/>
                <a:cs typeface="Arial" panose="020B0604020202020204" pitchFamily="34" charset="0"/>
              </a:rPr>
              <a:t>t.y</a:t>
            </a:r>
            <a:r>
              <a:rPr lang="lt-LT" sz="1800" dirty="0">
                <a:effectLst/>
                <a:ea typeface="Times New Roman" panose="02020603050405020304" pitchFamily="18" charset="0"/>
                <a:cs typeface="Arial" panose="020B0604020202020204" pitchFamily="34" charset="0"/>
              </a:rPr>
              <a:t>. turėję tiesioginį kontaktą su VMVT ar jos teritoriniais padaliniais, pasienio veterinarijos postais</a:t>
            </a:r>
            <a:r>
              <a:rPr lang="lt-LT" sz="1800" i="1" dirty="0"/>
              <a:t>.</a:t>
            </a:r>
            <a:endParaRPr lang="lt-LT" sz="1800" dirty="0"/>
          </a:p>
          <a:p>
            <a:r>
              <a:rPr lang="lt-LT" sz="1800" dirty="0"/>
              <a:t>Tyrimo metu apklausti 400</a:t>
            </a:r>
            <a:r>
              <a:rPr lang="lt-LT" sz="1800" dirty="0">
                <a:ea typeface="Times New Roman" panose="02020603050405020304" pitchFamily="18" charset="0"/>
                <a:cs typeface="Arial" panose="020B0604020202020204" pitchFamily="34" charset="0"/>
              </a:rPr>
              <a:t> respondentų iš VMVT pateiktų sąrašų. </a:t>
            </a:r>
            <a:r>
              <a:rPr lang="lt-LT" sz="1800" dirty="0">
                <a:effectLst/>
                <a:ea typeface="Times New Roman" panose="02020603050405020304" pitchFamily="18" charset="0"/>
                <a:cs typeface="Wingdings 2" panose="05020102010507070707" pitchFamily="18" charset="2"/>
              </a:rPr>
              <a:t>Viso buvo bandyta susisiekti su 1869 kontaktais. 943 atvejais nepavyko susisiekti ar rasti žmogaus, kuris galėtų dalyvauti apklausoje, 526 kontaktai atsisakė dalyvauti apklausoje.</a:t>
            </a:r>
            <a:r>
              <a:rPr lang="lt-LT" sz="1800" dirty="0"/>
              <a:t> </a:t>
            </a:r>
          </a:p>
          <a:p>
            <a:r>
              <a:rPr lang="lt-LT" sz="1800" dirty="0"/>
              <a:t>Apklausa buvo atliekama telefoninės apklausos metodu. Apklausą atlikto 9 </a:t>
            </a:r>
            <a:r>
              <a:rPr lang="lt-LT" sz="1800" dirty="0" err="1"/>
              <a:t>interviuotojai</a:t>
            </a:r>
            <a:r>
              <a:rPr lang="lt-LT" sz="1800" dirty="0"/>
              <a:t>.</a:t>
            </a:r>
          </a:p>
          <a:p>
            <a:r>
              <a:rPr lang="lt-LT" sz="1800" dirty="0"/>
              <a:t>Visos imties maksimali statistinė paklaida yra ± 5,1 proc. </a:t>
            </a:r>
          </a:p>
          <a:p>
            <a:r>
              <a:rPr lang="lt-LT" sz="1800" dirty="0"/>
              <a:t>Respondentų pasiskirstymas pagal įvairias charakteristikas pateikiamas kitoje skaidrėje. </a:t>
            </a:r>
            <a:endParaRPr lang="en-US" sz="1800" dirty="0"/>
          </a:p>
        </p:txBody>
      </p:sp>
    </p:spTree>
    <p:extLst>
      <p:ext uri="{BB962C8B-B14F-4D97-AF65-F5344CB8AC3E}">
        <p14:creationId xmlns:p14="http://schemas.microsoft.com/office/powerpoint/2010/main" val="3041360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2F567-4E12-8604-7FB5-C53F66F6F809}"/>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B65E617-F994-A50C-E52A-82DFF90521C3}"/>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CB65E617-F994-A50C-E52A-82DFF9052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B1D24CE9-A323-E730-D414-C87EEAF1B752}"/>
              </a:ext>
            </a:extLst>
          </p:cNvPr>
          <p:cNvSpPr>
            <a:spLocks noGrp="1"/>
          </p:cNvSpPr>
          <p:nvPr>
            <p:ph type="title"/>
          </p:nvPr>
        </p:nvSpPr>
        <p:spPr>
          <a:xfrm>
            <a:off x="309880" y="108161"/>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Atviro klausimo komentarai apie patikrinimų vykdymo trūkumus</a:t>
            </a:r>
          </a:p>
        </p:txBody>
      </p:sp>
      <p:sp>
        <p:nvSpPr>
          <p:cNvPr id="4" name="Slide Number Placeholder 3">
            <a:extLst>
              <a:ext uri="{FF2B5EF4-FFF2-40B4-BE49-F238E27FC236}">
                <a16:creationId xmlns:a16="http://schemas.microsoft.com/office/drawing/2014/main" id="{4CD72F29-328A-2146-2366-D1AB19DCFD11}"/>
              </a:ext>
            </a:extLst>
          </p:cNvPr>
          <p:cNvSpPr>
            <a:spLocks noGrp="1"/>
          </p:cNvSpPr>
          <p:nvPr>
            <p:ph type="sldNum" sz="quarter" idx="12"/>
          </p:nvPr>
        </p:nvSpPr>
        <p:spPr/>
        <p:txBody>
          <a:bodyPr/>
          <a:lstStyle/>
          <a:p>
            <a:endParaRPr lang="lt-LT" dirty="0"/>
          </a:p>
        </p:txBody>
      </p:sp>
      <p:sp>
        <p:nvSpPr>
          <p:cNvPr id="5" name="TextBox 4">
            <a:extLst>
              <a:ext uri="{FF2B5EF4-FFF2-40B4-BE49-F238E27FC236}">
                <a16:creationId xmlns:a16="http://schemas.microsoft.com/office/drawing/2014/main" id="{43394AF9-9420-99A6-3A78-CE7CB088B3EE}"/>
              </a:ext>
            </a:extLst>
          </p:cNvPr>
          <p:cNvSpPr txBox="1"/>
          <p:nvPr/>
        </p:nvSpPr>
        <p:spPr>
          <a:xfrm>
            <a:off x="228600" y="1017692"/>
            <a:ext cx="11963400" cy="5693866"/>
          </a:xfrm>
          <a:prstGeom prst="rect">
            <a:avLst/>
          </a:prstGeom>
          <a:noFill/>
        </p:spPr>
        <p:txBody>
          <a:bodyPr wrap="square">
            <a:spAutoFit/>
          </a:bodyPr>
          <a:lstStyle/>
          <a:p>
            <a:r>
              <a:rPr lang="lt-LT" sz="1400" dirty="0"/>
              <a:t>Čia pateikiami atsakymų į atvirą klausimą, kodėl respondentas nepatenkintas atitinkamos paslaugos teikimu (atitinkamo klausimo atsakymai </a:t>
            </a:r>
            <a:r>
              <a:rPr lang="en-US" sz="1400" dirty="0"/>
              <a:t>1-5</a:t>
            </a:r>
            <a:r>
              <a:rPr lang="lt-LT" sz="1400" dirty="0"/>
              <a:t>, viso 23 atsakymai). Visi atsakymai pateikiami Excel faile.</a:t>
            </a:r>
          </a:p>
          <a:p>
            <a:endParaRPr lang="lt-LT" sz="1400" dirty="0"/>
          </a:p>
          <a:p>
            <a:r>
              <a:rPr lang="lt-LT" sz="1400" b="1" dirty="0"/>
              <a:t>Pagrindinės problemos</a:t>
            </a:r>
          </a:p>
          <a:p>
            <a:r>
              <a:rPr lang="lt-LT" sz="1400" b="1" dirty="0"/>
              <a:t>Pertekliniai reikalavimai ir patikrinimų gausa.</a:t>
            </a:r>
            <a:br>
              <a:rPr lang="lt-LT" sz="1400" dirty="0"/>
            </a:br>
            <a:r>
              <a:rPr lang="lt-LT" sz="1400" dirty="0"/>
              <a:t>Dažniausiai minima problema – per didelis patikrinimų skaičius ir reikalavimai, kurie laikomi neadekvačiais, smulkmeniškais ar nesusijusiais su realiomis rizikomis. Klientai nesupranta, kodėl tikrinama taip dažnai ir kodėl keliami reikalavimai, neatitinkantys praktinio darbo realijų.</a:t>
            </a:r>
          </a:p>
          <a:p>
            <a:r>
              <a:rPr lang="lt-LT" sz="1400" b="1" dirty="0"/>
              <a:t>Ilga trukmė ir reikšmingas darbo trikdymas.</a:t>
            </a:r>
            <a:br>
              <a:rPr lang="lt-LT" sz="1400" dirty="0"/>
            </a:br>
            <a:r>
              <a:rPr lang="lt-LT" sz="1400" dirty="0"/>
              <a:t>Patikrinimai dažnai užtrunka ilgai, vykdomi darbo ar net pietų metu, neįspėjus iš anksto. Tai trukdo darbuotojų darbui, sukelia stresą ir organizacinius sunkumus, ypač kai veikla turi būti derinama su kitomis institucijomis ar klientais.</a:t>
            </a:r>
          </a:p>
          <a:p>
            <a:r>
              <a:rPr lang="lt-LT" sz="1400" b="1" dirty="0"/>
              <a:t>Neinformavimas apie planinius patikrinimus.</a:t>
            </a:r>
            <a:br>
              <a:rPr lang="lt-LT" sz="1400" dirty="0"/>
            </a:br>
            <a:r>
              <a:rPr lang="lt-LT" sz="1400" dirty="0"/>
              <a:t>Respondentai aiškiai įvardija poreikį apie planinius patikrinimus pranešti iš anksto ir suderinti laiką. Nepranešti patikrinimai sukelia „šoko“ efektą ir stiprina nepasitenkinimą, ypač lyginant su kitomis institucijomis, kurios informuoja apie atvykimą.</a:t>
            </a:r>
          </a:p>
          <a:p>
            <a:r>
              <a:rPr lang="lt-LT" sz="1400" b="1" dirty="0"/>
              <a:t>Kompetencijos ir nuoseklumo stoka.</a:t>
            </a:r>
            <a:br>
              <a:rPr lang="lt-LT" sz="1400" dirty="0"/>
            </a:br>
            <a:r>
              <a:rPr lang="lt-LT" sz="1400" dirty="0"/>
              <a:t>Minimas inspektorių nekompetentingumas, prastas veiklos specifikos supratimas ir skirtingų reikalavimų taikymas per skirtingus patikrinimus. Tai kelia nepasitikėjimą patikrinimų objektyvumu ir teisingumu.</a:t>
            </a:r>
          </a:p>
          <a:p>
            <a:r>
              <a:rPr lang="lt-LT" sz="1400" b="1" dirty="0"/>
              <a:t>Baudžiantis ir nemalonus bendravimo tonas.</a:t>
            </a:r>
            <a:br>
              <a:rPr lang="lt-LT" sz="1400" dirty="0"/>
            </a:br>
            <a:r>
              <a:rPr lang="lt-LT" sz="1400" dirty="0"/>
              <a:t>Dalis klientų jaučiasi traktuojami kaip pažeidėjai ar „nusikaltėliai“. Inspektoriai dažniau baigia patikrinimus baudomis, o ne rekomendacijomis, trūksta tolerancijos, supratimo ir konsultacinio požiūrio.</a:t>
            </a:r>
          </a:p>
          <a:p>
            <a:r>
              <a:rPr lang="lt-LT" sz="1400" b="1" dirty="0"/>
              <a:t>Klientų lūkesčiai ir siūlymai</a:t>
            </a:r>
          </a:p>
          <a:p>
            <a:r>
              <a:rPr lang="lt-LT" sz="1400" dirty="0"/>
              <a:t>Iš anksto informuoti apie planinius patikrinimus ir derinti laiką.</a:t>
            </a:r>
          </a:p>
          <a:p>
            <a:r>
              <a:rPr lang="lt-LT" sz="1400" dirty="0"/>
              <a:t>Mažinti patikrinimų skaičių ir perteklinius reikalavimus, orientuotis į realias rizikas.</a:t>
            </a:r>
          </a:p>
          <a:p>
            <a:r>
              <a:rPr lang="lt-LT" sz="1400" dirty="0"/>
              <a:t>Patikrinimų metu daugiau konsultuoti ir patarti, o ne iš karto bausti.</a:t>
            </a:r>
          </a:p>
          <a:p>
            <a:r>
              <a:rPr lang="lt-LT" sz="1400" dirty="0"/>
              <a:t>Užtikrinti inspektorių kompetenciją, vienodą praktiką ir situacijos supratimą.</a:t>
            </a:r>
          </a:p>
          <a:p>
            <a:r>
              <a:rPr lang="lt-LT" sz="1400" dirty="0"/>
              <a:t>Gerinti bendravimo kultūrą ir mažinti neigiamą emocinį poveikį klientams.</a:t>
            </a:r>
          </a:p>
          <a:p>
            <a:pPr>
              <a:buFont typeface="+mj-lt"/>
              <a:buAutoNum type="arabicPeriod"/>
            </a:pPr>
            <a:endParaRPr lang="lt-LT" sz="1400" dirty="0"/>
          </a:p>
        </p:txBody>
      </p:sp>
    </p:spTree>
    <p:extLst>
      <p:ext uri="{BB962C8B-B14F-4D97-AF65-F5344CB8AC3E}">
        <p14:creationId xmlns:p14="http://schemas.microsoft.com/office/powerpoint/2010/main" val="4272003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66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p:cNvSpPr>
            <a:spLocks noGrp="1"/>
          </p:cNvSpPr>
          <p:nvPr>
            <p:ph type="title"/>
          </p:nvPr>
        </p:nvSpPr>
        <p:spPr>
          <a:xfrm>
            <a:off x="476178" y="419945"/>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Apklaustųjų charakteristikos</a:t>
            </a:r>
          </a:p>
        </p:txBody>
      </p:sp>
      <p:sp>
        <p:nvSpPr>
          <p:cNvPr id="4" name="Slide Number Placeholder 3"/>
          <p:cNvSpPr>
            <a:spLocks noGrp="1"/>
          </p:cNvSpPr>
          <p:nvPr>
            <p:ph type="sldNum" sz="quarter" idx="12"/>
          </p:nvPr>
        </p:nvSpPr>
        <p:spPr/>
        <p:txBody>
          <a:bodyPr/>
          <a:lstStyle/>
          <a:p>
            <a:endParaRPr lang="lt-LT" dirty="0"/>
          </a:p>
        </p:txBody>
      </p:sp>
      <p:graphicFrame>
        <p:nvGraphicFramePr>
          <p:cNvPr id="8" name="Table 7">
            <a:extLst>
              <a:ext uri="{FF2B5EF4-FFF2-40B4-BE49-F238E27FC236}">
                <a16:creationId xmlns:a16="http://schemas.microsoft.com/office/drawing/2014/main" id="{CC905BC4-D529-A258-3B0B-C13E5FFFBB96}"/>
              </a:ext>
            </a:extLst>
          </p:cNvPr>
          <p:cNvGraphicFramePr>
            <a:graphicFrameLocks noGrp="1"/>
          </p:cNvGraphicFramePr>
          <p:nvPr>
            <p:extLst>
              <p:ext uri="{D42A27DB-BD31-4B8C-83A1-F6EECF244321}">
                <p14:modId xmlns:p14="http://schemas.microsoft.com/office/powerpoint/2010/main" val="335516681"/>
              </p:ext>
            </p:extLst>
          </p:nvPr>
        </p:nvGraphicFramePr>
        <p:xfrm>
          <a:off x="349009" y="1551418"/>
          <a:ext cx="5359400" cy="4073878"/>
        </p:xfrm>
        <a:graphic>
          <a:graphicData uri="http://schemas.openxmlformats.org/drawingml/2006/table">
            <a:tbl>
              <a:tblPr>
                <a:tableStyleId>{9D7B26C5-4107-4FEC-AEDC-1716B250A1EF}</a:tableStyleId>
              </a:tblPr>
              <a:tblGrid>
                <a:gridCol w="1375619">
                  <a:extLst>
                    <a:ext uri="{9D8B030D-6E8A-4147-A177-3AD203B41FA5}">
                      <a16:colId xmlns:a16="http://schemas.microsoft.com/office/drawing/2014/main" val="1884650449"/>
                    </a:ext>
                  </a:extLst>
                </a:gridCol>
                <a:gridCol w="2338086">
                  <a:extLst>
                    <a:ext uri="{9D8B030D-6E8A-4147-A177-3AD203B41FA5}">
                      <a16:colId xmlns:a16="http://schemas.microsoft.com/office/drawing/2014/main" val="3244339883"/>
                    </a:ext>
                  </a:extLst>
                </a:gridCol>
                <a:gridCol w="798653">
                  <a:extLst>
                    <a:ext uri="{9D8B030D-6E8A-4147-A177-3AD203B41FA5}">
                      <a16:colId xmlns:a16="http://schemas.microsoft.com/office/drawing/2014/main" val="3491235596"/>
                    </a:ext>
                  </a:extLst>
                </a:gridCol>
                <a:gridCol w="847042">
                  <a:extLst>
                    <a:ext uri="{9D8B030D-6E8A-4147-A177-3AD203B41FA5}">
                      <a16:colId xmlns:a16="http://schemas.microsoft.com/office/drawing/2014/main" val="3797929581"/>
                    </a:ext>
                  </a:extLst>
                </a:gridCol>
              </a:tblGrid>
              <a:tr h="323678">
                <a:tc gridSpan="2">
                  <a:txBody>
                    <a:bodyPr/>
                    <a:lstStyle/>
                    <a:p>
                      <a:pPr algn="l" fontAlgn="b"/>
                      <a:r>
                        <a:rPr lang="en-US" sz="1200" b="1" u="none" strike="noStrike">
                          <a:effectLst/>
                          <a:latin typeface="+mn-lt"/>
                        </a:rPr>
                        <a:t> </a:t>
                      </a:r>
                      <a:endParaRPr lang="en-US" sz="1200" b="1" i="0" u="none" strike="noStrike">
                        <a:solidFill>
                          <a:srgbClr val="993300"/>
                        </a:solidFill>
                        <a:effectLst/>
                        <a:latin typeface="+mn-lt"/>
                      </a:endParaRPr>
                    </a:p>
                  </a:txBody>
                  <a:tcPr marL="6350" marR="6350" marT="6350" marB="0" anchor="b">
                    <a:lnB w="19050" cap="flat" cmpd="sng" algn="ctr">
                      <a:solidFill>
                        <a:schemeClr val="tx1"/>
                      </a:solidFill>
                      <a:prstDash val="dot"/>
                      <a:round/>
                      <a:headEnd type="none" w="med" len="med"/>
                      <a:tailEnd type="none" w="med" len="med"/>
                    </a:lnB>
                  </a:tcPr>
                </a:tc>
                <a:tc hMerge="1">
                  <a:txBody>
                    <a:bodyPr/>
                    <a:lstStyle/>
                    <a:p>
                      <a:endParaRPr lang="en-US"/>
                    </a:p>
                  </a:txBody>
                  <a:tcPr/>
                </a:tc>
                <a:tc>
                  <a:txBody>
                    <a:bodyPr/>
                    <a:lstStyle/>
                    <a:p>
                      <a:pPr algn="ctr" fontAlgn="b"/>
                      <a:r>
                        <a:rPr lang="en-US" sz="1200" u="none" strike="noStrike" dirty="0">
                          <a:effectLst/>
                          <a:latin typeface="+mn-lt"/>
                        </a:rPr>
                        <a:t>N</a:t>
                      </a:r>
                      <a:endParaRPr lang="en-US" sz="1200" b="0" i="0" u="none" strike="noStrike" dirty="0">
                        <a:solidFill>
                          <a:srgbClr val="993300"/>
                        </a:solidFill>
                        <a:effectLst/>
                        <a:latin typeface="+mn-lt"/>
                      </a:endParaRPr>
                    </a:p>
                  </a:txBody>
                  <a:tcPr marL="6350" marR="6350" marT="6350" marB="0" anchor="b">
                    <a:lnB w="19050" cap="flat" cmpd="sng" algn="ctr">
                      <a:solidFill>
                        <a:schemeClr val="tx1"/>
                      </a:solidFill>
                      <a:prstDash val="dot"/>
                      <a:round/>
                      <a:headEnd type="none" w="med" len="med"/>
                      <a:tailEnd type="none" w="med" len="med"/>
                    </a:lnB>
                  </a:tcPr>
                </a:tc>
                <a:tc>
                  <a:txBody>
                    <a:bodyPr/>
                    <a:lstStyle/>
                    <a:p>
                      <a:pPr algn="ctr" fontAlgn="b"/>
                      <a:r>
                        <a:rPr lang="en-US" sz="1200" u="none" strike="noStrike" dirty="0">
                          <a:effectLst/>
                          <a:latin typeface="+mn-lt"/>
                        </a:rPr>
                        <a:t>%</a:t>
                      </a:r>
                      <a:endParaRPr lang="en-US" sz="1200" b="0" i="0" u="none" strike="noStrike" dirty="0">
                        <a:solidFill>
                          <a:srgbClr val="993300"/>
                        </a:solidFill>
                        <a:effectLst/>
                        <a:latin typeface="+mn-lt"/>
                      </a:endParaRPr>
                    </a:p>
                  </a:txBody>
                  <a:tcPr marL="6350" marR="6350" marT="6350" marB="0" anchor="b">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802127959"/>
                  </a:ext>
                </a:extLst>
              </a:tr>
              <a:tr h="513420">
                <a:tc rowSpan="4">
                  <a:txBody>
                    <a:bodyPr/>
                    <a:lstStyle/>
                    <a:p>
                      <a:pPr algn="l" fontAlgn="t"/>
                      <a:r>
                        <a:rPr lang="en-US" sz="1200" b="1" u="none" strike="noStrike" dirty="0" err="1">
                          <a:effectLst/>
                          <a:latin typeface="+mn-lt"/>
                        </a:rPr>
                        <a:t>Juridinio</a:t>
                      </a:r>
                      <a:r>
                        <a:rPr lang="en-US" sz="1200" b="1" u="none" strike="noStrike" dirty="0">
                          <a:effectLst/>
                          <a:latin typeface="+mn-lt"/>
                        </a:rPr>
                        <a:t> </a:t>
                      </a:r>
                      <a:r>
                        <a:rPr lang="en-US" sz="1200" b="1" u="none" strike="noStrike" dirty="0" err="1">
                          <a:effectLst/>
                          <a:latin typeface="+mn-lt"/>
                        </a:rPr>
                        <a:t>asmens</a:t>
                      </a:r>
                      <a:r>
                        <a:rPr lang="en-US" sz="1200" b="1" u="none" strike="noStrike" dirty="0">
                          <a:effectLst/>
                          <a:latin typeface="+mn-lt"/>
                        </a:rPr>
                        <a:t> </a:t>
                      </a:r>
                      <a:r>
                        <a:rPr lang="en-US" sz="1200" b="1" u="none" strike="noStrike" dirty="0" err="1">
                          <a:effectLst/>
                          <a:latin typeface="+mn-lt"/>
                        </a:rPr>
                        <a:t>statusas</a:t>
                      </a:r>
                      <a:endParaRPr lang="en-US" sz="1200" b="1" i="0" u="none" strike="noStrike" dirty="0">
                        <a:solidFill>
                          <a:srgbClr val="993300"/>
                        </a:solidFill>
                        <a:effectLst/>
                        <a:latin typeface="+mn-lt"/>
                      </a:endParaRPr>
                    </a:p>
                  </a:txBody>
                  <a:tcPr marL="6350" marR="6350" marT="6350" marB="0">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tcPr>
                </a:tc>
                <a:tc>
                  <a:txBody>
                    <a:bodyPr/>
                    <a:lstStyle/>
                    <a:p>
                      <a:pPr algn="l" fontAlgn="t"/>
                      <a:r>
                        <a:rPr lang="lt-LT" sz="1200" u="none" strike="noStrike" dirty="0">
                          <a:effectLst/>
                          <a:latin typeface="+mn-lt"/>
                        </a:rPr>
                        <a:t>Uždaroji akcinės bendrovė, akcinė bendrovė</a:t>
                      </a:r>
                      <a:endParaRPr lang="lt-LT" sz="1200" b="0" i="0" u="none" strike="noStrike" dirty="0">
                        <a:solidFill>
                          <a:srgbClr val="993300"/>
                        </a:solidFill>
                        <a:effectLst/>
                        <a:latin typeface="+mn-lt"/>
                      </a:endParaRP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175</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43,8%</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2686248914"/>
                  </a:ext>
                </a:extLst>
              </a:tr>
              <a:tr h="323678">
                <a:tc vMerge="1">
                  <a:txBody>
                    <a:bodyPr/>
                    <a:lstStyle/>
                    <a:p>
                      <a:endParaRPr lang="en-US"/>
                    </a:p>
                  </a:txBody>
                  <a:tcPr/>
                </a:tc>
                <a:tc>
                  <a:txBody>
                    <a:bodyPr/>
                    <a:lstStyle/>
                    <a:p>
                      <a:pPr algn="l" fontAlgn="t"/>
                      <a:r>
                        <a:rPr lang="lt-LT" sz="1200" u="none" strike="noStrike">
                          <a:effectLst/>
                          <a:latin typeface="+mn-lt"/>
                        </a:rPr>
                        <a:t>Žemės ūkio bendrovė</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6</a:t>
                      </a:r>
                    </a:p>
                  </a:txBody>
                  <a:tcPr marL="6350" marR="6350" marT="6350" marB="0"/>
                </a:tc>
                <a:tc>
                  <a:txBody>
                    <a:bodyPr/>
                    <a:lstStyle/>
                    <a:p>
                      <a:pPr algn="ctr" fontAlgn="t">
                        <a:buNone/>
                      </a:pPr>
                      <a:r>
                        <a:rPr lang="en-US" sz="1200" b="0" i="0" u="none" strike="noStrike">
                          <a:solidFill>
                            <a:srgbClr val="000000"/>
                          </a:solidFill>
                          <a:effectLst/>
                          <a:latin typeface="+mn-lt"/>
                        </a:rPr>
                        <a:t>1,5%</a:t>
                      </a:r>
                    </a:p>
                  </a:txBody>
                  <a:tcPr marL="6350" marR="6350" marT="6350" marB="0"/>
                </a:tc>
                <a:extLst>
                  <a:ext uri="{0D108BD9-81ED-4DB2-BD59-A6C34878D82A}">
                    <a16:rowId xmlns:a16="http://schemas.microsoft.com/office/drawing/2014/main" val="2182811032"/>
                  </a:ext>
                </a:extLst>
              </a:tr>
              <a:tr h="323678">
                <a:tc vMerge="1">
                  <a:txBody>
                    <a:bodyPr/>
                    <a:lstStyle/>
                    <a:p>
                      <a:endParaRPr lang="en-US"/>
                    </a:p>
                  </a:txBody>
                  <a:tcPr/>
                </a:tc>
                <a:tc>
                  <a:txBody>
                    <a:bodyPr/>
                    <a:lstStyle/>
                    <a:p>
                      <a:pPr algn="l" fontAlgn="t"/>
                      <a:r>
                        <a:rPr lang="en-US" sz="1200" u="none" strike="noStrike">
                          <a:effectLst/>
                          <a:latin typeface="+mn-lt"/>
                        </a:rPr>
                        <a:t>Individuali veikla, verslo liudijimas</a:t>
                      </a:r>
                      <a:endParaRPr lang="en-US"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98</a:t>
                      </a:r>
                    </a:p>
                  </a:txBody>
                  <a:tcPr marL="6350" marR="6350" marT="6350" marB="0"/>
                </a:tc>
                <a:tc>
                  <a:txBody>
                    <a:bodyPr/>
                    <a:lstStyle/>
                    <a:p>
                      <a:pPr algn="ctr" fontAlgn="t">
                        <a:buNone/>
                      </a:pPr>
                      <a:r>
                        <a:rPr lang="en-US" sz="1200" b="0" i="0" u="none" strike="noStrike">
                          <a:solidFill>
                            <a:srgbClr val="000000"/>
                          </a:solidFill>
                          <a:effectLst/>
                          <a:latin typeface="+mn-lt"/>
                        </a:rPr>
                        <a:t>24,5%</a:t>
                      </a:r>
                    </a:p>
                  </a:txBody>
                  <a:tcPr marL="6350" marR="6350" marT="6350" marB="0"/>
                </a:tc>
                <a:extLst>
                  <a:ext uri="{0D108BD9-81ED-4DB2-BD59-A6C34878D82A}">
                    <a16:rowId xmlns:a16="http://schemas.microsoft.com/office/drawing/2014/main" val="2315318017"/>
                  </a:ext>
                </a:extLst>
              </a:tr>
              <a:tr h="323678">
                <a:tc vMerge="1">
                  <a:txBody>
                    <a:bodyPr/>
                    <a:lstStyle/>
                    <a:p>
                      <a:endParaRPr lang="en-US"/>
                    </a:p>
                  </a:txBody>
                  <a:tcPr/>
                </a:tc>
                <a:tc>
                  <a:txBody>
                    <a:bodyPr/>
                    <a:lstStyle/>
                    <a:p>
                      <a:pPr algn="l" fontAlgn="t"/>
                      <a:r>
                        <a:rPr lang="en-US" sz="1200" u="none" strike="noStrike">
                          <a:effectLst/>
                          <a:latin typeface="+mn-lt"/>
                        </a:rPr>
                        <a:t>Kita</a:t>
                      </a:r>
                      <a:endParaRPr lang="en-US" sz="1200" b="0" i="0" u="none" strike="noStrike">
                        <a:solidFill>
                          <a:srgbClr val="993300"/>
                        </a:solidFill>
                        <a:effectLst/>
                        <a:latin typeface="+mn-lt"/>
                      </a:endParaRP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200" b="0" i="0" u="none" strike="noStrike">
                          <a:solidFill>
                            <a:srgbClr val="000000"/>
                          </a:solidFill>
                          <a:effectLst/>
                          <a:latin typeface="+mn-lt"/>
                        </a:rPr>
                        <a:t>121</a:t>
                      </a: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200" b="0" i="0" u="none" strike="noStrike">
                          <a:solidFill>
                            <a:srgbClr val="000000"/>
                          </a:solidFill>
                          <a:effectLst/>
                          <a:latin typeface="+mn-lt"/>
                        </a:rPr>
                        <a:t>30,3%</a:t>
                      </a:r>
                    </a:p>
                  </a:txBody>
                  <a:tcPr marL="6350" marR="6350" marT="6350" marB="0">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946204232"/>
                  </a:ext>
                </a:extLst>
              </a:tr>
              <a:tr h="323678">
                <a:tc rowSpan="3">
                  <a:txBody>
                    <a:bodyPr/>
                    <a:lstStyle/>
                    <a:p>
                      <a:pPr algn="l" fontAlgn="t"/>
                      <a:r>
                        <a:rPr lang="lt-LT" sz="1200" b="1" u="none" strike="noStrike">
                          <a:effectLst/>
                          <a:latin typeface="+mn-lt"/>
                        </a:rPr>
                        <a:t>Darbuotojų skaičius</a:t>
                      </a:r>
                      <a:endParaRPr lang="lt-LT" sz="1200" b="1" i="0" u="none" strike="noStrike">
                        <a:solidFill>
                          <a:srgbClr val="993300"/>
                        </a:solidFill>
                        <a:effectLst/>
                        <a:latin typeface="+mn-lt"/>
                      </a:endParaRPr>
                    </a:p>
                  </a:txBody>
                  <a:tcPr marL="6350" marR="6350" marT="6350" marB="0">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tcPr>
                </a:tc>
                <a:tc>
                  <a:txBody>
                    <a:bodyPr/>
                    <a:lstStyle/>
                    <a:p>
                      <a:pPr algn="l" fontAlgn="t"/>
                      <a:r>
                        <a:rPr lang="lt-LT" sz="1200" u="none" strike="noStrike">
                          <a:effectLst/>
                          <a:latin typeface="+mn-lt"/>
                        </a:rPr>
                        <a:t>iki 5 darbuotojų</a:t>
                      </a:r>
                      <a:endParaRPr lang="lt-LT" sz="1200" b="0" i="0" u="none" strike="noStrike">
                        <a:solidFill>
                          <a:srgbClr val="993300"/>
                        </a:solidFill>
                        <a:effectLst/>
                        <a:latin typeface="+mn-lt"/>
                      </a:endParaRP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209</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52,3%</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2043915070"/>
                  </a:ext>
                </a:extLst>
              </a:tr>
              <a:tr h="323678">
                <a:tc vMerge="1">
                  <a:txBody>
                    <a:bodyPr/>
                    <a:lstStyle/>
                    <a:p>
                      <a:endParaRPr lang="en-US"/>
                    </a:p>
                  </a:txBody>
                  <a:tcPr/>
                </a:tc>
                <a:tc>
                  <a:txBody>
                    <a:bodyPr/>
                    <a:lstStyle/>
                    <a:p>
                      <a:pPr algn="l" fontAlgn="t"/>
                      <a:r>
                        <a:rPr lang="lt-LT" sz="1200" u="none" strike="noStrike">
                          <a:effectLst/>
                          <a:latin typeface="+mn-lt"/>
                        </a:rPr>
                        <a:t>6 - 20 darbuotojų</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71</a:t>
                      </a:r>
                    </a:p>
                  </a:txBody>
                  <a:tcPr marL="6350" marR="6350" marT="6350" marB="0"/>
                </a:tc>
                <a:tc>
                  <a:txBody>
                    <a:bodyPr/>
                    <a:lstStyle/>
                    <a:p>
                      <a:pPr algn="ctr" fontAlgn="t">
                        <a:buNone/>
                      </a:pPr>
                      <a:r>
                        <a:rPr lang="en-US" sz="1200" b="0" i="0" u="none" strike="noStrike">
                          <a:solidFill>
                            <a:srgbClr val="000000"/>
                          </a:solidFill>
                          <a:effectLst/>
                          <a:latin typeface="+mn-lt"/>
                        </a:rPr>
                        <a:t>17,8%</a:t>
                      </a:r>
                    </a:p>
                  </a:txBody>
                  <a:tcPr marL="6350" marR="6350" marT="6350" marB="0"/>
                </a:tc>
                <a:extLst>
                  <a:ext uri="{0D108BD9-81ED-4DB2-BD59-A6C34878D82A}">
                    <a16:rowId xmlns:a16="http://schemas.microsoft.com/office/drawing/2014/main" val="1722307848"/>
                  </a:ext>
                </a:extLst>
              </a:tr>
              <a:tr h="323678">
                <a:tc vMerge="1">
                  <a:txBody>
                    <a:bodyPr/>
                    <a:lstStyle/>
                    <a:p>
                      <a:endParaRPr lang="en-US"/>
                    </a:p>
                  </a:txBody>
                  <a:tcPr/>
                </a:tc>
                <a:tc>
                  <a:txBody>
                    <a:bodyPr/>
                    <a:lstStyle/>
                    <a:p>
                      <a:pPr algn="l" fontAlgn="t"/>
                      <a:r>
                        <a:rPr lang="lt-LT" sz="1200" u="none" strike="noStrike">
                          <a:effectLst/>
                          <a:latin typeface="+mn-lt"/>
                        </a:rPr>
                        <a:t>Daugiau nei 20 darbuotojų</a:t>
                      </a:r>
                      <a:endParaRPr lang="lt-LT" sz="1200" b="0" i="0" u="none" strike="noStrike">
                        <a:solidFill>
                          <a:srgbClr val="993300"/>
                        </a:solidFill>
                        <a:effectLst/>
                        <a:latin typeface="+mn-lt"/>
                      </a:endParaRP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200" b="0" i="0" u="none" strike="noStrike">
                          <a:solidFill>
                            <a:srgbClr val="000000"/>
                          </a:solidFill>
                          <a:effectLst/>
                          <a:latin typeface="+mn-lt"/>
                        </a:rPr>
                        <a:t>120</a:t>
                      </a: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200" b="0" i="0" u="none" strike="noStrike">
                          <a:solidFill>
                            <a:srgbClr val="000000"/>
                          </a:solidFill>
                          <a:effectLst/>
                          <a:latin typeface="+mn-lt"/>
                        </a:rPr>
                        <a:t>30,0%</a:t>
                      </a:r>
                    </a:p>
                  </a:txBody>
                  <a:tcPr marL="6350" marR="6350" marT="6350" marB="0">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858438440"/>
                  </a:ext>
                </a:extLst>
              </a:tr>
              <a:tr h="323678">
                <a:tc rowSpan="4">
                  <a:txBody>
                    <a:bodyPr/>
                    <a:lstStyle/>
                    <a:p>
                      <a:pPr algn="l" fontAlgn="t"/>
                      <a:r>
                        <a:rPr lang="lt-LT" sz="1200" b="1" u="none" strike="noStrike" dirty="0">
                          <a:effectLst/>
                          <a:latin typeface="+mn-lt"/>
                        </a:rPr>
                        <a:t>Veiklos trukmė</a:t>
                      </a:r>
                      <a:endParaRPr lang="lt-LT" sz="1200" b="1" i="0" u="none" strike="noStrike" dirty="0">
                        <a:solidFill>
                          <a:srgbClr val="993300"/>
                        </a:solidFill>
                        <a:effectLst/>
                        <a:latin typeface="+mn-lt"/>
                      </a:endParaRPr>
                    </a:p>
                  </a:txBody>
                  <a:tcPr marL="6350" marR="6350" marT="6350" marB="0">
                    <a:lnT w="19050" cap="flat" cmpd="sng" algn="ctr">
                      <a:solidFill>
                        <a:schemeClr val="tx1"/>
                      </a:solidFill>
                      <a:prstDash val="dot"/>
                      <a:round/>
                      <a:headEnd type="none" w="med" len="med"/>
                      <a:tailEnd type="none" w="med" len="med"/>
                    </a:lnT>
                  </a:tcPr>
                </a:tc>
                <a:tc>
                  <a:txBody>
                    <a:bodyPr/>
                    <a:lstStyle/>
                    <a:p>
                      <a:pPr algn="l" fontAlgn="t"/>
                      <a:r>
                        <a:rPr lang="en-US" sz="1200" u="none" strike="noStrike">
                          <a:effectLst/>
                          <a:latin typeface="+mn-lt"/>
                        </a:rPr>
                        <a:t>Pirmi metai</a:t>
                      </a:r>
                      <a:endParaRPr lang="en-US" sz="1200" b="0" i="0" u="none" strike="noStrike">
                        <a:solidFill>
                          <a:srgbClr val="993300"/>
                        </a:solidFill>
                        <a:effectLst/>
                        <a:latin typeface="+mn-lt"/>
                      </a:endParaRP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106</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26,5%</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990124607"/>
                  </a:ext>
                </a:extLst>
              </a:tr>
              <a:tr h="323678">
                <a:tc vMerge="1">
                  <a:txBody>
                    <a:bodyPr/>
                    <a:lstStyle/>
                    <a:p>
                      <a:endParaRPr lang="en-US"/>
                    </a:p>
                  </a:txBody>
                  <a:tcPr/>
                </a:tc>
                <a:tc>
                  <a:txBody>
                    <a:bodyPr/>
                    <a:lstStyle/>
                    <a:p>
                      <a:pPr algn="l" fontAlgn="t"/>
                      <a:r>
                        <a:rPr lang="en-US" sz="1200" u="none" strike="noStrike">
                          <a:effectLst/>
                          <a:latin typeface="+mn-lt"/>
                        </a:rPr>
                        <a:t>2 – 5 metai</a:t>
                      </a:r>
                      <a:endParaRPr lang="en-US"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87</a:t>
                      </a:r>
                    </a:p>
                  </a:txBody>
                  <a:tcPr marL="6350" marR="6350" marT="6350" marB="0"/>
                </a:tc>
                <a:tc>
                  <a:txBody>
                    <a:bodyPr/>
                    <a:lstStyle/>
                    <a:p>
                      <a:pPr algn="ctr" fontAlgn="t">
                        <a:buNone/>
                      </a:pPr>
                      <a:r>
                        <a:rPr lang="en-US" sz="1200" b="0" i="0" u="none" strike="noStrike">
                          <a:solidFill>
                            <a:srgbClr val="000000"/>
                          </a:solidFill>
                          <a:effectLst/>
                          <a:latin typeface="+mn-lt"/>
                        </a:rPr>
                        <a:t>21,8%</a:t>
                      </a:r>
                    </a:p>
                  </a:txBody>
                  <a:tcPr marL="6350" marR="6350" marT="6350" marB="0"/>
                </a:tc>
                <a:extLst>
                  <a:ext uri="{0D108BD9-81ED-4DB2-BD59-A6C34878D82A}">
                    <a16:rowId xmlns:a16="http://schemas.microsoft.com/office/drawing/2014/main" val="1183485448"/>
                  </a:ext>
                </a:extLst>
              </a:tr>
              <a:tr h="323678">
                <a:tc vMerge="1">
                  <a:txBody>
                    <a:bodyPr/>
                    <a:lstStyle/>
                    <a:p>
                      <a:endParaRPr lang="en-US"/>
                    </a:p>
                  </a:txBody>
                  <a:tcPr/>
                </a:tc>
                <a:tc>
                  <a:txBody>
                    <a:bodyPr/>
                    <a:lstStyle/>
                    <a:p>
                      <a:pPr algn="l" fontAlgn="t"/>
                      <a:r>
                        <a:rPr lang="lt-LT" sz="1200" u="none" strike="noStrike">
                          <a:effectLst/>
                          <a:latin typeface="+mn-lt"/>
                        </a:rPr>
                        <a:t>6 – 10 metų</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43</a:t>
                      </a:r>
                    </a:p>
                  </a:txBody>
                  <a:tcPr marL="6350" marR="6350" marT="6350" marB="0"/>
                </a:tc>
                <a:tc>
                  <a:txBody>
                    <a:bodyPr/>
                    <a:lstStyle/>
                    <a:p>
                      <a:pPr algn="ctr" fontAlgn="t">
                        <a:buNone/>
                      </a:pPr>
                      <a:r>
                        <a:rPr lang="en-US" sz="1200" b="0" i="0" u="none" strike="noStrike">
                          <a:solidFill>
                            <a:srgbClr val="000000"/>
                          </a:solidFill>
                          <a:effectLst/>
                          <a:latin typeface="+mn-lt"/>
                        </a:rPr>
                        <a:t>10,8%</a:t>
                      </a:r>
                    </a:p>
                  </a:txBody>
                  <a:tcPr marL="6350" marR="6350" marT="6350" marB="0"/>
                </a:tc>
                <a:extLst>
                  <a:ext uri="{0D108BD9-81ED-4DB2-BD59-A6C34878D82A}">
                    <a16:rowId xmlns:a16="http://schemas.microsoft.com/office/drawing/2014/main" val="1975127962"/>
                  </a:ext>
                </a:extLst>
              </a:tr>
              <a:tr h="323678">
                <a:tc vMerge="1">
                  <a:txBody>
                    <a:bodyPr/>
                    <a:lstStyle/>
                    <a:p>
                      <a:endParaRPr lang="en-US"/>
                    </a:p>
                  </a:txBody>
                  <a:tcPr/>
                </a:tc>
                <a:tc>
                  <a:txBody>
                    <a:bodyPr/>
                    <a:lstStyle/>
                    <a:p>
                      <a:pPr algn="l" fontAlgn="t"/>
                      <a:r>
                        <a:rPr lang="lt-LT" sz="1200" u="none" strike="noStrike">
                          <a:effectLst/>
                          <a:latin typeface="+mn-lt"/>
                        </a:rPr>
                        <a:t>11 ir daugiau metų</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dirty="0">
                          <a:solidFill>
                            <a:srgbClr val="000000"/>
                          </a:solidFill>
                          <a:effectLst/>
                          <a:latin typeface="+mn-lt"/>
                        </a:rPr>
                        <a:t>164</a:t>
                      </a:r>
                    </a:p>
                  </a:txBody>
                  <a:tcPr marL="6350" marR="6350" marT="6350" marB="0"/>
                </a:tc>
                <a:tc>
                  <a:txBody>
                    <a:bodyPr/>
                    <a:lstStyle/>
                    <a:p>
                      <a:pPr algn="ctr" fontAlgn="t">
                        <a:buNone/>
                      </a:pPr>
                      <a:r>
                        <a:rPr lang="en-US" sz="1200" b="0" i="0" u="none" strike="noStrike" dirty="0">
                          <a:solidFill>
                            <a:srgbClr val="000000"/>
                          </a:solidFill>
                          <a:effectLst/>
                          <a:latin typeface="+mn-lt"/>
                        </a:rPr>
                        <a:t>41,0%</a:t>
                      </a:r>
                    </a:p>
                  </a:txBody>
                  <a:tcPr marL="6350" marR="6350" marT="6350" marB="0"/>
                </a:tc>
                <a:extLst>
                  <a:ext uri="{0D108BD9-81ED-4DB2-BD59-A6C34878D82A}">
                    <a16:rowId xmlns:a16="http://schemas.microsoft.com/office/drawing/2014/main" val="2413443388"/>
                  </a:ext>
                </a:extLst>
              </a:tr>
            </a:tbl>
          </a:graphicData>
        </a:graphic>
      </p:graphicFrame>
      <p:graphicFrame>
        <p:nvGraphicFramePr>
          <p:cNvPr id="9" name="Table 8">
            <a:extLst>
              <a:ext uri="{FF2B5EF4-FFF2-40B4-BE49-F238E27FC236}">
                <a16:creationId xmlns:a16="http://schemas.microsoft.com/office/drawing/2014/main" id="{1297593F-4C46-B934-3403-9B94C7E4134A}"/>
              </a:ext>
            </a:extLst>
          </p:cNvPr>
          <p:cNvGraphicFramePr>
            <a:graphicFrameLocks noGrp="1"/>
          </p:cNvGraphicFramePr>
          <p:nvPr>
            <p:extLst>
              <p:ext uri="{D42A27DB-BD31-4B8C-83A1-F6EECF244321}">
                <p14:modId xmlns:p14="http://schemas.microsoft.com/office/powerpoint/2010/main" val="3714017152"/>
              </p:ext>
            </p:extLst>
          </p:nvPr>
        </p:nvGraphicFramePr>
        <p:xfrm>
          <a:off x="6217695" y="1549931"/>
          <a:ext cx="5359400" cy="4914803"/>
        </p:xfrm>
        <a:graphic>
          <a:graphicData uri="http://schemas.openxmlformats.org/drawingml/2006/table">
            <a:tbl>
              <a:tblPr>
                <a:tableStyleId>{9D7B26C5-4107-4FEC-AEDC-1716B250A1EF}</a:tableStyleId>
              </a:tblPr>
              <a:tblGrid>
                <a:gridCol w="1919308">
                  <a:extLst>
                    <a:ext uri="{9D8B030D-6E8A-4147-A177-3AD203B41FA5}">
                      <a16:colId xmlns:a16="http://schemas.microsoft.com/office/drawing/2014/main" val="1341848252"/>
                    </a:ext>
                  </a:extLst>
                </a:gridCol>
                <a:gridCol w="2048719">
                  <a:extLst>
                    <a:ext uri="{9D8B030D-6E8A-4147-A177-3AD203B41FA5}">
                      <a16:colId xmlns:a16="http://schemas.microsoft.com/office/drawing/2014/main" val="1090581027"/>
                    </a:ext>
                  </a:extLst>
                </a:gridCol>
                <a:gridCol w="578734">
                  <a:extLst>
                    <a:ext uri="{9D8B030D-6E8A-4147-A177-3AD203B41FA5}">
                      <a16:colId xmlns:a16="http://schemas.microsoft.com/office/drawing/2014/main" val="3836909459"/>
                    </a:ext>
                  </a:extLst>
                </a:gridCol>
                <a:gridCol w="812639">
                  <a:extLst>
                    <a:ext uri="{9D8B030D-6E8A-4147-A177-3AD203B41FA5}">
                      <a16:colId xmlns:a16="http://schemas.microsoft.com/office/drawing/2014/main" val="1879277394"/>
                    </a:ext>
                  </a:extLst>
                </a:gridCol>
              </a:tblGrid>
              <a:tr h="308513">
                <a:tc>
                  <a:txBody>
                    <a:bodyPr/>
                    <a:lstStyle/>
                    <a:p>
                      <a:pPr algn="l" fontAlgn="t"/>
                      <a:endParaRPr lang="en-US" sz="1200" b="1" i="0" u="none" strike="noStrike" dirty="0">
                        <a:solidFill>
                          <a:srgbClr val="993300"/>
                        </a:solidFill>
                        <a:effectLst/>
                        <a:latin typeface="+mn-lt"/>
                      </a:endParaRPr>
                    </a:p>
                  </a:txBody>
                  <a:tcPr marL="6350" marR="6350" marT="6350" marB="0">
                    <a:lnB w="19050" cap="flat" cmpd="sng" algn="ctr">
                      <a:solidFill>
                        <a:schemeClr val="tx1"/>
                      </a:solidFill>
                      <a:prstDash val="dot"/>
                      <a:round/>
                      <a:headEnd type="none" w="med" len="med"/>
                      <a:tailEnd type="none" w="med" len="med"/>
                    </a:lnB>
                  </a:tcPr>
                </a:tc>
                <a:tc>
                  <a:txBody>
                    <a:bodyPr/>
                    <a:lstStyle/>
                    <a:p>
                      <a:pPr algn="l" fontAlgn="t"/>
                      <a:endParaRPr lang="en-US" sz="1200" b="0" i="0" u="none" strike="noStrike" dirty="0">
                        <a:solidFill>
                          <a:srgbClr val="993300"/>
                        </a:solidFill>
                        <a:effectLst/>
                        <a:latin typeface="+mn-lt"/>
                      </a:endParaRP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b"/>
                      <a:r>
                        <a:rPr lang="en-US" sz="1200" u="none" strike="noStrike" dirty="0">
                          <a:effectLst/>
                          <a:latin typeface="+mn-lt"/>
                        </a:rPr>
                        <a:t>N</a:t>
                      </a:r>
                      <a:endParaRPr lang="en-US" sz="1200" b="0" i="0" u="none" strike="noStrike" dirty="0">
                        <a:solidFill>
                          <a:srgbClr val="993300"/>
                        </a:solidFill>
                        <a:effectLst/>
                        <a:latin typeface="+mn-lt"/>
                      </a:endParaRPr>
                    </a:p>
                  </a:txBody>
                  <a:tcPr marL="6350" marR="6350" marT="6350" marB="0" anchor="ctr">
                    <a:lnB w="19050" cap="flat" cmpd="sng" algn="ctr">
                      <a:solidFill>
                        <a:schemeClr val="tx1"/>
                      </a:solidFill>
                      <a:prstDash val="dot"/>
                      <a:round/>
                      <a:headEnd type="none" w="med" len="med"/>
                      <a:tailEnd type="none" w="med" len="med"/>
                    </a:lnB>
                  </a:tcPr>
                </a:tc>
                <a:tc>
                  <a:txBody>
                    <a:bodyPr/>
                    <a:lstStyle/>
                    <a:p>
                      <a:pPr algn="ctr" fontAlgn="b"/>
                      <a:r>
                        <a:rPr lang="en-US" sz="1200" u="none" strike="noStrike" dirty="0">
                          <a:effectLst/>
                          <a:latin typeface="+mn-lt"/>
                        </a:rPr>
                        <a:t>%</a:t>
                      </a:r>
                      <a:endParaRPr lang="en-US" sz="1200" b="0" i="0" u="none" strike="noStrike" dirty="0">
                        <a:solidFill>
                          <a:srgbClr val="993300"/>
                        </a:solidFill>
                        <a:effectLst/>
                        <a:latin typeface="+mn-lt"/>
                      </a:endParaRPr>
                    </a:p>
                  </a:txBody>
                  <a:tcPr marL="6350" marR="6350" marT="6350" marB="0" anchor="ctr">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3591018240"/>
                  </a:ext>
                </a:extLst>
              </a:tr>
              <a:tr h="184150">
                <a:tc rowSpan="10">
                  <a:txBody>
                    <a:bodyPr/>
                    <a:lstStyle/>
                    <a:p>
                      <a:pPr algn="l" fontAlgn="t"/>
                      <a:r>
                        <a:rPr lang="en-US" sz="1200" b="1" u="none" strike="noStrike" dirty="0" err="1">
                          <a:effectLst/>
                          <a:latin typeface="+mn-lt"/>
                        </a:rPr>
                        <a:t>Apskritis</a:t>
                      </a:r>
                      <a:endParaRPr lang="en-US" sz="1200" b="1" i="0" u="none" strike="noStrike" dirty="0">
                        <a:solidFill>
                          <a:srgbClr val="993300"/>
                        </a:solidFill>
                        <a:effectLst/>
                        <a:latin typeface="+mn-lt"/>
                      </a:endParaRPr>
                    </a:p>
                  </a:txBody>
                  <a:tcPr marL="6350" marR="6350" marT="6350" marB="0">
                    <a:lnT w="19050" cap="flat" cmpd="sng" algn="ctr">
                      <a:solidFill>
                        <a:schemeClr val="tx1"/>
                      </a:solidFill>
                      <a:prstDash val="dot"/>
                      <a:round/>
                      <a:headEnd type="none" w="med" len="med"/>
                      <a:tailEnd type="none" w="med" len="med"/>
                    </a:lnT>
                    <a:lnB w="19050" cap="flat" cmpd="sng" algn="ctr">
                      <a:solidFill>
                        <a:schemeClr val="tx1"/>
                      </a:solidFill>
                      <a:prstDash val="dot"/>
                      <a:round/>
                      <a:headEnd type="none" w="med" len="med"/>
                      <a:tailEnd type="none" w="med" len="med"/>
                    </a:lnB>
                  </a:tcPr>
                </a:tc>
                <a:tc>
                  <a:txBody>
                    <a:bodyPr/>
                    <a:lstStyle/>
                    <a:p>
                      <a:pPr algn="l" fontAlgn="t"/>
                      <a:r>
                        <a:rPr lang="en-US" sz="1200" u="none" strike="noStrike" dirty="0" err="1">
                          <a:effectLst/>
                          <a:latin typeface="+mn-lt"/>
                        </a:rPr>
                        <a:t>Alytaus</a:t>
                      </a:r>
                      <a:endParaRPr lang="en-US" sz="1200" b="0" i="0" u="none" strike="noStrike" dirty="0">
                        <a:solidFill>
                          <a:srgbClr val="993300"/>
                        </a:solidFill>
                        <a:effectLst/>
                        <a:latin typeface="+mn-lt"/>
                      </a:endParaRP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22</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5,5%</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3284056878"/>
                  </a:ext>
                </a:extLst>
              </a:tr>
              <a:tr h="184150">
                <a:tc vMerge="1">
                  <a:txBody>
                    <a:bodyPr/>
                    <a:lstStyle/>
                    <a:p>
                      <a:endParaRPr lang="en-US"/>
                    </a:p>
                  </a:txBody>
                  <a:tcPr/>
                </a:tc>
                <a:tc>
                  <a:txBody>
                    <a:bodyPr/>
                    <a:lstStyle/>
                    <a:p>
                      <a:pPr algn="l" fontAlgn="t"/>
                      <a:r>
                        <a:rPr lang="en-US" sz="1200" u="none" strike="noStrike">
                          <a:effectLst/>
                          <a:latin typeface="+mn-lt"/>
                        </a:rPr>
                        <a:t>Kauno</a:t>
                      </a:r>
                      <a:endParaRPr lang="en-US"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74</a:t>
                      </a:r>
                    </a:p>
                  </a:txBody>
                  <a:tcPr marL="6350" marR="6350" marT="6350" marB="0"/>
                </a:tc>
                <a:tc>
                  <a:txBody>
                    <a:bodyPr/>
                    <a:lstStyle/>
                    <a:p>
                      <a:pPr algn="ctr" fontAlgn="t">
                        <a:buNone/>
                      </a:pPr>
                      <a:r>
                        <a:rPr lang="en-US" sz="1200" b="0" i="0" u="none" strike="noStrike">
                          <a:solidFill>
                            <a:srgbClr val="000000"/>
                          </a:solidFill>
                          <a:effectLst/>
                          <a:latin typeface="+mn-lt"/>
                        </a:rPr>
                        <a:t>18,5%</a:t>
                      </a:r>
                    </a:p>
                  </a:txBody>
                  <a:tcPr marL="6350" marR="6350" marT="6350" marB="0"/>
                </a:tc>
                <a:extLst>
                  <a:ext uri="{0D108BD9-81ED-4DB2-BD59-A6C34878D82A}">
                    <a16:rowId xmlns:a16="http://schemas.microsoft.com/office/drawing/2014/main" val="912416457"/>
                  </a:ext>
                </a:extLst>
              </a:tr>
              <a:tr h="184150">
                <a:tc vMerge="1">
                  <a:txBody>
                    <a:bodyPr/>
                    <a:lstStyle/>
                    <a:p>
                      <a:endParaRPr lang="en-US"/>
                    </a:p>
                  </a:txBody>
                  <a:tcPr/>
                </a:tc>
                <a:tc>
                  <a:txBody>
                    <a:bodyPr/>
                    <a:lstStyle/>
                    <a:p>
                      <a:pPr algn="l" fontAlgn="t"/>
                      <a:r>
                        <a:rPr lang="lt-LT" sz="1200" u="none" strike="noStrike">
                          <a:effectLst/>
                          <a:latin typeface="+mn-lt"/>
                        </a:rPr>
                        <a:t>Klaipėdos</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45</a:t>
                      </a:r>
                    </a:p>
                  </a:txBody>
                  <a:tcPr marL="6350" marR="6350" marT="6350" marB="0"/>
                </a:tc>
                <a:tc>
                  <a:txBody>
                    <a:bodyPr/>
                    <a:lstStyle/>
                    <a:p>
                      <a:pPr algn="ctr" fontAlgn="t">
                        <a:buNone/>
                      </a:pPr>
                      <a:r>
                        <a:rPr lang="en-US" sz="1200" b="0" i="0" u="none" strike="noStrike">
                          <a:solidFill>
                            <a:srgbClr val="000000"/>
                          </a:solidFill>
                          <a:effectLst/>
                          <a:latin typeface="+mn-lt"/>
                        </a:rPr>
                        <a:t>11,3%</a:t>
                      </a:r>
                    </a:p>
                  </a:txBody>
                  <a:tcPr marL="6350" marR="6350" marT="6350" marB="0"/>
                </a:tc>
                <a:extLst>
                  <a:ext uri="{0D108BD9-81ED-4DB2-BD59-A6C34878D82A}">
                    <a16:rowId xmlns:a16="http://schemas.microsoft.com/office/drawing/2014/main" val="4069785761"/>
                  </a:ext>
                </a:extLst>
              </a:tr>
              <a:tr h="184150">
                <a:tc vMerge="1">
                  <a:txBody>
                    <a:bodyPr/>
                    <a:lstStyle/>
                    <a:p>
                      <a:endParaRPr lang="en-US"/>
                    </a:p>
                  </a:txBody>
                  <a:tcPr/>
                </a:tc>
                <a:tc>
                  <a:txBody>
                    <a:bodyPr/>
                    <a:lstStyle/>
                    <a:p>
                      <a:pPr algn="l" fontAlgn="t"/>
                      <a:r>
                        <a:rPr lang="lt-LT" sz="1200" u="none" strike="noStrike">
                          <a:effectLst/>
                          <a:latin typeface="+mn-lt"/>
                        </a:rPr>
                        <a:t>Marijampolės</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25</a:t>
                      </a:r>
                    </a:p>
                  </a:txBody>
                  <a:tcPr marL="6350" marR="6350" marT="6350" marB="0"/>
                </a:tc>
                <a:tc>
                  <a:txBody>
                    <a:bodyPr/>
                    <a:lstStyle/>
                    <a:p>
                      <a:pPr algn="ctr" fontAlgn="t">
                        <a:buNone/>
                      </a:pPr>
                      <a:r>
                        <a:rPr lang="en-US" sz="1200" b="0" i="0" u="none" strike="noStrike">
                          <a:solidFill>
                            <a:srgbClr val="000000"/>
                          </a:solidFill>
                          <a:effectLst/>
                          <a:latin typeface="+mn-lt"/>
                        </a:rPr>
                        <a:t>6,3%</a:t>
                      </a:r>
                    </a:p>
                  </a:txBody>
                  <a:tcPr marL="6350" marR="6350" marT="6350" marB="0"/>
                </a:tc>
                <a:extLst>
                  <a:ext uri="{0D108BD9-81ED-4DB2-BD59-A6C34878D82A}">
                    <a16:rowId xmlns:a16="http://schemas.microsoft.com/office/drawing/2014/main" val="3448424607"/>
                  </a:ext>
                </a:extLst>
              </a:tr>
              <a:tr h="184150">
                <a:tc vMerge="1">
                  <a:txBody>
                    <a:bodyPr/>
                    <a:lstStyle/>
                    <a:p>
                      <a:endParaRPr lang="en-US"/>
                    </a:p>
                  </a:txBody>
                  <a:tcPr/>
                </a:tc>
                <a:tc>
                  <a:txBody>
                    <a:bodyPr/>
                    <a:lstStyle/>
                    <a:p>
                      <a:pPr algn="l" fontAlgn="t"/>
                      <a:r>
                        <a:rPr lang="lt-LT" sz="1200" u="none" strike="noStrike">
                          <a:effectLst/>
                          <a:latin typeface="+mn-lt"/>
                        </a:rPr>
                        <a:t>Panevėžio</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34</a:t>
                      </a:r>
                    </a:p>
                  </a:txBody>
                  <a:tcPr marL="6350" marR="6350" marT="6350" marB="0"/>
                </a:tc>
                <a:tc>
                  <a:txBody>
                    <a:bodyPr/>
                    <a:lstStyle/>
                    <a:p>
                      <a:pPr algn="ctr" fontAlgn="t">
                        <a:buNone/>
                      </a:pPr>
                      <a:r>
                        <a:rPr lang="en-US" sz="1200" b="0" i="0" u="none" strike="noStrike">
                          <a:solidFill>
                            <a:srgbClr val="000000"/>
                          </a:solidFill>
                          <a:effectLst/>
                          <a:latin typeface="+mn-lt"/>
                        </a:rPr>
                        <a:t>8,5%</a:t>
                      </a:r>
                    </a:p>
                  </a:txBody>
                  <a:tcPr marL="6350" marR="6350" marT="6350" marB="0"/>
                </a:tc>
                <a:extLst>
                  <a:ext uri="{0D108BD9-81ED-4DB2-BD59-A6C34878D82A}">
                    <a16:rowId xmlns:a16="http://schemas.microsoft.com/office/drawing/2014/main" val="2779180766"/>
                  </a:ext>
                </a:extLst>
              </a:tr>
              <a:tr h="184150">
                <a:tc vMerge="1">
                  <a:txBody>
                    <a:bodyPr/>
                    <a:lstStyle/>
                    <a:p>
                      <a:endParaRPr lang="en-US"/>
                    </a:p>
                  </a:txBody>
                  <a:tcPr/>
                </a:tc>
                <a:tc>
                  <a:txBody>
                    <a:bodyPr/>
                    <a:lstStyle/>
                    <a:p>
                      <a:pPr algn="l" fontAlgn="t"/>
                      <a:r>
                        <a:rPr lang="lt-LT" sz="1200" u="none" strike="noStrike">
                          <a:effectLst/>
                          <a:latin typeface="+mn-lt"/>
                        </a:rPr>
                        <a:t>Šiaulių</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41</a:t>
                      </a:r>
                    </a:p>
                  </a:txBody>
                  <a:tcPr marL="6350" marR="6350" marT="6350" marB="0"/>
                </a:tc>
                <a:tc>
                  <a:txBody>
                    <a:bodyPr/>
                    <a:lstStyle/>
                    <a:p>
                      <a:pPr algn="ctr" fontAlgn="t">
                        <a:buNone/>
                      </a:pPr>
                      <a:r>
                        <a:rPr lang="en-US" sz="1200" b="0" i="0" u="none" strike="noStrike">
                          <a:solidFill>
                            <a:srgbClr val="000000"/>
                          </a:solidFill>
                          <a:effectLst/>
                          <a:latin typeface="+mn-lt"/>
                        </a:rPr>
                        <a:t>10,3%</a:t>
                      </a:r>
                    </a:p>
                  </a:txBody>
                  <a:tcPr marL="6350" marR="6350" marT="6350" marB="0"/>
                </a:tc>
                <a:extLst>
                  <a:ext uri="{0D108BD9-81ED-4DB2-BD59-A6C34878D82A}">
                    <a16:rowId xmlns:a16="http://schemas.microsoft.com/office/drawing/2014/main" val="4261551974"/>
                  </a:ext>
                </a:extLst>
              </a:tr>
              <a:tr h="184150">
                <a:tc vMerge="1">
                  <a:txBody>
                    <a:bodyPr/>
                    <a:lstStyle/>
                    <a:p>
                      <a:endParaRPr lang="en-US"/>
                    </a:p>
                  </a:txBody>
                  <a:tcPr/>
                </a:tc>
                <a:tc>
                  <a:txBody>
                    <a:bodyPr/>
                    <a:lstStyle/>
                    <a:p>
                      <a:pPr algn="l" fontAlgn="t"/>
                      <a:r>
                        <a:rPr lang="lt-LT" sz="1200" u="none" strike="noStrike">
                          <a:effectLst/>
                          <a:latin typeface="+mn-lt"/>
                        </a:rPr>
                        <a:t>Tauragės</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12</a:t>
                      </a:r>
                    </a:p>
                  </a:txBody>
                  <a:tcPr marL="6350" marR="6350" marT="6350" marB="0"/>
                </a:tc>
                <a:tc>
                  <a:txBody>
                    <a:bodyPr/>
                    <a:lstStyle/>
                    <a:p>
                      <a:pPr algn="ctr" fontAlgn="t">
                        <a:buNone/>
                      </a:pPr>
                      <a:r>
                        <a:rPr lang="en-US" sz="1200" b="0" i="0" u="none" strike="noStrike">
                          <a:solidFill>
                            <a:srgbClr val="000000"/>
                          </a:solidFill>
                          <a:effectLst/>
                          <a:latin typeface="+mn-lt"/>
                        </a:rPr>
                        <a:t>3,0%</a:t>
                      </a:r>
                    </a:p>
                  </a:txBody>
                  <a:tcPr marL="6350" marR="6350" marT="6350" marB="0"/>
                </a:tc>
                <a:extLst>
                  <a:ext uri="{0D108BD9-81ED-4DB2-BD59-A6C34878D82A}">
                    <a16:rowId xmlns:a16="http://schemas.microsoft.com/office/drawing/2014/main" val="2034300324"/>
                  </a:ext>
                </a:extLst>
              </a:tr>
              <a:tr h="184150">
                <a:tc vMerge="1">
                  <a:txBody>
                    <a:bodyPr/>
                    <a:lstStyle/>
                    <a:p>
                      <a:endParaRPr lang="en-US"/>
                    </a:p>
                  </a:txBody>
                  <a:tcPr/>
                </a:tc>
                <a:tc>
                  <a:txBody>
                    <a:bodyPr/>
                    <a:lstStyle/>
                    <a:p>
                      <a:pPr algn="l" fontAlgn="t"/>
                      <a:r>
                        <a:rPr lang="lt-LT" sz="1200" u="none" strike="noStrike">
                          <a:effectLst/>
                          <a:latin typeface="+mn-lt"/>
                        </a:rPr>
                        <a:t>Telšių</a:t>
                      </a:r>
                      <a:endParaRPr lang="lt-LT"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23</a:t>
                      </a:r>
                    </a:p>
                  </a:txBody>
                  <a:tcPr marL="6350" marR="6350" marT="6350" marB="0"/>
                </a:tc>
                <a:tc>
                  <a:txBody>
                    <a:bodyPr/>
                    <a:lstStyle/>
                    <a:p>
                      <a:pPr algn="ctr" fontAlgn="t">
                        <a:buNone/>
                      </a:pPr>
                      <a:r>
                        <a:rPr lang="en-US" sz="1200" b="0" i="0" u="none" strike="noStrike">
                          <a:solidFill>
                            <a:srgbClr val="000000"/>
                          </a:solidFill>
                          <a:effectLst/>
                          <a:latin typeface="+mn-lt"/>
                        </a:rPr>
                        <a:t>5,8%</a:t>
                      </a:r>
                    </a:p>
                  </a:txBody>
                  <a:tcPr marL="6350" marR="6350" marT="6350" marB="0"/>
                </a:tc>
                <a:extLst>
                  <a:ext uri="{0D108BD9-81ED-4DB2-BD59-A6C34878D82A}">
                    <a16:rowId xmlns:a16="http://schemas.microsoft.com/office/drawing/2014/main" val="2166131526"/>
                  </a:ext>
                </a:extLst>
              </a:tr>
              <a:tr h="184150">
                <a:tc vMerge="1">
                  <a:txBody>
                    <a:bodyPr/>
                    <a:lstStyle/>
                    <a:p>
                      <a:endParaRPr lang="en-US"/>
                    </a:p>
                  </a:txBody>
                  <a:tcPr/>
                </a:tc>
                <a:tc>
                  <a:txBody>
                    <a:bodyPr/>
                    <a:lstStyle/>
                    <a:p>
                      <a:pPr algn="l" fontAlgn="t"/>
                      <a:r>
                        <a:rPr lang="en-US" sz="1200" u="none" strike="noStrike">
                          <a:effectLst/>
                          <a:latin typeface="+mn-lt"/>
                        </a:rPr>
                        <a:t>Utenos</a:t>
                      </a:r>
                      <a:endParaRPr lang="en-US" sz="1200" b="0" i="0" u="none" strike="noStrike">
                        <a:solidFill>
                          <a:srgbClr val="9933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17</a:t>
                      </a:r>
                    </a:p>
                  </a:txBody>
                  <a:tcPr marL="6350" marR="6350" marT="6350" marB="0"/>
                </a:tc>
                <a:tc>
                  <a:txBody>
                    <a:bodyPr/>
                    <a:lstStyle/>
                    <a:p>
                      <a:pPr algn="ctr" fontAlgn="t">
                        <a:buNone/>
                      </a:pPr>
                      <a:r>
                        <a:rPr lang="en-US" sz="1200" b="0" i="0" u="none" strike="noStrike">
                          <a:solidFill>
                            <a:srgbClr val="000000"/>
                          </a:solidFill>
                          <a:effectLst/>
                          <a:latin typeface="+mn-lt"/>
                        </a:rPr>
                        <a:t>4,3%</a:t>
                      </a:r>
                    </a:p>
                  </a:txBody>
                  <a:tcPr marL="6350" marR="6350" marT="6350" marB="0"/>
                </a:tc>
                <a:extLst>
                  <a:ext uri="{0D108BD9-81ED-4DB2-BD59-A6C34878D82A}">
                    <a16:rowId xmlns:a16="http://schemas.microsoft.com/office/drawing/2014/main" val="927215109"/>
                  </a:ext>
                </a:extLst>
              </a:tr>
              <a:tr h="184150">
                <a:tc vMerge="1">
                  <a:txBody>
                    <a:bodyPr/>
                    <a:lstStyle/>
                    <a:p>
                      <a:endParaRPr lang="en-US"/>
                    </a:p>
                  </a:txBody>
                  <a:tcPr/>
                </a:tc>
                <a:tc>
                  <a:txBody>
                    <a:bodyPr/>
                    <a:lstStyle/>
                    <a:p>
                      <a:pPr algn="l" fontAlgn="t"/>
                      <a:r>
                        <a:rPr lang="en-US" sz="1200" u="none" strike="noStrike">
                          <a:effectLst/>
                          <a:latin typeface="+mn-lt"/>
                        </a:rPr>
                        <a:t>Vilniaus</a:t>
                      </a:r>
                      <a:endParaRPr lang="en-US" sz="1200" b="0" i="0" u="none" strike="noStrike">
                        <a:solidFill>
                          <a:srgbClr val="993300"/>
                        </a:solidFill>
                        <a:effectLst/>
                        <a:latin typeface="+mn-lt"/>
                      </a:endParaRP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200" b="0" i="0" u="none" strike="noStrike">
                          <a:solidFill>
                            <a:srgbClr val="000000"/>
                          </a:solidFill>
                          <a:effectLst/>
                          <a:latin typeface="+mn-lt"/>
                        </a:rPr>
                        <a:t>107</a:t>
                      </a:r>
                    </a:p>
                  </a:txBody>
                  <a:tcPr marL="6350" marR="6350" marT="6350" marB="0">
                    <a:lnB w="19050" cap="flat" cmpd="sng" algn="ctr">
                      <a:solidFill>
                        <a:schemeClr val="tx1"/>
                      </a:solidFill>
                      <a:prstDash val="dot"/>
                      <a:round/>
                      <a:headEnd type="none" w="med" len="med"/>
                      <a:tailEnd type="none" w="med" len="med"/>
                    </a:lnB>
                  </a:tcPr>
                </a:tc>
                <a:tc>
                  <a:txBody>
                    <a:bodyPr/>
                    <a:lstStyle/>
                    <a:p>
                      <a:pPr algn="ctr" fontAlgn="t">
                        <a:buNone/>
                      </a:pPr>
                      <a:r>
                        <a:rPr lang="en-US" sz="1200" b="0" i="0" u="none" strike="noStrike" dirty="0">
                          <a:solidFill>
                            <a:srgbClr val="000000"/>
                          </a:solidFill>
                          <a:effectLst/>
                          <a:latin typeface="+mn-lt"/>
                        </a:rPr>
                        <a:t>26,8%</a:t>
                      </a:r>
                    </a:p>
                  </a:txBody>
                  <a:tcPr marL="6350" marR="6350" marT="6350" marB="0">
                    <a:lnB w="19050" cap="flat" cmpd="sng" algn="ctr">
                      <a:solidFill>
                        <a:schemeClr val="tx1"/>
                      </a:solidFill>
                      <a:prstDash val="dot"/>
                      <a:round/>
                      <a:headEnd type="none" w="med" len="med"/>
                      <a:tailEnd type="none" w="med" len="med"/>
                    </a:lnB>
                  </a:tcPr>
                </a:tc>
                <a:extLst>
                  <a:ext uri="{0D108BD9-81ED-4DB2-BD59-A6C34878D82A}">
                    <a16:rowId xmlns:a16="http://schemas.microsoft.com/office/drawing/2014/main" val="2649707394"/>
                  </a:ext>
                </a:extLst>
              </a:tr>
              <a:tr h="184150">
                <a:tc rowSpan="8">
                  <a:txBody>
                    <a:bodyPr/>
                    <a:lstStyle/>
                    <a:p>
                      <a:pPr algn="l" fontAlgn="t"/>
                      <a:r>
                        <a:rPr lang="en-US" sz="1200" b="1" u="none" strike="noStrike" dirty="0" err="1">
                          <a:effectLst/>
                          <a:latin typeface="+mn-lt"/>
                        </a:rPr>
                        <a:t>Veiklos</a:t>
                      </a:r>
                      <a:r>
                        <a:rPr lang="en-US" sz="1200" b="1" u="none" strike="noStrike" dirty="0">
                          <a:effectLst/>
                          <a:latin typeface="+mn-lt"/>
                        </a:rPr>
                        <a:t> </a:t>
                      </a:r>
                      <a:r>
                        <a:rPr lang="en-US" sz="1200" b="1" u="none" strike="noStrike" dirty="0" err="1">
                          <a:effectLst/>
                          <a:latin typeface="+mn-lt"/>
                        </a:rPr>
                        <a:t>sritis</a:t>
                      </a:r>
                      <a:endParaRPr lang="en-US" sz="1200" b="1" i="0" u="none" strike="noStrike" dirty="0">
                        <a:solidFill>
                          <a:srgbClr val="993300"/>
                        </a:solidFill>
                        <a:effectLst/>
                        <a:latin typeface="+mn-lt"/>
                      </a:endParaRPr>
                    </a:p>
                  </a:txBody>
                  <a:tcPr marL="6350" marR="6350" marT="6350" marB="0">
                    <a:lnT w="19050" cap="flat" cmpd="sng" algn="ctr">
                      <a:solidFill>
                        <a:schemeClr val="tx1"/>
                      </a:solidFill>
                      <a:prstDash val="dot"/>
                      <a:round/>
                      <a:headEnd type="none" w="med" len="med"/>
                      <a:tailEnd type="none" w="med" len="med"/>
                    </a:lnT>
                  </a:tcPr>
                </a:tc>
                <a:tc>
                  <a:txBody>
                    <a:bodyPr/>
                    <a:lstStyle/>
                    <a:p>
                      <a:pPr algn="l" fontAlgn="t">
                        <a:buNone/>
                      </a:pPr>
                      <a:r>
                        <a:rPr lang="lt-LT" sz="1200" b="0" i="0" u="none" strike="noStrike" dirty="0">
                          <a:solidFill>
                            <a:srgbClr val="000000"/>
                          </a:solidFill>
                          <a:effectLst/>
                          <a:latin typeface="+mn-lt"/>
                        </a:rPr>
                        <a:t>Pirminių gyvūninių produktų gamyba</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33</a:t>
                      </a:r>
                    </a:p>
                  </a:txBody>
                  <a:tcPr marL="6350" marR="6350" marT="6350" marB="0">
                    <a:lnT w="19050" cap="flat" cmpd="sng" algn="ctr">
                      <a:solidFill>
                        <a:schemeClr val="tx1"/>
                      </a:solidFill>
                      <a:prstDash val="dot"/>
                      <a:round/>
                      <a:headEnd type="none" w="med" len="med"/>
                      <a:tailEnd type="none" w="med" len="med"/>
                    </a:lnT>
                  </a:tcPr>
                </a:tc>
                <a:tc>
                  <a:txBody>
                    <a:bodyPr/>
                    <a:lstStyle/>
                    <a:p>
                      <a:pPr algn="ctr" fontAlgn="t">
                        <a:buNone/>
                      </a:pPr>
                      <a:r>
                        <a:rPr lang="en-US" sz="1200" b="0" i="0" u="none" strike="noStrike">
                          <a:solidFill>
                            <a:srgbClr val="000000"/>
                          </a:solidFill>
                          <a:effectLst/>
                          <a:latin typeface="+mn-lt"/>
                        </a:rPr>
                        <a:t>8,3%</a:t>
                      </a:r>
                    </a:p>
                  </a:txBody>
                  <a:tcPr marL="6350" marR="6350" marT="6350" marB="0">
                    <a:lnT w="19050" cap="flat" cmpd="sng" algn="ctr">
                      <a:solidFill>
                        <a:schemeClr val="tx1"/>
                      </a:solidFill>
                      <a:prstDash val="dot"/>
                      <a:round/>
                      <a:headEnd type="none" w="med" len="med"/>
                      <a:tailEnd type="none" w="med" len="med"/>
                    </a:lnT>
                  </a:tcPr>
                </a:tc>
                <a:extLst>
                  <a:ext uri="{0D108BD9-81ED-4DB2-BD59-A6C34878D82A}">
                    <a16:rowId xmlns:a16="http://schemas.microsoft.com/office/drawing/2014/main" val="779402208"/>
                  </a:ext>
                </a:extLst>
              </a:tr>
              <a:tr h="184150">
                <a:tc vMerge="1">
                  <a:txBody>
                    <a:bodyPr/>
                    <a:lstStyle/>
                    <a:p>
                      <a:endParaRPr lang="en-US"/>
                    </a:p>
                  </a:txBody>
                  <a:tcPr/>
                </a:tc>
                <a:tc>
                  <a:txBody>
                    <a:bodyPr/>
                    <a:lstStyle/>
                    <a:p>
                      <a:pPr algn="l" fontAlgn="t">
                        <a:buNone/>
                      </a:pPr>
                      <a:r>
                        <a:rPr lang="lt-LT" sz="1200" b="0" i="0" u="none" strike="noStrike" dirty="0">
                          <a:solidFill>
                            <a:srgbClr val="000000"/>
                          </a:solidFill>
                          <a:effectLst/>
                          <a:latin typeface="+mn-lt"/>
                        </a:rPr>
                        <a:t>Pirminių augalinių produktų gamyba</a:t>
                      </a:r>
                    </a:p>
                  </a:txBody>
                  <a:tcPr marL="6350" marR="6350" marT="6350" marB="0"/>
                </a:tc>
                <a:tc>
                  <a:txBody>
                    <a:bodyPr/>
                    <a:lstStyle/>
                    <a:p>
                      <a:pPr algn="ctr" fontAlgn="t">
                        <a:buNone/>
                      </a:pPr>
                      <a:r>
                        <a:rPr lang="en-US" sz="1200" b="0" i="0" u="none" strike="noStrike">
                          <a:solidFill>
                            <a:srgbClr val="000000"/>
                          </a:solidFill>
                          <a:effectLst/>
                          <a:latin typeface="+mn-lt"/>
                        </a:rPr>
                        <a:t>26</a:t>
                      </a:r>
                    </a:p>
                  </a:txBody>
                  <a:tcPr marL="6350" marR="6350" marT="6350" marB="0"/>
                </a:tc>
                <a:tc>
                  <a:txBody>
                    <a:bodyPr/>
                    <a:lstStyle/>
                    <a:p>
                      <a:pPr algn="ctr" fontAlgn="t">
                        <a:buNone/>
                      </a:pPr>
                      <a:r>
                        <a:rPr lang="en-US" sz="1200" b="0" i="0" u="none" strike="noStrike">
                          <a:solidFill>
                            <a:srgbClr val="000000"/>
                          </a:solidFill>
                          <a:effectLst/>
                          <a:latin typeface="+mn-lt"/>
                        </a:rPr>
                        <a:t>6,5%</a:t>
                      </a:r>
                    </a:p>
                  </a:txBody>
                  <a:tcPr marL="6350" marR="6350" marT="6350" marB="0"/>
                </a:tc>
                <a:extLst>
                  <a:ext uri="{0D108BD9-81ED-4DB2-BD59-A6C34878D82A}">
                    <a16:rowId xmlns:a16="http://schemas.microsoft.com/office/drawing/2014/main" val="3998360194"/>
                  </a:ext>
                </a:extLst>
              </a:tr>
              <a:tr h="184150">
                <a:tc vMerge="1">
                  <a:txBody>
                    <a:bodyPr/>
                    <a:lstStyle/>
                    <a:p>
                      <a:endParaRPr lang="en-US"/>
                    </a:p>
                  </a:txBody>
                  <a:tcPr/>
                </a:tc>
                <a:tc>
                  <a:txBody>
                    <a:bodyPr/>
                    <a:lstStyle/>
                    <a:p>
                      <a:pPr algn="l" fontAlgn="t">
                        <a:buNone/>
                      </a:pPr>
                      <a:r>
                        <a:rPr lang="lt-LT" sz="1200" b="0" i="0" u="none" strike="noStrike" dirty="0">
                          <a:solidFill>
                            <a:srgbClr val="000000"/>
                          </a:solidFill>
                          <a:effectLst/>
                          <a:latin typeface="+mn-lt"/>
                        </a:rPr>
                        <a:t>Didmeninė, mažmeninė prekyba maistu, pašarais, gyvūnais</a:t>
                      </a:r>
                    </a:p>
                  </a:txBody>
                  <a:tcPr marL="6350" marR="6350" marT="6350" marB="0"/>
                </a:tc>
                <a:tc>
                  <a:txBody>
                    <a:bodyPr/>
                    <a:lstStyle/>
                    <a:p>
                      <a:pPr algn="ctr" fontAlgn="t">
                        <a:buNone/>
                      </a:pPr>
                      <a:r>
                        <a:rPr lang="en-US" sz="1200" b="0" i="0" u="none" strike="noStrike">
                          <a:solidFill>
                            <a:srgbClr val="000000"/>
                          </a:solidFill>
                          <a:effectLst/>
                          <a:latin typeface="+mn-lt"/>
                        </a:rPr>
                        <a:t>35</a:t>
                      </a:r>
                    </a:p>
                  </a:txBody>
                  <a:tcPr marL="6350" marR="6350" marT="6350" marB="0"/>
                </a:tc>
                <a:tc>
                  <a:txBody>
                    <a:bodyPr/>
                    <a:lstStyle/>
                    <a:p>
                      <a:pPr algn="ctr" fontAlgn="t">
                        <a:buNone/>
                      </a:pPr>
                      <a:r>
                        <a:rPr lang="en-US" sz="1200" b="0" i="0" u="none" strike="noStrike">
                          <a:solidFill>
                            <a:srgbClr val="000000"/>
                          </a:solidFill>
                          <a:effectLst/>
                          <a:latin typeface="+mn-lt"/>
                        </a:rPr>
                        <a:t>8,8%</a:t>
                      </a:r>
                    </a:p>
                  </a:txBody>
                  <a:tcPr marL="6350" marR="6350" marT="6350" marB="0"/>
                </a:tc>
                <a:extLst>
                  <a:ext uri="{0D108BD9-81ED-4DB2-BD59-A6C34878D82A}">
                    <a16:rowId xmlns:a16="http://schemas.microsoft.com/office/drawing/2014/main" val="2037756172"/>
                  </a:ext>
                </a:extLst>
              </a:tr>
              <a:tr h="292100">
                <a:tc vMerge="1">
                  <a:txBody>
                    <a:bodyPr/>
                    <a:lstStyle/>
                    <a:p>
                      <a:endParaRPr lang="en-US"/>
                    </a:p>
                  </a:txBody>
                  <a:tcPr/>
                </a:tc>
                <a:tc>
                  <a:txBody>
                    <a:bodyPr/>
                    <a:lstStyle/>
                    <a:p>
                      <a:pPr algn="l" fontAlgn="t">
                        <a:buNone/>
                      </a:pPr>
                      <a:r>
                        <a:rPr lang="lt-LT" sz="1200" b="0" i="0" u="none" strike="noStrike" dirty="0">
                          <a:solidFill>
                            <a:srgbClr val="000000"/>
                          </a:solidFill>
                          <a:effectLst/>
                          <a:latin typeface="+mn-lt"/>
                        </a:rPr>
                        <a:t>Gyvūninių maisto produktų gamyba, eksportas</a:t>
                      </a:r>
                    </a:p>
                  </a:txBody>
                  <a:tcPr marL="6350" marR="6350" marT="6350" marB="0"/>
                </a:tc>
                <a:tc>
                  <a:txBody>
                    <a:bodyPr/>
                    <a:lstStyle/>
                    <a:p>
                      <a:pPr algn="ctr" fontAlgn="t">
                        <a:buNone/>
                      </a:pPr>
                      <a:r>
                        <a:rPr lang="en-US" sz="1200" b="0" i="0" u="none" strike="noStrike">
                          <a:solidFill>
                            <a:srgbClr val="000000"/>
                          </a:solidFill>
                          <a:effectLst/>
                          <a:latin typeface="+mn-lt"/>
                        </a:rPr>
                        <a:t>27</a:t>
                      </a:r>
                    </a:p>
                  </a:txBody>
                  <a:tcPr marL="6350" marR="6350" marT="6350" marB="0"/>
                </a:tc>
                <a:tc>
                  <a:txBody>
                    <a:bodyPr/>
                    <a:lstStyle/>
                    <a:p>
                      <a:pPr algn="ctr" fontAlgn="t">
                        <a:buNone/>
                      </a:pPr>
                      <a:r>
                        <a:rPr lang="en-US" sz="1200" b="0" i="0" u="none" strike="noStrike">
                          <a:solidFill>
                            <a:srgbClr val="000000"/>
                          </a:solidFill>
                          <a:effectLst/>
                          <a:latin typeface="+mn-lt"/>
                        </a:rPr>
                        <a:t>6,8%</a:t>
                      </a:r>
                    </a:p>
                  </a:txBody>
                  <a:tcPr marL="6350" marR="6350" marT="6350" marB="0"/>
                </a:tc>
                <a:extLst>
                  <a:ext uri="{0D108BD9-81ED-4DB2-BD59-A6C34878D82A}">
                    <a16:rowId xmlns:a16="http://schemas.microsoft.com/office/drawing/2014/main" val="451904538"/>
                  </a:ext>
                </a:extLst>
              </a:tr>
              <a:tr h="292100">
                <a:tc vMerge="1">
                  <a:txBody>
                    <a:bodyPr/>
                    <a:lstStyle/>
                    <a:p>
                      <a:endParaRPr lang="en-US"/>
                    </a:p>
                  </a:txBody>
                  <a:tcPr/>
                </a:tc>
                <a:tc>
                  <a:txBody>
                    <a:bodyPr/>
                    <a:lstStyle/>
                    <a:p>
                      <a:pPr algn="l" fontAlgn="t">
                        <a:buNone/>
                      </a:pPr>
                      <a:r>
                        <a:rPr lang="lt-LT" sz="1200" b="0" i="0" u="none" strike="noStrike" dirty="0">
                          <a:solidFill>
                            <a:srgbClr val="000000"/>
                          </a:solidFill>
                          <a:effectLst/>
                          <a:latin typeface="+mn-lt"/>
                        </a:rPr>
                        <a:t>Negyvūninių maisto produktų gamyba, eksportas</a:t>
                      </a:r>
                    </a:p>
                  </a:txBody>
                  <a:tcPr marL="6350" marR="6350" marT="6350" marB="0"/>
                </a:tc>
                <a:tc>
                  <a:txBody>
                    <a:bodyPr/>
                    <a:lstStyle/>
                    <a:p>
                      <a:pPr algn="ctr" fontAlgn="t">
                        <a:buNone/>
                      </a:pPr>
                      <a:r>
                        <a:rPr lang="en-US" sz="1200" b="0" i="0" u="none" strike="noStrike">
                          <a:solidFill>
                            <a:srgbClr val="000000"/>
                          </a:solidFill>
                          <a:effectLst/>
                          <a:latin typeface="+mn-lt"/>
                        </a:rPr>
                        <a:t>32</a:t>
                      </a:r>
                    </a:p>
                  </a:txBody>
                  <a:tcPr marL="6350" marR="6350" marT="6350" marB="0"/>
                </a:tc>
                <a:tc>
                  <a:txBody>
                    <a:bodyPr/>
                    <a:lstStyle/>
                    <a:p>
                      <a:pPr algn="ctr" fontAlgn="t">
                        <a:buNone/>
                      </a:pPr>
                      <a:r>
                        <a:rPr lang="en-US" sz="1200" b="0" i="0" u="none" strike="noStrike">
                          <a:solidFill>
                            <a:srgbClr val="000000"/>
                          </a:solidFill>
                          <a:effectLst/>
                          <a:latin typeface="+mn-lt"/>
                        </a:rPr>
                        <a:t>8,0%</a:t>
                      </a:r>
                    </a:p>
                  </a:txBody>
                  <a:tcPr marL="6350" marR="6350" marT="6350" marB="0"/>
                </a:tc>
                <a:extLst>
                  <a:ext uri="{0D108BD9-81ED-4DB2-BD59-A6C34878D82A}">
                    <a16:rowId xmlns:a16="http://schemas.microsoft.com/office/drawing/2014/main" val="99156193"/>
                  </a:ext>
                </a:extLst>
              </a:tr>
              <a:tr h="292100">
                <a:tc vMerge="1">
                  <a:txBody>
                    <a:bodyPr/>
                    <a:lstStyle/>
                    <a:p>
                      <a:endParaRPr lang="en-US"/>
                    </a:p>
                  </a:txBody>
                  <a:tcPr/>
                </a:tc>
                <a:tc>
                  <a:txBody>
                    <a:bodyPr/>
                    <a:lstStyle/>
                    <a:p>
                      <a:pPr algn="l" fontAlgn="t">
                        <a:buNone/>
                      </a:pPr>
                      <a:r>
                        <a:rPr lang="en-US" sz="1200" b="0" i="0" u="none" strike="noStrike" dirty="0" err="1">
                          <a:solidFill>
                            <a:srgbClr val="000000"/>
                          </a:solidFill>
                          <a:effectLst/>
                          <a:latin typeface="+mn-lt"/>
                        </a:rPr>
                        <a:t>Viešasis</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maitinimas</a:t>
                      </a:r>
                      <a:endParaRPr lang="en-US" sz="1200" b="0" i="0" u="none" strike="noStrike" dirty="0">
                        <a:solidFill>
                          <a:srgbClr val="0000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116</a:t>
                      </a:r>
                    </a:p>
                  </a:txBody>
                  <a:tcPr marL="6350" marR="6350" marT="6350" marB="0"/>
                </a:tc>
                <a:tc>
                  <a:txBody>
                    <a:bodyPr/>
                    <a:lstStyle/>
                    <a:p>
                      <a:pPr algn="ctr" fontAlgn="t">
                        <a:buNone/>
                      </a:pPr>
                      <a:r>
                        <a:rPr lang="en-US" sz="1200" b="0" i="0" u="none" strike="noStrike">
                          <a:solidFill>
                            <a:srgbClr val="000000"/>
                          </a:solidFill>
                          <a:effectLst/>
                          <a:latin typeface="+mn-lt"/>
                        </a:rPr>
                        <a:t>29,0%</a:t>
                      </a:r>
                    </a:p>
                  </a:txBody>
                  <a:tcPr marL="6350" marR="6350" marT="6350" marB="0"/>
                </a:tc>
                <a:extLst>
                  <a:ext uri="{0D108BD9-81ED-4DB2-BD59-A6C34878D82A}">
                    <a16:rowId xmlns:a16="http://schemas.microsoft.com/office/drawing/2014/main" val="3012656775"/>
                  </a:ext>
                </a:extLst>
              </a:tr>
              <a:tr h="184150">
                <a:tc vMerge="1">
                  <a:txBody>
                    <a:bodyPr/>
                    <a:lstStyle/>
                    <a:p>
                      <a:endParaRPr lang="en-US"/>
                    </a:p>
                  </a:txBody>
                  <a:tcPr/>
                </a:tc>
                <a:tc>
                  <a:txBody>
                    <a:bodyPr/>
                    <a:lstStyle/>
                    <a:p>
                      <a:pPr algn="l" fontAlgn="t">
                        <a:buNone/>
                      </a:pPr>
                      <a:r>
                        <a:rPr lang="en-US" sz="1200" b="0" i="0" u="none" strike="noStrike" dirty="0" err="1">
                          <a:solidFill>
                            <a:srgbClr val="000000"/>
                          </a:solidFill>
                          <a:effectLst/>
                          <a:latin typeface="+mn-lt"/>
                        </a:rPr>
                        <a:t>Prekyba</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maisto</a:t>
                      </a:r>
                      <a:r>
                        <a:rPr lang="en-US" sz="1200" b="0" i="0" u="none" strike="noStrike" dirty="0">
                          <a:solidFill>
                            <a:srgbClr val="000000"/>
                          </a:solidFill>
                          <a:effectLst/>
                          <a:latin typeface="+mn-lt"/>
                        </a:rPr>
                        <a:t> </a:t>
                      </a:r>
                      <a:r>
                        <a:rPr lang="en-US" sz="1200" b="0" i="0" u="none" strike="noStrike" dirty="0" err="1">
                          <a:solidFill>
                            <a:srgbClr val="000000"/>
                          </a:solidFill>
                          <a:effectLst/>
                          <a:latin typeface="+mn-lt"/>
                        </a:rPr>
                        <a:t>papildais</a:t>
                      </a:r>
                      <a:endParaRPr lang="en-US" sz="1200" b="0" i="0" u="none" strike="noStrike" dirty="0">
                        <a:solidFill>
                          <a:srgbClr val="000000"/>
                        </a:solidFill>
                        <a:effectLst/>
                        <a:latin typeface="+mn-lt"/>
                      </a:endParaRPr>
                    </a:p>
                  </a:txBody>
                  <a:tcPr marL="6350" marR="6350" marT="6350" marB="0"/>
                </a:tc>
                <a:tc>
                  <a:txBody>
                    <a:bodyPr/>
                    <a:lstStyle/>
                    <a:p>
                      <a:pPr algn="ctr" fontAlgn="t">
                        <a:buNone/>
                      </a:pPr>
                      <a:r>
                        <a:rPr lang="en-US" sz="1200" b="0" i="0" u="none" strike="noStrike">
                          <a:solidFill>
                            <a:srgbClr val="000000"/>
                          </a:solidFill>
                          <a:effectLst/>
                          <a:latin typeface="+mn-lt"/>
                        </a:rPr>
                        <a:t>11</a:t>
                      </a:r>
                    </a:p>
                  </a:txBody>
                  <a:tcPr marL="6350" marR="6350" marT="6350" marB="0"/>
                </a:tc>
                <a:tc>
                  <a:txBody>
                    <a:bodyPr/>
                    <a:lstStyle/>
                    <a:p>
                      <a:pPr algn="ctr" fontAlgn="t">
                        <a:buNone/>
                      </a:pPr>
                      <a:r>
                        <a:rPr lang="en-US" sz="1200" b="0" i="0" u="none" strike="noStrike">
                          <a:solidFill>
                            <a:srgbClr val="000000"/>
                          </a:solidFill>
                          <a:effectLst/>
                          <a:latin typeface="+mn-lt"/>
                        </a:rPr>
                        <a:t>2,8%</a:t>
                      </a:r>
                    </a:p>
                  </a:txBody>
                  <a:tcPr marL="6350" marR="6350" marT="6350" marB="0"/>
                </a:tc>
                <a:extLst>
                  <a:ext uri="{0D108BD9-81ED-4DB2-BD59-A6C34878D82A}">
                    <a16:rowId xmlns:a16="http://schemas.microsoft.com/office/drawing/2014/main" val="1663624165"/>
                  </a:ext>
                </a:extLst>
              </a:tr>
              <a:tr h="184150">
                <a:tc vMerge="1">
                  <a:txBody>
                    <a:bodyPr/>
                    <a:lstStyle/>
                    <a:p>
                      <a:endParaRPr lang="en-US"/>
                    </a:p>
                  </a:txBody>
                  <a:tcPr/>
                </a:tc>
                <a:tc>
                  <a:txBody>
                    <a:bodyPr/>
                    <a:lstStyle/>
                    <a:p>
                      <a:pPr algn="l" fontAlgn="t">
                        <a:buNone/>
                      </a:pPr>
                      <a:r>
                        <a:rPr lang="en-US" sz="1200" b="0" i="0" u="none" strike="noStrike" dirty="0">
                          <a:solidFill>
                            <a:srgbClr val="000000"/>
                          </a:solidFill>
                          <a:effectLst/>
                          <a:latin typeface="+mn-lt"/>
                        </a:rPr>
                        <a:t>Kita</a:t>
                      </a:r>
                    </a:p>
                  </a:txBody>
                  <a:tcPr marL="6350" marR="6350" marT="6350" marB="0"/>
                </a:tc>
                <a:tc>
                  <a:txBody>
                    <a:bodyPr/>
                    <a:lstStyle/>
                    <a:p>
                      <a:pPr algn="ctr" fontAlgn="t">
                        <a:buNone/>
                      </a:pPr>
                      <a:r>
                        <a:rPr lang="en-US" sz="1200" b="0" i="0" u="none" strike="noStrike" dirty="0">
                          <a:solidFill>
                            <a:srgbClr val="000000"/>
                          </a:solidFill>
                          <a:effectLst/>
                          <a:latin typeface="+mn-lt"/>
                        </a:rPr>
                        <a:t>120</a:t>
                      </a:r>
                    </a:p>
                  </a:txBody>
                  <a:tcPr marL="6350" marR="6350" marT="6350" marB="0"/>
                </a:tc>
                <a:tc>
                  <a:txBody>
                    <a:bodyPr/>
                    <a:lstStyle/>
                    <a:p>
                      <a:pPr algn="ctr" fontAlgn="t">
                        <a:buNone/>
                      </a:pPr>
                      <a:r>
                        <a:rPr lang="en-US" sz="1200" b="0" i="0" u="none" strike="noStrike" dirty="0">
                          <a:solidFill>
                            <a:srgbClr val="000000"/>
                          </a:solidFill>
                          <a:effectLst/>
                          <a:latin typeface="+mn-lt"/>
                        </a:rPr>
                        <a:t>30,0%</a:t>
                      </a:r>
                    </a:p>
                  </a:txBody>
                  <a:tcPr marL="6350" marR="6350" marT="6350" marB="0"/>
                </a:tc>
                <a:extLst>
                  <a:ext uri="{0D108BD9-81ED-4DB2-BD59-A6C34878D82A}">
                    <a16:rowId xmlns:a16="http://schemas.microsoft.com/office/drawing/2014/main" val="3026623352"/>
                  </a:ext>
                </a:extLst>
              </a:tr>
            </a:tbl>
          </a:graphicData>
        </a:graphic>
      </p:graphicFrame>
    </p:spTree>
    <p:extLst>
      <p:ext uri="{BB962C8B-B14F-4D97-AF65-F5344CB8AC3E}">
        <p14:creationId xmlns:p14="http://schemas.microsoft.com/office/powerpoint/2010/main" val="3317563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p:cNvSpPr>
            <a:spLocks noGrp="1"/>
          </p:cNvSpPr>
          <p:nvPr>
            <p:ph type="title"/>
          </p:nvPr>
        </p:nvSpPr>
        <p:spPr>
          <a:xfrm>
            <a:off x="309880" y="108161"/>
            <a:ext cx="11239644" cy="1093895"/>
          </a:xfrm>
          <a:prstGeom prst="rect">
            <a:avLst/>
          </a:prstGeom>
        </p:spPr>
        <p:txBody>
          <a:bodyPr vert="horz" lIns="0" tIns="0" rIns="0" bIns="0" rtlCol="0" anchor="ctr">
            <a:normAutofit/>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en-US" sz="2400" b="1" dirty="0">
                <a:solidFill>
                  <a:schemeClr val="accent1">
                    <a:lumMod val="50000"/>
                  </a:schemeClr>
                </a:solidFill>
                <a:latin typeface="Trebuchet MS" panose="020B0603020202020204" pitchFamily="34" charset="0"/>
                <a:cs typeface="Times New Roman" panose="02020603050405020304" pitchFamily="18" charset="0"/>
              </a:rPr>
              <a:t> </a:t>
            </a:r>
            <a:r>
              <a:rPr lang="lt-LT" sz="2400" b="1" dirty="0">
                <a:solidFill>
                  <a:schemeClr val="accent1">
                    <a:lumMod val="50000"/>
                  </a:schemeClr>
                </a:solidFill>
                <a:latin typeface="Trebuchet MS" panose="020B0603020202020204" pitchFamily="34" charset="0"/>
                <a:cs typeface="Times New Roman" panose="02020603050405020304" pitchFamily="18" charset="0"/>
              </a:rPr>
              <a:t>Rezultatų santrauka</a:t>
            </a:r>
          </a:p>
        </p:txBody>
      </p:sp>
      <p:sp>
        <p:nvSpPr>
          <p:cNvPr id="4" name="Slide Number Placeholder 3"/>
          <p:cNvSpPr>
            <a:spLocks noGrp="1"/>
          </p:cNvSpPr>
          <p:nvPr>
            <p:ph type="sldNum" sz="quarter" idx="12"/>
          </p:nvPr>
        </p:nvSpPr>
        <p:spPr/>
        <p:txBody>
          <a:bodyPr/>
          <a:lstStyle/>
          <a:p>
            <a:endParaRPr lang="lt-LT" dirty="0"/>
          </a:p>
        </p:txBody>
      </p:sp>
      <p:sp>
        <p:nvSpPr>
          <p:cNvPr id="5" name="TextBox 4">
            <a:extLst>
              <a:ext uri="{FF2B5EF4-FFF2-40B4-BE49-F238E27FC236}">
                <a16:creationId xmlns:a16="http://schemas.microsoft.com/office/drawing/2014/main" id="{607EF517-71B1-16C3-5B7A-0CD2B50FBB82}"/>
              </a:ext>
            </a:extLst>
          </p:cNvPr>
          <p:cNvSpPr txBox="1"/>
          <p:nvPr/>
        </p:nvSpPr>
        <p:spPr>
          <a:xfrm>
            <a:off x="149860" y="875452"/>
            <a:ext cx="11950700" cy="5821209"/>
          </a:xfrm>
          <a:prstGeom prst="rect">
            <a:avLst/>
          </a:prstGeom>
          <a:noFill/>
        </p:spPr>
        <p:txBody>
          <a:bodyPr wrap="square">
            <a:spAutoFit/>
          </a:bodyPr>
          <a:lstStyle/>
          <a:p>
            <a:r>
              <a:rPr lang="lt-LT" sz="1200" dirty="0">
                <a:latin typeface="Calibri" panose="020F0502020204030204" pitchFamily="34" charset="0"/>
                <a:ea typeface="Calibri" panose="020F0502020204030204" pitchFamily="34" charset="0"/>
                <a:cs typeface="Calibri" panose="020F0502020204030204" pitchFamily="34" charset="0"/>
              </a:rPr>
              <a:t>Dauguma apklaustųjų su VMVT kontaktavo patikrinimo metu (78 proc.). Konsultacijų besikreipę dažniausiai kreipėsi dėl maisto produktų gamybos (25 proc.</a:t>
            </a:r>
            <a:r>
              <a:rPr lang="en-US" sz="1200" dirty="0">
                <a:latin typeface="Calibri" panose="020F0502020204030204" pitchFamily="34" charset="0"/>
                <a:ea typeface="Calibri" panose="020F0502020204030204" pitchFamily="34" charset="0"/>
                <a:cs typeface="Calibri" panose="020F0502020204030204" pitchFamily="34" charset="0"/>
              </a:rPr>
              <a:t>)</a:t>
            </a:r>
            <a:r>
              <a:rPr lang="lt-LT" sz="1200" dirty="0">
                <a:latin typeface="Calibri" panose="020F0502020204030204" pitchFamily="34" charset="0"/>
                <a:ea typeface="Calibri" panose="020F0502020204030204" pitchFamily="34" charset="0"/>
                <a:cs typeface="Calibri" panose="020F0502020204030204" pitchFamily="34" charset="0"/>
              </a:rPr>
              <a:t>, higienos reikalavimų (17 proc.). Naujos įmonės dažniausiai kreipiasi dėl leidimų išdavimo.</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Pati svarbiausia VMVT paslauga įmonių požiūriu yra leidimų išdavimas. Pastaroji paslauga ir VMVT atliekami patikrinimai yra geriausiai - beveik 9 balais - vertinamos paslaugos. Bendras VMVT vertinimas yra 8,6 balo 10 balų skalėje. Palyginti su 2024 m. jis padidėjo 0,2 balo. </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Pasitenkinimo VMVT paslaugomis indeksas yra 87,3 balo, o svertinis indeksas – 78,4 balo. Abu rodikliai liko iš esmės tokio paties lygmens kaip ir 2024 m. Naujų įmonių pasitenkinimo indeksas yra truputį mažesnis.  </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Apklaustų įmonių atstovai geriausiai vertino kreipimosi rezultato pasiekimą (9,2 balo 10 balų skalėje) bei VMVT darbo laiko patogumą (9,1 balo), blogiausiai – informacijos gavimo paprastumą (8 balai).</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Aukščiausiu balu yra vertinamas darbuotojų geranoriškumas (9,3 balo), o prasčiausiai - tai, kaip lengva susisiekti su reikalingais darbuotojais (8,6 balo). Per metus daugelis vertinimų truputį pagerėjo.</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Dauguma leidimo išdavimo paslaugos savybių yra vertinamos labai aukštais balais (daugiau nei 8,7 balo iš 10 galimų), šiek tiek prasčiau – tik leidimų išdavimo tvarkos aiškumas (8,1 balo). </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Geriausiai respondentų vertinamos konsultacijos fizinio vizito metu (9,2 balo iš 10 galimų) bei  patikrinimo metu (9,1 balo). Prasčiau vertinami konsultacijų aspektai yra susisiekimo su specialistu lengvumas (8,1 balo iš 10) bei siuntinėjimas vis pas kitą konsultantą (3,6 balo). Daugelio aspektų vertinimas pagerėjo per pastaruosius metus. </a:t>
            </a:r>
          </a:p>
          <a:p>
            <a:endParaRPr lang="lt-LT"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Geriausiai vertinamas patikrinimą atliekančių darbuotojų profesionalumas (9,4 balo), išvadų aiškumas (9,4 balo). </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Geriausiai vertinama metodinė pagalba yra konsultacijos atvykus į VMVT (9,1 balo) ir susitikimų metu (9,1 balo). Prasčiausiai vertinama informacijos sklaida VMVT interneto puslapyje (7,8 balo), socialiniuose tinkluose (7,7 balo). Daugumos aspektų vertinimai pagerėjo palyginti su 2024 m.</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Informacija apie saugų maisto tvarkymą ir infekcijų prevenciją (82 proc. žino) bei užkrečiamų ligų riziką  (72 proc.) yra geriausiai žinomos prevencinės priemonės. Mažiausiai respondentų (40 proc.) žino mokymus dėl gyvūnų gerovės reikalavimų augintojams. Naudingiausiomis priemonėmis laikomas konsultavimas telefonu (88 proc.) ir pagalba patikrinimo metu (73 proc.). </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lt-LT" sz="1200" dirty="0">
                <a:latin typeface="Calibri" panose="020F0502020204030204" pitchFamily="34" charset="0"/>
                <a:ea typeface="Calibri" panose="020F0502020204030204" pitchFamily="34" charset="0"/>
                <a:cs typeface="Calibri" panose="020F0502020204030204" pitchFamily="34" charset="0"/>
              </a:rPr>
              <a:t>Absoliuti dauguma (99 proc.) atsakiusiųjų teigia nesusidūrę su jokiais korupcijos atvejais tarnyboje. Dauguma (54 proc.) taip pat teigia, kad korupcijos situacija per 2 metus arba pakito į gerąją pusę, arba liko tokia pati. Tiesa, net 45 proc. apklaustųjų šiuo klausimu neturėjo nuomonės.</a:t>
            </a:r>
            <a:endParaRPr lang="en-US" sz="12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US" sz="1200"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08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0BD00-B037-DE61-AB50-12B2C0648AA5}"/>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AEBC512-F651-5C8F-BE27-4C0E1A2CC376}"/>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6AEBC512-F651-5C8F-BE27-4C0E1A2CC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A4A7281F-5B32-49FA-DCE3-78C5421DA226}"/>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Dauguma apklaustųjų su VMVT kontaktavo patikrinimo metu. Konsultacijų besikreipę dažniausiai kreipėsi dėl maisto produktų gamybos ir prekybos, viešojo maitinimo, higienos reikalavimų. Naujos įmonės dažniau nei kiti kreipėsi dėl leidimų išdavimo.</a:t>
            </a:r>
          </a:p>
        </p:txBody>
      </p:sp>
      <p:sp>
        <p:nvSpPr>
          <p:cNvPr id="4" name="Slide Number Placeholder 3">
            <a:extLst>
              <a:ext uri="{FF2B5EF4-FFF2-40B4-BE49-F238E27FC236}">
                <a16:creationId xmlns:a16="http://schemas.microsoft.com/office/drawing/2014/main" id="{3DA3222B-F82D-49CE-C144-4886819730A4}"/>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51318D8C-A8DA-9F9E-C200-1EF3F14ABFF7}"/>
              </a:ext>
            </a:extLst>
          </p:cNvPr>
          <p:cNvSpPr txBox="1"/>
          <p:nvPr/>
        </p:nvSpPr>
        <p:spPr>
          <a:xfrm>
            <a:off x="1590040" y="5994400"/>
            <a:ext cx="8178800" cy="549189"/>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b="1" dirty="0">
                <a:latin typeface="Calibri" panose="020F0502020204030204" pitchFamily="34" charset="0"/>
                <a:ea typeface="Calibri" panose="020F0502020204030204" pitchFamily="34" charset="0"/>
                <a:cs typeface="Times New Roman" panose="02020603050405020304" pitchFamily="18" charset="0"/>
              </a:rPr>
              <a:t> </a:t>
            </a:r>
            <a:r>
              <a:rPr lang="lt-LT" sz="1100" dirty="0">
                <a:effectLst/>
                <a:latin typeface="Calibri" panose="020F0502020204030204" pitchFamily="34" charset="0"/>
                <a:ea typeface="Calibri" panose="020F0502020204030204" pitchFamily="34" charset="0"/>
                <a:cs typeface="Times New Roman" panose="02020603050405020304" pitchFamily="18" charset="0"/>
              </a:rPr>
              <a:t>Per pastaruosius 12 mėnesių teko bendrauti su VMVT ar jos teritoriniu padaliniu</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Kokio pobūdžio konsultacijos kreipėtės į VMVT per pastaruosius 12 mėnesių?</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hart 9">
            <a:extLst>
              <a:ext uri="{FF2B5EF4-FFF2-40B4-BE49-F238E27FC236}">
                <a16:creationId xmlns:a16="http://schemas.microsoft.com/office/drawing/2014/main" id="{7FB64702-7A5B-38A7-B3B5-C068FA823CC4}"/>
              </a:ext>
            </a:extLst>
          </p:cNvPr>
          <p:cNvGraphicFramePr>
            <a:graphicFrameLocks/>
          </p:cNvGraphicFramePr>
          <p:nvPr>
            <p:extLst>
              <p:ext uri="{D42A27DB-BD31-4B8C-83A1-F6EECF244321}">
                <p14:modId xmlns:p14="http://schemas.microsoft.com/office/powerpoint/2010/main" val="1616153543"/>
              </p:ext>
            </p:extLst>
          </p:nvPr>
        </p:nvGraphicFramePr>
        <p:xfrm>
          <a:off x="81280" y="1740217"/>
          <a:ext cx="5222240" cy="337756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689C0B14-C323-76E3-B894-6EA5C736176D}"/>
              </a:ext>
            </a:extLst>
          </p:cNvPr>
          <p:cNvGraphicFramePr>
            <a:graphicFrameLocks/>
          </p:cNvGraphicFramePr>
          <p:nvPr>
            <p:extLst>
              <p:ext uri="{D42A27DB-BD31-4B8C-83A1-F6EECF244321}">
                <p14:modId xmlns:p14="http://schemas.microsoft.com/office/powerpoint/2010/main" val="281226354"/>
              </p:ext>
            </p:extLst>
          </p:nvPr>
        </p:nvGraphicFramePr>
        <p:xfrm>
          <a:off x="5567362" y="1633220"/>
          <a:ext cx="6543358" cy="436118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89305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FEAFA-2EB5-202D-7817-E1D8005B52C4}"/>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56B2FBF-95C0-E3EF-62EE-0779EEFA1C97}"/>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956B2FBF-95C0-E3EF-62EE-0779EEFA1C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7A1EF584-3708-A29B-41A8-C52729A835C5}"/>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Pati svarbiausia VMVT paslauga įmonių požiūriu yra leidimų išdavimas. Pastaroji paslauga ir VMVT atliekami patikrinimai yra geriausiai, beveik 9 balais, vertinamos paslaugos. Bendras VMVT vertinimas yra 8,6 balo 10 balų skalėje. </a:t>
            </a:r>
          </a:p>
        </p:txBody>
      </p:sp>
      <p:sp>
        <p:nvSpPr>
          <p:cNvPr id="4" name="Slide Number Placeholder 3">
            <a:extLst>
              <a:ext uri="{FF2B5EF4-FFF2-40B4-BE49-F238E27FC236}">
                <a16:creationId xmlns:a16="http://schemas.microsoft.com/office/drawing/2014/main" id="{6E75A5C7-5920-1162-7D18-B9E5E377BCC3}"/>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B0CAB19D-DB5C-2EF7-63A7-3612D484EF88}"/>
              </a:ext>
            </a:extLst>
          </p:cNvPr>
          <p:cNvSpPr txBox="1"/>
          <p:nvPr/>
        </p:nvSpPr>
        <p:spPr>
          <a:xfrm>
            <a:off x="1488728" y="5760277"/>
            <a:ext cx="10008565" cy="832920"/>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Kiek Jūsų įmonei yra svarbios VMVT veikla ir teikiamos paslaugos? Vertinkite skalėje nuo 1 iki 10, kur 1 – visiškai nesvarbios, 10 – labai svarbios</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Kaip vertinate kiekvienos iš šių paslaugų, veiklų kokybę?  Vertinkite skalėje nuo 1 iki 10, kur 1 – labai blogai, 10 – labai gerai</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Kaip bendrai vertinate VMVT teikiamas paslaugas, vykdomą veiklą? Vertinkite skalėje nuo 1 iki 10, kur 1 – labai nepatenkintas, 10 – labai patenkintas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E692DAA-68ED-4553-31B9-76F6EB4A3E0F}"/>
              </a:ext>
            </a:extLst>
          </p:cNvPr>
          <p:cNvSpPr txBox="1"/>
          <p:nvPr/>
        </p:nvSpPr>
        <p:spPr>
          <a:xfrm>
            <a:off x="1892444" y="4983728"/>
            <a:ext cx="8407111" cy="646331"/>
          </a:xfrm>
          <a:prstGeom prst="rect">
            <a:avLst/>
          </a:prstGeom>
          <a:noFill/>
        </p:spPr>
        <p:txBody>
          <a:bodyPr wrap="square">
            <a:spAutoFit/>
          </a:bodyPr>
          <a:lstStyle/>
          <a:p>
            <a:r>
              <a:rPr lang="pt-BR" sz="1800" b="1" i="0" u="none" strike="noStrike" dirty="0">
                <a:effectLst/>
                <a:latin typeface="Arial" panose="020B0604020202020204" pitchFamily="34" charset="0"/>
              </a:rPr>
              <a:t>Bendras VMVT veiklos vertinimas</a:t>
            </a:r>
            <a:r>
              <a:rPr lang="pt-BR" b="1" dirty="0"/>
              <a:t> </a:t>
            </a:r>
            <a:r>
              <a:rPr lang="pt-BR" sz="1800" b="1" i="0" u="none" strike="noStrike" dirty="0">
                <a:effectLst/>
                <a:latin typeface="Arial" panose="020B0604020202020204" pitchFamily="34" charset="0"/>
              </a:rPr>
              <a:t>8,</a:t>
            </a:r>
            <a:r>
              <a:rPr lang="lt-LT" sz="1800" b="1" i="0" u="none" strike="noStrike" dirty="0">
                <a:effectLst/>
                <a:latin typeface="Arial" panose="020B0604020202020204" pitchFamily="34" charset="0"/>
              </a:rPr>
              <a:t>6 balo (naujos įmonės – 8,2 balo). </a:t>
            </a:r>
          </a:p>
          <a:p>
            <a:r>
              <a:rPr lang="lt-LT" b="1" dirty="0">
                <a:latin typeface="Arial" panose="020B0604020202020204" pitchFamily="34" charset="0"/>
              </a:rPr>
              <a:t>Palyginti su 2024 m. tyrimu, rodiklis padidėjo 0,2 balo</a:t>
            </a:r>
            <a:r>
              <a:rPr lang="pt-BR" b="1" dirty="0"/>
              <a:t> </a:t>
            </a:r>
            <a:endParaRPr lang="en-US" b="1" dirty="0"/>
          </a:p>
        </p:txBody>
      </p:sp>
      <p:graphicFrame>
        <p:nvGraphicFramePr>
          <p:cNvPr id="10" name="Chart 9">
            <a:extLst>
              <a:ext uri="{FF2B5EF4-FFF2-40B4-BE49-F238E27FC236}">
                <a16:creationId xmlns:a16="http://schemas.microsoft.com/office/drawing/2014/main" id="{DD26671C-E72A-3506-40D2-03A312817833}"/>
              </a:ext>
            </a:extLst>
          </p:cNvPr>
          <p:cNvGraphicFramePr>
            <a:graphicFrameLocks/>
          </p:cNvGraphicFramePr>
          <p:nvPr>
            <p:extLst>
              <p:ext uri="{D42A27DB-BD31-4B8C-83A1-F6EECF244321}">
                <p14:modId xmlns:p14="http://schemas.microsoft.com/office/powerpoint/2010/main" val="52737553"/>
              </p:ext>
            </p:extLst>
          </p:nvPr>
        </p:nvGraphicFramePr>
        <p:xfrm>
          <a:off x="476178" y="1988332"/>
          <a:ext cx="5030542" cy="27563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9C6228A3-227E-4D9D-BE16-D4C6B58B88CA}"/>
              </a:ext>
            </a:extLst>
          </p:cNvPr>
          <p:cNvGraphicFramePr>
            <a:graphicFrameLocks/>
          </p:cNvGraphicFramePr>
          <p:nvPr>
            <p:extLst>
              <p:ext uri="{D42A27DB-BD31-4B8C-83A1-F6EECF244321}">
                <p14:modId xmlns:p14="http://schemas.microsoft.com/office/powerpoint/2010/main" val="337237550"/>
              </p:ext>
            </p:extLst>
          </p:nvPr>
        </p:nvGraphicFramePr>
        <p:xfrm>
          <a:off x="6238240" y="1988332"/>
          <a:ext cx="5030542" cy="286517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96811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18C0-1EDA-EBF4-89D2-571A2903B48B}"/>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EE08E3-930E-72F5-7FF9-2C726487A8DB}"/>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07EE08E3-930E-72F5-7FF9-2C726487A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345DB406-E108-E607-24B2-92170B326FF5}"/>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Pasitenkinimo VMVT paslaugomis indeksas yra 87,3 balo, o svertinis indeksas – 78,4 balo. Abu rodikliai yra faktiškai tokie patys kaip ir 2024 m. Naujų įmonių pasitenkinimo indeksas - šiek tiek žemesnis</a:t>
            </a:r>
          </a:p>
        </p:txBody>
      </p:sp>
      <p:sp>
        <p:nvSpPr>
          <p:cNvPr id="4" name="Slide Number Placeholder 3">
            <a:extLst>
              <a:ext uri="{FF2B5EF4-FFF2-40B4-BE49-F238E27FC236}">
                <a16:creationId xmlns:a16="http://schemas.microsoft.com/office/drawing/2014/main" id="{262AB575-0116-9701-6329-4D4F854E4E38}"/>
              </a:ext>
            </a:extLst>
          </p:cNvPr>
          <p:cNvSpPr>
            <a:spLocks noGrp="1"/>
          </p:cNvSpPr>
          <p:nvPr>
            <p:ph type="sldNum" sz="quarter" idx="12"/>
          </p:nvPr>
        </p:nvSpPr>
        <p:spPr/>
        <p:txBody>
          <a:bodyPr/>
          <a:lstStyle/>
          <a:p>
            <a:endParaRPr lang="lt-LT" dirty="0"/>
          </a:p>
        </p:txBody>
      </p:sp>
      <p:sp>
        <p:nvSpPr>
          <p:cNvPr id="3" name="TextBox 2">
            <a:extLst>
              <a:ext uri="{FF2B5EF4-FFF2-40B4-BE49-F238E27FC236}">
                <a16:creationId xmlns:a16="http://schemas.microsoft.com/office/drawing/2014/main" id="{6CE14964-FFD9-FE28-B091-C95F403A5551}"/>
              </a:ext>
            </a:extLst>
          </p:cNvPr>
          <p:cNvSpPr txBox="1"/>
          <p:nvPr/>
        </p:nvSpPr>
        <p:spPr>
          <a:xfrm>
            <a:off x="6743080" y="1665767"/>
            <a:ext cx="4447434" cy="4185761"/>
          </a:xfrm>
          <a:prstGeom prst="rect">
            <a:avLst/>
          </a:prstGeom>
          <a:noFill/>
        </p:spPr>
        <p:txBody>
          <a:bodyPr wrap="square" rtlCol="0">
            <a:spAutoFit/>
          </a:bodyPr>
          <a:lstStyle/>
          <a:p>
            <a:pPr marL="76200" indent="359410" algn="just"/>
            <a:r>
              <a:rPr lang="lt-LT" sz="1400" dirty="0">
                <a:effectLst/>
                <a:ea typeface="Times New Roman" panose="02020603050405020304" pitchFamily="18" charset="0"/>
                <a:cs typeface="Wingdings 2" panose="05020102010507070707" pitchFamily="18" charset="2"/>
              </a:rPr>
              <a:t>Vartotojų patenkinimo indeksas - indeksas, parodantis procentinį vartotojų patenkinimą viešosiomis paslaugomis, kur 100 proc. reiškia visišką patenkinimą, o 0 – visišką nepatenkinimą.</a:t>
            </a:r>
            <a:endParaRPr lang="en-US" sz="1400" dirty="0">
              <a:effectLst/>
              <a:ea typeface="Courier New" panose="02070309020205020404" pitchFamily="49" charset="0"/>
              <a:cs typeface="Wingdings 2" panose="05020102010507070707" pitchFamily="18" charset="2"/>
            </a:endParaRPr>
          </a:p>
          <a:p>
            <a:pPr algn="just"/>
            <a:r>
              <a:rPr lang="lt-LT" sz="1400" dirty="0">
                <a:effectLst/>
                <a:ea typeface="Times New Roman" panose="02020603050405020304" pitchFamily="18" charset="0"/>
                <a:cs typeface="Wingdings 2" panose="05020102010507070707" pitchFamily="18" charset="2"/>
              </a:rPr>
              <a:t> </a:t>
            </a:r>
            <a:endParaRPr lang="en-US" sz="1400" dirty="0">
              <a:effectLst/>
              <a:ea typeface="Courier New" panose="02070309020205020404" pitchFamily="49" charset="0"/>
              <a:cs typeface="Wingdings 2" panose="05020102010507070707" pitchFamily="18" charset="2"/>
            </a:endParaRPr>
          </a:p>
          <a:p>
            <a:pPr marL="76200" indent="359410" algn="just"/>
            <a:r>
              <a:rPr lang="lt-LT" sz="1400" dirty="0">
                <a:effectLst/>
                <a:ea typeface="Times New Roman" panose="02020603050405020304" pitchFamily="18" charset="0"/>
                <a:cs typeface="Wingdings 2" panose="05020102010507070707" pitchFamily="18" charset="2"/>
              </a:rPr>
              <a:t>Remiantis Lietuvos Respublikos vidaus reikalų ministro 2009 m. birželio 30d. įsakymu Nr. 1V-339 patvirtinta viešųjų paslaugų vartotojų patenkinimo indekso apskaičiavimo metodika, indeksas skaičiuojamas dviem būdais. Pirmuoju atveju skirtingų VMVT teikiamų paslaugų ir bendro VMVT paslaugų vertinimo aritmetinis vidurkis paverčiamas procentais, kur 1-10 proc., 2 – 20 proc., 3 – 30 proc. ir t.t. </a:t>
            </a:r>
            <a:endParaRPr lang="en-US" sz="1400" dirty="0">
              <a:effectLst/>
              <a:ea typeface="Courier New" panose="02070309020205020404" pitchFamily="49" charset="0"/>
              <a:cs typeface="Wingdings 2" panose="05020102010507070707" pitchFamily="18" charset="2"/>
            </a:endParaRPr>
          </a:p>
          <a:p>
            <a:pPr algn="just"/>
            <a:r>
              <a:rPr lang="lt-LT" sz="1400" dirty="0">
                <a:effectLst/>
                <a:ea typeface="Times New Roman" panose="02020603050405020304" pitchFamily="18" charset="0"/>
                <a:cs typeface="Wingdings 2" panose="05020102010507070707" pitchFamily="18" charset="2"/>
              </a:rPr>
              <a:t> </a:t>
            </a:r>
            <a:endParaRPr lang="en-US" sz="1400" dirty="0">
              <a:effectLst/>
              <a:ea typeface="Courier New" panose="02070309020205020404" pitchFamily="49" charset="0"/>
              <a:cs typeface="Wingdings 2" panose="05020102010507070707" pitchFamily="18" charset="2"/>
            </a:endParaRPr>
          </a:p>
          <a:p>
            <a:pPr algn="just"/>
            <a:r>
              <a:rPr lang="lt-LT" sz="1400" dirty="0">
                <a:effectLst/>
                <a:ea typeface="Times New Roman" panose="02020603050405020304" pitchFamily="18" charset="0"/>
                <a:cs typeface="Wingdings 2" panose="05020102010507070707" pitchFamily="18" charset="2"/>
              </a:rPr>
              <a:t>	Antruoju atveju respondentų paslaugos vertinimai yra pasveriami atsižvelgiant į jų lūkesčius, t. y. vertinamo rodiklio svarbą. Taigi, apskaičiuojant indeksą yra taikomas lyginamasis svoris, šiuo atveju, VMVT teikiamų paslaugų santykinė svarba. </a:t>
            </a:r>
            <a:endParaRPr lang="en-US" sz="1400" dirty="0"/>
          </a:p>
        </p:txBody>
      </p:sp>
      <p:graphicFrame>
        <p:nvGraphicFramePr>
          <p:cNvPr id="8" name="Chart 7">
            <a:extLst>
              <a:ext uri="{FF2B5EF4-FFF2-40B4-BE49-F238E27FC236}">
                <a16:creationId xmlns:a16="http://schemas.microsoft.com/office/drawing/2014/main" id="{9E624962-A830-500E-118A-574C5EDD0879}"/>
              </a:ext>
            </a:extLst>
          </p:cNvPr>
          <p:cNvGraphicFramePr>
            <a:graphicFrameLocks/>
          </p:cNvGraphicFramePr>
          <p:nvPr>
            <p:extLst>
              <p:ext uri="{D42A27DB-BD31-4B8C-83A1-F6EECF244321}">
                <p14:modId xmlns:p14="http://schemas.microsoft.com/office/powerpoint/2010/main" val="704480334"/>
              </p:ext>
            </p:extLst>
          </p:nvPr>
        </p:nvGraphicFramePr>
        <p:xfrm>
          <a:off x="476178" y="1925320"/>
          <a:ext cx="5548702" cy="35915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92488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6284F-89BF-B73A-0AD5-A4A246323A29}"/>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8A9828-B927-75F4-A2E8-2247A1499B34}"/>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C98A9828-B927-75F4-A2E8-2247A1499B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F73319E1-A911-C79E-AB3A-B862C209EAB0}"/>
              </a:ext>
            </a:extLst>
          </p:cNvPr>
          <p:cNvSpPr>
            <a:spLocks noGrp="1"/>
          </p:cNvSpPr>
          <p:nvPr>
            <p:ph type="title"/>
          </p:nvPr>
        </p:nvSpPr>
        <p:spPr>
          <a:xfrm>
            <a:off x="476178" y="673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Apklaustų įmonių atstovai geriausiai vertino VMVT darbo laiko patogumą bei kreipimosi rezultato pasiekimą, blogiausiai – informacijos gavimo paprastumą.</a:t>
            </a:r>
            <a:br>
              <a:rPr lang="lt-LT" sz="2400" b="1" dirty="0">
                <a:solidFill>
                  <a:schemeClr val="accent1">
                    <a:lumMod val="50000"/>
                  </a:schemeClr>
                </a:solidFill>
                <a:latin typeface="Trebuchet MS" panose="020B0603020202020204" pitchFamily="34" charset="0"/>
                <a:cs typeface="Times New Roman" panose="02020603050405020304" pitchFamily="18" charset="0"/>
              </a:rPr>
            </a:br>
            <a:r>
              <a:rPr lang="lt-LT" sz="2400" b="1" dirty="0">
                <a:solidFill>
                  <a:schemeClr val="accent1">
                    <a:lumMod val="50000"/>
                  </a:schemeClr>
                </a:solidFill>
                <a:latin typeface="Trebuchet MS" panose="020B0603020202020204" pitchFamily="34" charset="0"/>
                <a:cs typeface="Times New Roman" panose="02020603050405020304" pitchFamily="18" charset="0"/>
              </a:rPr>
              <a:t>Aukščiausiu balu yra vertinamas darbuotojų geranoriškumas, o prasčiausiai - tai, kaip lengva susisiekti su reikalingais darbuotojais. Naujos įmonės daugelį aspektų vertina šiek tiek prasčiau. Per metus daugelis vertinimų šiek tiek pagerėjo</a:t>
            </a:r>
          </a:p>
        </p:txBody>
      </p:sp>
      <p:sp>
        <p:nvSpPr>
          <p:cNvPr id="4" name="Slide Number Placeholder 3">
            <a:extLst>
              <a:ext uri="{FF2B5EF4-FFF2-40B4-BE49-F238E27FC236}">
                <a16:creationId xmlns:a16="http://schemas.microsoft.com/office/drawing/2014/main" id="{C4DC0E9F-E444-73E5-9175-ED259A9F2893}"/>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94567ECE-974A-82E3-46DA-74F3C63A4A4F}"/>
              </a:ext>
            </a:extLst>
          </p:cNvPr>
          <p:cNvSpPr txBox="1"/>
          <p:nvPr/>
        </p:nvSpPr>
        <p:spPr>
          <a:xfrm>
            <a:off x="1427480" y="6021595"/>
            <a:ext cx="8178800" cy="832920"/>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Įvertinkite VMVT teikiamas paslaugas: Vertinkite skalėje nuo 1 iki 10, kur 1 – visiškai nesutinku, 10 – visiškai sutinku</a:t>
            </a:r>
          </a:p>
          <a:p>
            <a:pPr lvl="0">
              <a:lnSpc>
                <a:spcPct val="107000"/>
              </a:lnSpc>
              <a:spcAft>
                <a:spcPts val="800"/>
              </a:spcAft>
            </a:pPr>
            <a:r>
              <a:rPr lang="lt-LT" sz="1100" dirty="0">
                <a:effectLst/>
                <a:latin typeface="Calibri" panose="020F0502020204030204" pitchFamily="34" charset="0"/>
                <a:ea typeface="Calibri" panose="020F0502020204030204" pitchFamily="34" charset="0"/>
                <a:cs typeface="Times New Roman" panose="02020603050405020304" pitchFamily="18" charset="0"/>
              </a:rPr>
              <a:t>Įvertinkite VMVT darbuotojų darbą: Vertinkite skalėje nuo 1 iki 10, kur 1 – visiškai nesutinku, 10 – visiškai sutinku</a:t>
            </a:r>
          </a:p>
          <a:p>
            <a:pPr lvl="0">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13A9CDFA-369E-9792-66BD-FD9755B9446F}"/>
              </a:ext>
            </a:extLst>
          </p:cNvPr>
          <p:cNvGraphicFramePr>
            <a:graphicFrameLocks noGrp="1"/>
          </p:cNvGraphicFramePr>
          <p:nvPr>
            <p:extLst>
              <p:ext uri="{D42A27DB-BD31-4B8C-83A1-F6EECF244321}">
                <p14:modId xmlns:p14="http://schemas.microsoft.com/office/powerpoint/2010/main" val="1729858493"/>
              </p:ext>
            </p:extLst>
          </p:nvPr>
        </p:nvGraphicFramePr>
        <p:xfrm>
          <a:off x="5242560" y="2214829"/>
          <a:ext cx="853440" cy="3600916"/>
        </p:xfrm>
        <a:graphic>
          <a:graphicData uri="http://schemas.openxmlformats.org/drawingml/2006/table">
            <a:tbl>
              <a:tblPr firstRow="1" bandRow="1">
                <a:tableStyleId>{9D7B26C5-4107-4FEC-AEDC-1716B250A1EF}</a:tableStyleId>
              </a:tblPr>
              <a:tblGrid>
                <a:gridCol w="853440">
                  <a:extLst>
                    <a:ext uri="{9D8B030D-6E8A-4147-A177-3AD203B41FA5}">
                      <a16:colId xmlns:a16="http://schemas.microsoft.com/office/drawing/2014/main" val="2487136113"/>
                    </a:ext>
                  </a:extLst>
                </a:gridCol>
              </a:tblGrid>
              <a:tr h="391158">
                <a:tc>
                  <a:txBody>
                    <a:bodyPr/>
                    <a:lstStyle/>
                    <a:p>
                      <a:pPr algn="ctr"/>
                      <a:r>
                        <a:rPr lang="lt-LT" sz="1000" dirty="0"/>
                        <a:t>2024 m.</a:t>
                      </a:r>
                      <a:endParaRPr lang="en-US" sz="1000" dirty="0"/>
                    </a:p>
                  </a:txBody>
                  <a:tcPr/>
                </a:tc>
                <a:extLst>
                  <a:ext uri="{0D108BD9-81ED-4DB2-BD59-A6C34878D82A}">
                    <a16:rowId xmlns:a16="http://schemas.microsoft.com/office/drawing/2014/main" val="653388060"/>
                  </a:ext>
                </a:extLst>
              </a:tr>
              <a:tr h="561538">
                <a:tc>
                  <a:txBody>
                    <a:bodyPr/>
                    <a:lstStyle/>
                    <a:p>
                      <a:pPr algn="ctr"/>
                      <a:r>
                        <a:rPr lang="en-US" sz="1200" dirty="0"/>
                        <a:t>9</a:t>
                      </a:r>
                    </a:p>
                  </a:txBody>
                  <a:tcPr anchor="ctr"/>
                </a:tc>
                <a:extLst>
                  <a:ext uri="{0D108BD9-81ED-4DB2-BD59-A6C34878D82A}">
                    <a16:rowId xmlns:a16="http://schemas.microsoft.com/office/drawing/2014/main" val="962223356"/>
                  </a:ext>
                </a:extLst>
              </a:tr>
              <a:tr h="529644">
                <a:tc>
                  <a:txBody>
                    <a:bodyPr/>
                    <a:lstStyle/>
                    <a:p>
                      <a:pPr algn="ctr"/>
                      <a:r>
                        <a:rPr lang="lt-LT" sz="1200" dirty="0"/>
                        <a:t>9,</a:t>
                      </a:r>
                      <a:r>
                        <a:rPr lang="en-US" sz="1200" dirty="0"/>
                        <a:t>1</a:t>
                      </a:r>
                    </a:p>
                  </a:txBody>
                  <a:tcPr anchor="ctr"/>
                </a:tc>
                <a:extLst>
                  <a:ext uri="{0D108BD9-81ED-4DB2-BD59-A6C34878D82A}">
                    <a16:rowId xmlns:a16="http://schemas.microsoft.com/office/drawing/2014/main" val="3190640451"/>
                  </a:ext>
                </a:extLst>
              </a:tr>
              <a:tr h="529644">
                <a:tc>
                  <a:txBody>
                    <a:bodyPr/>
                    <a:lstStyle/>
                    <a:p>
                      <a:pPr algn="ctr"/>
                      <a:r>
                        <a:rPr lang="en-US" sz="1200" dirty="0"/>
                        <a:t>8,7</a:t>
                      </a:r>
                    </a:p>
                  </a:txBody>
                  <a:tcPr anchor="ctr"/>
                </a:tc>
                <a:extLst>
                  <a:ext uri="{0D108BD9-81ED-4DB2-BD59-A6C34878D82A}">
                    <a16:rowId xmlns:a16="http://schemas.microsoft.com/office/drawing/2014/main" val="349157602"/>
                  </a:ext>
                </a:extLst>
              </a:tr>
              <a:tr h="529644">
                <a:tc>
                  <a:txBody>
                    <a:bodyPr/>
                    <a:lstStyle/>
                    <a:p>
                      <a:pPr algn="ctr"/>
                      <a:r>
                        <a:rPr lang="en-US" sz="1200" dirty="0"/>
                        <a:t>8,8</a:t>
                      </a:r>
                    </a:p>
                  </a:txBody>
                  <a:tcPr anchor="ctr"/>
                </a:tc>
                <a:extLst>
                  <a:ext uri="{0D108BD9-81ED-4DB2-BD59-A6C34878D82A}">
                    <a16:rowId xmlns:a16="http://schemas.microsoft.com/office/drawing/2014/main" val="1373493645"/>
                  </a:ext>
                </a:extLst>
              </a:tr>
              <a:tr h="529644">
                <a:tc>
                  <a:txBody>
                    <a:bodyPr/>
                    <a:lstStyle/>
                    <a:p>
                      <a:pPr algn="ctr"/>
                      <a:r>
                        <a:rPr lang="en-US" sz="1200" dirty="0"/>
                        <a:t>8,5</a:t>
                      </a:r>
                    </a:p>
                  </a:txBody>
                  <a:tcPr anchor="ctr"/>
                </a:tc>
                <a:extLst>
                  <a:ext uri="{0D108BD9-81ED-4DB2-BD59-A6C34878D82A}">
                    <a16:rowId xmlns:a16="http://schemas.microsoft.com/office/drawing/2014/main" val="2484363151"/>
                  </a:ext>
                </a:extLst>
              </a:tr>
              <a:tr h="529644">
                <a:tc>
                  <a:txBody>
                    <a:bodyPr/>
                    <a:lstStyle/>
                    <a:p>
                      <a:pPr algn="ctr"/>
                      <a:r>
                        <a:rPr lang="en-US" sz="1200" dirty="0"/>
                        <a:t>8</a:t>
                      </a:r>
                    </a:p>
                  </a:txBody>
                  <a:tcPr anchor="ctr"/>
                </a:tc>
                <a:extLst>
                  <a:ext uri="{0D108BD9-81ED-4DB2-BD59-A6C34878D82A}">
                    <a16:rowId xmlns:a16="http://schemas.microsoft.com/office/drawing/2014/main" val="3097874805"/>
                  </a:ext>
                </a:extLst>
              </a:tr>
            </a:tbl>
          </a:graphicData>
        </a:graphic>
      </p:graphicFrame>
      <p:graphicFrame>
        <p:nvGraphicFramePr>
          <p:cNvPr id="5" name="Table 4">
            <a:extLst>
              <a:ext uri="{FF2B5EF4-FFF2-40B4-BE49-F238E27FC236}">
                <a16:creationId xmlns:a16="http://schemas.microsoft.com/office/drawing/2014/main" id="{D4EB535F-9E16-2617-48A6-7178219C3413}"/>
              </a:ext>
            </a:extLst>
          </p:cNvPr>
          <p:cNvGraphicFramePr>
            <a:graphicFrameLocks noGrp="1"/>
          </p:cNvGraphicFramePr>
          <p:nvPr>
            <p:extLst>
              <p:ext uri="{D42A27DB-BD31-4B8C-83A1-F6EECF244321}">
                <p14:modId xmlns:p14="http://schemas.microsoft.com/office/powerpoint/2010/main" val="231252277"/>
              </p:ext>
            </p:extLst>
          </p:nvPr>
        </p:nvGraphicFramePr>
        <p:xfrm>
          <a:off x="11237642" y="2208268"/>
          <a:ext cx="833929" cy="3607475"/>
        </p:xfrm>
        <a:graphic>
          <a:graphicData uri="http://schemas.openxmlformats.org/drawingml/2006/table">
            <a:tbl>
              <a:tblPr firstRow="1" bandRow="1">
                <a:tableStyleId>{9D7B26C5-4107-4FEC-AEDC-1716B250A1EF}</a:tableStyleId>
              </a:tblPr>
              <a:tblGrid>
                <a:gridCol w="833929">
                  <a:extLst>
                    <a:ext uri="{9D8B030D-6E8A-4147-A177-3AD203B41FA5}">
                      <a16:colId xmlns:a16="http://schemas.microsoft.com/office/drawing/2014/main" val="2487136113"/>
                    </a:ext>
                  </a:extLst>
                </a:gridCol>
              </a:tblGrid>
              <a:tr h="453162">
                <a:tc>
                  <a:txBody>
                    <a:bodyPr/>
                    <a:lstStyle/>
                    <a:p>
                      <a:pPr algn="ctr"/>
                      <a:r>
                        <a:rPr lang="lt-LT" sz="1000" dirty="0"/>
                        <a:t>2024 m.</a:t>
                      </a:r>
                      <a:endParaRPr lang="en-US" sz="1000" dirty="0"/>
                    </a:p>
                  </a:txBody>
                  <a:tcPr/>
                </a:tc>
                <a:extLst>
                  <a:ext uri="{0D108BD9-81ED-4DB2-BD59-A6C34878D82A}">
                    <a16:rowId xmlns:a16="http://schemas.microsoft.com/office/drawing/2014/main" val="653388060"/>
                  </a:ext>
                </a:extLst>
              </a:tr>
              <a:tr h="660893">
                <a:tc>
                  <a:txBody>
                    <a:bodyPr/>
                    <a:lstStyle/>
                    <a:p>
                      <a:pPr algn="ctr"/>
                      <a:r>
                        <a:rPr lang="en-US" sz="1200" dirty="0"/>
                        <a:t>9,2</a:t>
                      </a:r>
                    </a:p>
                  </a:txBody>
                  <a:tcPr anchor="ctr"/>
                </a:tc>
                <a:extLst>
                  <a:ext uri="{0D108BD9-81ED-4DB2-BD59-A6C34878D82A}">
                    <a16:rowId xmlns:a16="http://schemas.microsoft.com/office/drawing/2014/main" val="962223356"/>
                  </a:ext>
                </a:extLst>
              </a:tr>
              <a:tr h="623355">
                <a:tc>
                  <a:txBody>
                    <a:bodyPr/>
                    <a:lstStyle/>
                    <a:p>
                      <a:pPr algn="ctr"/>
                      <a:r>
                        <a:rPr lang="en-US" sz="1200" dirty="0"/>
                        <a:t>8,9</a:t>
                      </a:r>
                    </a:p>
                  </a:txBody>
                  <a:tcPr anchor="ctr"/>
                </a:tc>
                <a:extLst>
                  <a:ext uri="{0D108BD9-81ED-4DB2-BD59-A6C34878D82A}">
                    <a16:rowId xmlns:a16="http://schemas.microsoft.com/office/drawing/2014/main" val="3190640451"/>
                  </a:ext>
                </a:extLst>
              </a:tr>
              <a:tr h="623355">
                <a:tc>
                  <a:txBody>
                    <a:bodyPr/>
                    <a:lstStyle/>
                    <a:p>
                      <a:pPr algn="ctr"/>
                      <a:r>
                        <a:rPr lang="en-US" sz="1200" dirty="0"/>
                        <a:t>8,9</a:t>
                      </a:r>
                    </a:p>
                  </a:txBody>
                  <a:tcPr anchor="ctr"/>
                </a:tc>
                <a:extLst>
                  <a:ext uri="{0D108BD9-81ED-4DB2-BD59-A6C34878D82A}">
                    <a16:rowId xmlns:a16="http://schemas.microsoft.com/office/drawing/2014/main" val="349157602"/>
                  </a:ext>
                </a:extLst>
              </a:tr>
              <a:tr h="623355">
                <a:tc>
                  <a:txBody>
                    <a:bodyPr/>
                    <a:lstStyle/>
                    <a:p>
                      <a:pPr algn="ctr"/>
                      <a:r>
                        <a:rPr lang="en-US" sz="1200" dirty="0"/>
                        <a:t>8,7</a:t>
                      </a:r>
                    </a:p>
                  </a:txBody>
                  <a:tcPr anchor="ctr"/>
                </a:tc>
                <a:extLst>
                  <a:ext uri="{0D108BD9-81ED-4DB2-BD59-A6C34878D82A}">
                    <a16:rowId xmlns:a16="http://schemas.microsoft.com/office/drawing/2014/main" val="1373493645"/>
                  </a:ext>
                </a:extLst>
              </a:tr>
              <a:tr h="623355">
                <a:tc>
                  <a:txBody>
                    <a:bodyPr/>
                    <a:lstStyle/>
                    <a:p>
                      <a:pPr algn="ctr"/>
                      <a:r>
                        <a:rPr lang="en-US" sz="1200" dirty="0"/>
                        <a:t>8,5</a:t>
                      </a:r>
                    </a:p>
                  </a:txBody>
                  <a:tcPr anchor="ctr"/>
                </a:tc>
                <a:extLst>
                  <a:ext uri="{0D108BD9-81ED-4DB2-BD59-A6C34878D82A}">
                    <a16:rowId xmlns:a16="http://schemas.microsoft.com/office/drawing/2014/main" val="3097874805"/>
                  </a:ext>
                </a:extLst>
              </a:tr>
            </a:tbl>
          </a:graphicData>
        </a:graphic>
      </p:graphicFrame>
      <p:graphicFrame>
        <p:nvGraphicFramePr>
          <p:cNvPr id="11" name="Chart 10">
            <a:extLst>
              <a:ext uri="{FF2B5EF4-FFF2-40B4-BE49-F238E27FC236}">
                <a16:creationId xmlns:a16="http://schemas.microsoft.com/office/drawing/2014/main" id="{4BCA21DC-F47A-87DF-B22B-EC6FDFE67F8F}"/>
              </a:ext>
            </a:extLst>
          </p:cNvPr>
          <p:cNvGraphicFramePr>
            <a:graphicFrameLocks/>
          </p:cNvGraphicFramePr>
          <p:nvPr>
            <p:extLst>
              <p:ext uri="{D42A27DB-BD31-4B8C-83A1-F6EECF244321}">
                <p14:modId xmlns:p14="http://schemas.microsoft.com/office/powerpoint/2010/main" val="540700536"/>
              </p:ext>
            </p:extLst>
          </p:nvPr>
        </p:nvGraphicFramePr>
        <p:xfrm>
          <a:off x="119992" y="2086829"/>
          <a:ext cx="5184775" cy="37741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a:extLst>
              <a:ext uri="{FF2B5EF4-FFF2-40B4-BE49-F238E27FC236}">
                <a16:creationId xmlns:a16="http://schemas.microsoft.com/office/drawing/2014/main" id="{ABA86C4B-F0C6-4A72-805F-F6A4F954BD57}"/>
              </a:ext>
            </a:extLst>
          </p:cNvPr>
          <p:cNvGraphicFramePr>
            <a:graphicFrameLocks/>
          </p:cNvGraphicFramePr>
          <p:nvPr>
            <p:extLst>
              <p:ext uri="{D42A27DB-BD31-4B8C-83A1-F6EECF244321}">
                <p14:modId xmlns:p14="http://schemas.microsoft.com/office/powerpoint/2010/main" val="2320258883"/>
              </p:ext>
            </p:extLst>
          </p:nvPr>
        </p:nvGraphicFramePr>
        <p:xfrm>
          <a:off x="6177280" y="2141328"/>
          <a:ext cx="5184775" cy="377411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3407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1E7DA-C142-3E9F-7088-4F782A291849}"/>
            </a:ext>
          </a:extLst>
        </p:cNvPr>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053127D-A472-6698-49C4-AF1BE8A300F0}"/>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2" name="Object 1" hidden="1">
                        <a:extLst>
                          <a:ext uri="{FF2B5EF4-FFF2-40B4-BE49-F238E27FC236}">
                            <a16:creationId xmlns:a16="http://schemas.microsoft.com/office/drawing/2014/main" id="{5053127D-A472-6698-49C4-AF1BE8A300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Shape 67">
            <a:extLst>
              <a:ext uri="{FF2B5EF4-FFF2-40B4-BE49-F238E27FC236}">
                <a16:creationId xmlns:a16="http://schemas.microsoft.com/office/drawing/2014/main" id="{A7F4B34A-DA40-A670-016D-EEE3265DDE9B}"/>
              </a:ext>
            </a:extLst>
          </p:cNvPr>
          <p:cNvSpPr>
            <a:spLocks noGrp="1"/>
          </p:cNvSpPr>
          <p:nvPr>
            <p:ph type="title"/>
          </p:nvPr>
        </p:nvSpPr>
        <p:spPr>
          <a:xfrm>
            <a:off x="476178" y="419945"/>
            <a:ext cx="11239644" cy="1093895"/>
          </a:xfrm>
          <a:prstGeom prst="rect">
            <a:avLst/>
          </a:prstGeom>
        </p:spPr>
        <p:txBody>
          <a:bodyPr vert="horz" lIns="0" tIns="0" rIns="0" bIns="0" rtlCol="0" anchor="ctr">
            <a:normAutofit fontScale="90000"/>
          </a:bodyPr>
          <a:lstStyle>
            <a:lvl1pPr>
              <a:defRPr>
                <a:solidFill>
                  <a:srgbClr val="384C81"/>
                </a:solidFill>
                <a:latin typeface="Trebuchet MS"/>
                <a:ea typeface="Trebuchet MS"/>
                <a:cs typeface="Trebuchet MS"/>
                <a:sym typeface="Trebuchet MS"/>
              </a:defRPr>
            </a:lvl1pPr>
          </a:lstStyle>
          <a:p>
            <a:pPr lvl="0">
              <a:defRPr sz="1800" b="0">
                <a:solidFill>
                  <a:srgbClr val="000000"/>
                </a:solidFill>
              </a:defRPr>
            </a:pPr>
            <a:r>
              <a:rPr lang="lt-LT" sz="2400" b="1" dirty="0">
                <a:solidFill>
                  <a:schemeClr val="accent1">
                    <a:lumMod val="50000"/>
                  </a:schemeClr>
                </a:solidFill>
                <a:latin typeface="Trebuchet MS" panose="020B0603020202020204" pitchFamily="34" charset="0"/>
                <a:cs typeface="Times New Roman" panose="02020603050405020304" pitchFamily="18" charset="0"/>
              </a:rPr>
              <a:t>Dauguma kriterijų yra vertinami labai aukštais balais, šiek tiek prasčiau – tik leidimų išdavimo procedūrų paprastumas. Per metus vertinimai iš esmės nepakito</a:t>
            </a:r>
          </a:p>
        </p:txBody>
      </p:sp>
      <p:sp>
        <p:nvSpPr>
          <p:cNvPr id="4" name="Slide Number Placeholder 3">
            <a:extLst>
              <a:ext uri="{FF2B5EF4-FFF2-40B4-BE49-F238E27FC236}">
                <a16:creationId xmlns:a16="http://schemas.microsoft.com/office/drawing/2014/main" id="{BE4FD387-2CA4-495D-48CB-CBDEB0C813AC}"/>
              </a:ext>
            </a:extLst>
          </p:cNvPr>
          <p:cNvSpPr>
            <a:spLocks noGrp="1"/>
          </p:cNvSpPr>
          <p:nvPr>
            <p:ph type="sldNum" sz="quarter" idx="12"/>
          </p:nvPr>
        </p:nvSpPr>
        <p:spPr/>
        <p:txBody>
          <a:bodyPr/>
          <a:lstStyle/>
          <a:p>
            <a:endParaRPr lang="lt-LT" dirty="0"/>
          </a:p>
        </p:txBody>
      </p:sp>
      <p:sp>
        <p:nvSpPr>
          <p:cNvPr id="9" name="TextBox 8">
            <a:extLst>
              <a:ext uri="{FF2B5EF4-FFF2-40B4-BE49-F238E27FC236}">
                <a16:creationId xmlns:a16="http://schemas.microsoft.com/office/drawing/2014/main" id="{AD5809B3-78F6-8A40-8FAE-B2D7BCE7473D}"/>
              </a:ext>
            </a:extLst>
          </p:cNvPr>
          <p:cNvSpPr txBox="1"/>
          <p:nvPr/>
        </p:nvSpPr>
        <p:spPr>
          <a:xfrm>
            <a:off x="1447800" y="6262198"/>
            <a:ext cx="8178800" cy="549189"/>
          </a:xfrm>
          <a:prstGeom prst="rect">
            <a:avLst/>
          </a:prstGeom>
          <a:noFill/>
        </p:spPr>
        <p:txBody>
          <a:bodyPr wrap="square">
            <a:spAutoFit/>
          </a:bodyPr>
          <a:lstStyle/>
          <a:p>
            <a:pPr lvl="0">
              <a:lnSpc>
                <a:spcPct val="107000"/>
              </a:lnSpc>
              <a:spcAft>
                <a:spcPts val="800"/>
              </a:spcAft>
            </a:pPr>
            <a:r>
              <a:rPr lang="lt-LT" sz="1100" b="1" dirty="0">
                <a:effectLst/>
                <a:latin typeface="Calibri" panose="020F0502020204030204" pitchFamily="34" charset="0"/>
                <a:ea typeface="Calibri" panose="020F0502020204030204" pitchFamily="34" charset="0"/>
                <a:cs typeface="Times New Roman" panose="02020603050405020304" pitchFamily="18" charset="0"/>
              </a:rPr>
              <a:t>KLAUSIMAS: </a:t>
            </a:r>
            <a:r>
              <a:rPr lang="lt-LT" sz="1100" dirty="0">
                <a:effectLst/>
                <a:latin typeface="Calibri" panose="020F0502020204030204" pitchFamily="34" charset="0"/>
                <a:ea typeface="Calibri" panose="020F0502020204030204" pitchFamily="34" charset="0"/>
                <a:cs typeface="Times New Roman" panose="02020603050405020304" pitchFamily="18" charset="0"/>
              </a:rPr>
              <a:t>Kaip Jūs vertinate leidimų išdavimo paslaugą? Vertinkite skalėje nuo 1 iki 10, kur 1 – visiškai nesutinku, 10 – visiškai sutinku</a:t>
            </a:r>
          </a:p>
          <a:p>
            <a:pPr lvl="0">
              <a:lnSpc>
                <a:spcPct val="107000"/>
              </a:lnSpc>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F3657F76-6501-9C92-7F7A-F72AD0AE27C3}"/>
              </a:ext>
            </a:extLst>
          </p:cNvPr>
          <p:cNvGraphicFramePr>
            <a:graphicFrameLocks noGrp="1"/>
          </p:cNvGraphicFramePr>
          <p:nvPr>
            <p:extLst>
              <p:ext uri="{D42A27DB-BD31-4B8C-83A1-F6EECF244321}">
                <p14:modId xmlns:p14="http://schemas.microsoft.com/office/powerpoint/2010/main" val="812913520"/>
              </p:ext>
            </p:extLst>
          </p:nvPr>
        </p:nvGraphicFramePr>
        <p:xfrm>
          <a:off x="8224115" y="1929162"/>
          <a:ext cx="833929" cy="3917713"/>
        </p:xfrm>
        <a:graphic>
          <a:graphicData uri="http://schemas.openxmlformats.org/drawingml/2006/table">
            <a:tbl>
              <a:tblPr firstRow="1" bandRow="1">
                <a:tableStyleId>{9D7B26C5-4107-4FEC-AEDC-1716B250A1EF}</a:tableStyleId>
              </a:tblPr>
              <a:tblGrid>
                <a:gridCol w="833929">
                  <a:extLst>
                    <a:ext uri="{9D8B030D-6E8A-4147-A177-3AD203B41FA5}">
                      <a16:colId xmlns:a16="http://schemas.microsoft.com/office/drawing/2014/main" val="2487136113"/>
                    </a:ext>
                  </a:extLst>
                </a:gridCol>
              </a:tblGrid>
              <a:tr h="332746">
                <a:tc>
                  <a:txBody>
                    <a:bodyPr/>
                    <a:lstStyle/>
                    <a:p>
                      <a:pPr algn="ctr"/>
                      <a:r>
                        <a:rPr lang="lt-LT" sz="1000" dirty="0"/>
                        <a:t>2024 m.</a:t>
                      </a:r>
                      <a:endParaRPr lang="en-US" sz="1000" dirty="0"/>
                    </a:p>
                  </a:txBody>
                  <a:tcPr/>
                </a:tc>
                <a:extLst>
                  <a:ext uri="{0D108BD9-81ED-4DB2-BD59-A6C34878D82A}">
                    <a16:rowId xmlns:a16="http://schemas.microsoft.com/office/drawing/2014/main" val="653388060"/>
                  </a:ext>
                </a:extLst>
              </a:tr>
              <a:tr h="471556">
                <a:tc>
                  <a:txBody>
                    <a:bodyPr/>
                    <a:lstStyle/>
                    <a:p>
                      <a:pPr algn="ctr"/>
                      <a:r>
                        <a:rPr lang="en-US" sz="1200" dirty="0"/>
                        <a:t>9,3</a:t>
                      </a:r>
                    </a:p>
                  </a:txBody>
                  <a:tcPr anchor="ctr"/>
                </a:tc>
                <a:extLst>
                  <a:ext uri="{0D108BD9-81ED-4DB2-BD59-A6C34878D82A}">
                    <a16:rowId xmlns:a16="http://schemas.microsoft.com/office/drawing/2014/main" val="962223356"/>
                  </a:ext>
                </a:extLst>
              </a:tr>
              <a:tr h="444773">
                <a:tc>
                  <a:txBody>
                    <a:bodyPr/>
                    <a:lstStyle/>
                    <a:p>
                      <a:pPr algn="ctr"/>
                      <a:r>
                        <a:rPr lang="en-US" sz="1200" dirty="0"/>
                        <a:t>9,1</a:t>
                      </a:r>
                    </a:p>
                  </a:txBody>
                  <a:tcPr anchor="ctr"/>
                </a:tc>
                <a:extLst>
                  <a:ext uri="{0D108BD9-81ED-4DB2-BD59-A6C34878D82A}">
                    <a16:rowId xmlns:a16="http://schemas.microsoft.com/office/drawing/2014/main" val="3190640451"/>
                  </a:ext>
                </a:extLst>
              </a:tr>
              <a:tr h="444773">
                <a:tc>
                  <a:txBody>
                    <a:bodyPr/>
                    <a:lstStyle/>
                    <a:p>
                      <a:pPr algn="ctr"/>
                      <a:r>
                        <a:rPr lang="en-US" sz="1200" dirty="0"/>
                        <a:t>9</a:t>
                      </a:r>
                    </a:p>
                  </a:txBody>
                  <a:tcPr anchor="ctr"/>
                </a:tc>
                <a:extLst>
                  <a:ext uri="{0D108BD9-81ED-4DB2-BD59-A6C34878D82A}">
                    <a16:rowId xmlns:a16="http://schemas.microsoft.com/office/drawing/2014/main" val="349157602"/>
                  </a:ext>
                </a:extLst>
              </a:tr>
              <a:tr h="444773">
                <a:tc>
                  <a:txBody>
                    <a:bodyPr/>
                    <a:lstStyle/>
                    <a:p>
                      <a:pPr algn="ctr"/>
                      <a:r>
                        <a:rPr lang="en-US" sz="1200" dirty="0"/>
                        <a:t>9</a:t>
                      </a:r>
                    </a:p>
                  </a:txBody>
                  <a:tcPr anchor="ctr"/>
                </a:tc>
                <a:extLst>
                  <a:ext uri="{0D108BD9-81ED-4DB2-BD59-A6C34878D82A}">
                    <a16:rowId xmlns:a16="http://schemas.microsoft.com/office/drawing/2014/main" val="1373493645"/>
                  </a:ext>
                </a:extLst>
              </a:tr>
              <a:tr h="444773">
                <a:tc>
                  <a:txBody>
                    <a:bodyPr/>
                    <a:lstStyle/>
                    <a:p>
                      <a:pPr algn="ctr"/>
                      <a:r>
                        <a:rPr lang="en-US" sz="1200" dirty="0"/>
                        <a:t>8,9</a:t>
                      </a:r>
                    </a:p>
                  </a:txBody>
                  <a:tcPr anchor="ctr"/>
                </a:tc>
                <a:extLst>
                  <a:ext uri="{0D108BD9-81ED-4DB2-BD59-A6C34878D82A}">
                    <a16:rowId xmlns:a16="http://schemas.microsoft.com/office/drawing/2014/main" val="2484363151"/>
                  </a:ext>
                </a:extLst>
              </a:tr>
              <a:tr h="444773">
                <a:tc>
                  <a:txBody>
                    <a:bodyPr/>
                    <a:lstStyle/>
                    <a:p>
                      <a:pPr algn="ctr"/>
                      <a:r>
                        <a:rPr lang="en-US" sz="1200" dirty="0"/>
                        <a:t>8,6</a:t>
                      </a:r>
                    </a:p>
                  </a:txBody>
                  <a:tcPr anchor="ctr"/>
                </a:tc>
                <a:extLst>
                  <a:ext uri="{0D108BD9-81ED-4DB2-BD59-A6C34878D82A}">
                    <a16:rowId xmlns:a16="http://schemas.microsoft.com/office/drawing/2014/main" val="3097874805"/>
                  </a:ext>
                </a:extLst>
              </a:tr>
              <a:tr h="444773">
                <a:tc>
                  <a:txBody>
                    <a:bodyPr/>
                    <a:lstStyle/>
                    <a:p>
                      <a:pPr algn="ctr"/>
                      <a:r>
                        <a:rPr lang="en-US" sz="1200" dirty="0"/>
                        <a:t>8,2</a:t>
                      </a:r>
                    </a:p>
                  </a:txBody>
                  <a:tcPr anchor="ctr"/>
                </a:tc>
                <a:extLst>
                  <a:ext uri="{0D108BD9-81ED-4DB2-BD59-A6C34878D82A}">
                    <a16:rowId xmlns:a16="http://schemas.microsoft.com/office/drawing/2014/main" val="2350109055"/>
                  </a:ext>
                </a:extLst>
              </a:tr>
              <a:tr h="444773">
                <a:tc>
                  <a:txBody>
                    <a:bodyPr/>
                    <a:lstStyle/>
                    <a:p>
                      <a:pPr algn="ctr"/>
                      <a:r>
                        <a:rPr lang="en-US" sz="1200" dirty="0"/>
                        <a:t>2,3</a:t>
                      </a:r>
                    </a:p>
                  </a:txBody>
                  <a:tcPr anchor="ctr"/>
                </a:tc>
                <a:extLst>
                  <a:ext uri="{0D108BD9-81ED-4DB2-BD59-A6C34878D82A}">
                    <a16:rowId xmlns:a16="http://schemas.microsoft.com/office/drawing/2014/main" val="3088262845"/>
                  </a:ext>
                </a:extLst>
              </a:tr>
            </a:tbl>
          </a:graphicData>
        </a:graphic>
      </p:graphicFrame>
      <p:graphicFrame>
        <p:nvGraphicFramePr>
          <p:cNvPr id="7" name="Chart 6">
            <a:extLst>
              <a:ext uri="{FF2B5EF4-FFF2-40B4-BE49-F238E27FC236}">
                <a16:creationId xmlns:a16="http://schemas.microsoft.com/office/drawing/2014/main" id="{188C3B01-9963-4CAF-8134-CB8014FFAE8A}"/>
              </a:ext>
            </a:extLst>
          </p:cNvPr>
          <p:cNvGraphicFramePr>
            <a:graphicFrameLocks/>
          </p:cNvGraphicFramePr>
          <p:nvPr>
            <p:extLst>
              <p:ext uri="{D42A27DB-BD31-4B8C-83A1-F6EECF244321}">
                <p14:modId xmlns:p14="http://schemas.microsoft.com/office/powerpoint/2010/main" val="488602989"/>
              </p:ext>
            </p:extLst>
          </p:nvPr>
        </p:nvGraphicFramePr>
        <p:xfrm>
          <a:off x="740092" y="1782046"/>
          <a:ext cx="7398068" cy="419203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40622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re White">
  <a:themeElements>
    <a:clrScheme name="Custom 1">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55348127-4ABC-2A4E-AB31-3C046F80551B}"/>
    </a:ext>
  </a:extLst>
</a:theme>
</file>

<file path=ppt/theme/theme2.xml><?xml version="1.0" encoding="utf-8"?>
<a:theme xmlns:a="http://schemas.openxmlformats.org/drawingml/2006/main" name="Pure Dark">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chemeClr val="tx1"/>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E5872EA8-3523-8242-BC75-8DFCBD18EAED}"/>
    </a:ext>
  </a:extLst>
</a:theme>
</file>

<file path=ppt/theme/theme3.xml><?xml version="1.0" encoding="utf-8"?>
<a:theme xmlns:a="http://schemas.openxmlformats.org/drawingml/2006/main" name="Pure White Only Logo">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rgbClr val="000000"/>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CFC76CD2-8CF4-CC48-8BED-1D53A5DBB219}"/>
    </a:ext>
  </a:extLst>
</a:theme>
</file>

<file path=ppt/theme/theme4.xml><?xml version="1.0" encoding="utf-8"?>
<a:theme xmlns:a="http://schemas.openxmlformats.org/drawingml/2006/main" name="Pure Dark Only Logo">
  <a:themeElements>
    <a:clrScheme name="Civitta Colours">
      <a:dk1>
        <a:srgbClr val="000000"/>
      </a:dk1>
      <a:lt1>
        <a:srgbClr val="FFFFFF"/>
      </a:lt1>
      <a:dk2>
        <a:srgbClr val="232323"/>
      </a:dk2>
      <a:lt2>
        <a:srgbClr val="FFFFFF"/>
      </a:lt2>
      <a:accent1>
        <a:srgbClr val="232323"/>
      </a:accent1>
      <a:accent2>
        <a:srgbClr val="AEAEAE"/>
      </a:accent2>
      <a:accent3>
        <a:srgbClr val="E6E6E6"/>
      </a:accent3>
      <a:accent4>
        <a:srgbClr val="EBFF41"/>
      </a:accent4>
      <a:accent5>
        <a:srgbClr val="3BEC9D"/>
      </a:accent5>
      <a:accent6>
        <a:srgbClr val="83009C"/>
      </a:accent6>
      <a:hlink>
        <a:srgbClr val="83009C"/>
      </a:hlink>
      <a:folHlink>
        <a:srgbClr val="83009C"/>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vert="horz" lIns="72000" tIns="72000" rIns="72000" bIns="72000" rtlCol="0" anchor="t">
        <a:noAutofit/>
      </a:bodyPr>
      <a:lstStyle>
        <a:defPPr marL="216000" indent="-216000" algn="l">
          <a:lnSpc>
            <a:spcPct val="100000"/>
          </a:lnSpc>
          <a:spcBef>
            <a:spcPts val="300"/>
          </a:spcBef>
          <a:spcAft>
            <a:spcPts val="300"/>
          </a:spcAft>
          <a:buSzPct val="80000"/>
          <a:buFont typeface="Wingdings 2" panose="05020102010507070707" pitchFamily="18" charset="2"/>
          <a:buChar char=""/>
          <a:defRPr sz="1200" noProof="0" dirty="0" err="1" smtClean="0">
            <a:solidFill>
              <a:schemeClr val="bg1"/>
            </a:solidFill>
          </a:defRPr>
        </a:defPPr>
      </a:lstStyle>
    </a:spDef>
    <a:txDef>
      <a:spPr/>
      <a:bodyPr vert="horz" wrap="square" lIns="0" tIns="0" rIns="0" bIns="0" rtlCol="0">
        <a:noAutofit/>
      </a:bodyPr>
      <a:lstStyle>
        <a:defPPr marL="216000" marR="0" indent="-216000" algn="l" defTabSz="914400" rtl="0" eaLnBrk="1" fontAlgn="auto" latinLnBrk="0" hangingPunct="1">
          <a:lnSpc>
            <a:spcPct val="100000"/>
          </a:lnSpc>
          <a:spcBef>
            <a:spcPts val="300"/>
          </a:spcBef>
          <a:spcAft>
            <a:spcPts val="300"/>
          </a:spcAft>
          <a:buClrTx/>
          <a:buSzPct val="80000"/>
          <a:buFont typeface="Wingdings 2" panose="05020102010507070707" pitchFamily="18" charset="2"/>
          <a:buChar char=""/>
          <a:tabLst/>
          <a:defRPr kumimoji="0" sz="1200" b="0" i="0" u="none" strike="noStrike" kern="1200" cap="none" spc="0" normalizeH="0" baseline="0" noProof="0" dirty="0" err="1" smtClean="0">
            <a:ln>
              <a:noFill/>
            </a:ln>
            <a:solidFill>
              <a:schemeClr val="tx1"/>
            </a:solidFill>
            <a:effectLst/>
            <a:uLnTx/>
            <a:uFillTx/>
            <a:latin typeface="Arial"/>
            <a:ea typeface="+mn-ea"/>
            <a:cs typeface="Arial"/>
          </a:defRPr>
        </a:defPPr>
      </a:lstStyle>
    </a:txDef>
  </a:objectDefaults>
  <a:extraClrSchemeLst/>
  <a:extLst>
    <a:ext uri="{05A4C25C-085E-4340-85A3-A5531E510DB2}">
      <thm15:themeFamily xmlns:thm15="http://schemas.microsoft.com/office/thememl/2012/main" name="Presentation10" id="{914031A2-4EA9-4B44-9E25-4BD05A5FF694}" vid="{7CFEC0B3-DDB5-304B-9366-D1E76EED4C16}"/>
    </a:ext>
  </a:extLst>
</a:theme>
</file>

<file path=ppt/theme/theme5.xml><?xml version="1.0" encoding="utf-8"?>
<a:theme xmlns:a="http://schemas.openxmlformats.org/drawingml/2006/main" name="Office Theme">
  <a:themeElements>
    <a:clrScheme name="civitta">
      <a:dk1>
        <a:srgbClr val="232323"/>
      </a:dk1>
      <a:lt1>
        <a:srgbClr val="FEFEFE"/>
      </a:lt1>
      <a:dk2>
        <a:srgbClr val="232323"/>
      </a:dk2>
      <a:lt2>
        <a:srgbClr val="FEFEFE"/>
      </a:lt2>
      <a:accent1>
        <a:srgbClr val="232323"/>
      </a:accent1>
      <a:accent2>
        <a:srgbClr val="ACAEAC"/>
      </a:accent2>
      <a:accent3>
        <a:srgbClr val="E6E6E6"/>
      </a:accent3>
      <a:accent4>
        <a:srgbClr val="EBFE41"/>
      </a:accent4>
      <a:accent5>
        <a:srgbClr val="3CEB9D"/>
      </a:accent5>
      <a:accent6>
        <a:srgbClr val="82009B"/>
      </a:accent6>
      <a:hlink>
        <a:srgbClr val="82009B"/>
      </a:hlink>
      <a:folHlink>
        <a:srgbClr val="82009B"/>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civitta">
      <a:dk1>
        <a:srgbClr val="232323"/>
      </a:dk1>
      <a:lt1>
        <a:srgbClr val="FEFEFE"/>
      </a:lt1>
      <a:dk2>
        <a:srgbClr val="232323"/>
      </a:dk2>
      <a:lt2>
        <a:srgbClr val="FEFEFE"/>
      </a:lt2>
      <a:accent1>
        <a:srgbClr val="232323"/>
      </a:accent1>
      <a:accent2>
        <a:srgbClr val="ACAEAC"/>
      </a:accent2>
      <a:accent3>
        <a:srgbClr val="E6E6E6"/>
      </a:accent3>
      <a:accent4>
        <a:srgbClr val="EBFE41"/>
      </a:accent4>
      <a:accent5>
        <a:srgbClr val="3CEB9D"/>
      </a:accent5>
      <a:accent6>
        <a:srgbClr val="82009B"/>
      </a:accent6>
      <a:hlink>
        <a:srgbClr val="82009B"/>
      </a:hlink>
      <a:folHlink>
        <a:srgbClr val="82009B"/>
      </a:folHlink>
    </a:clrScheme>
    <a:fontScheme name="Civitta Arial">
      <a:majorFont>
        <a:latin typeface="Arial Bold"/>
        <a:ea typeface=""/>
        <a:cs typeface="Arial Bold"/>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F25DA18-C7E4-4724-B4F8-6508851D3D77}">
  <we:reference id="wa200005566" version="3.0.0.3" store="en-US"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Civitta PowerPoint Template_DOWNLOAD (not edit online)</Template>
  <TotalTime>1194</TotalTime>
  <Words>3283</Words>
  <Application>Microsoft Office PowerPoint</Application>
  <PresentationFormat>Widescreen</PresentationFormat>
  <Paragraphs>351</Paragraphs>
  <Slides>21</Slides>
  <Notes>18</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6" baseType="lpstr">
      <vt:lpstr>Arial</vt:lpstr>
      <vt:lpstr>Arial Black</vt:lpstr>
      <vt:lpstr>Arial Bold</vt:lpstr>
      <vt:lpstr>Calibri</vt:lpstr>
      <vt:lpstr>Courier New</vt:lpstr>
      <vt:lpstr>Inter</vt:lpstr>
      <vt:lpstr>Montserrat Black</vt:lpstr>
      <vt:lpstr>Times New Roman</vt:lpstr>
      <vt:lpstr>Trebuchet MS</vt:lpstr>
      <vt:lpstr>Wingdings 2</vt:lpstr>
      <vt:lpstr>Pure White</vt:lpstr>
      <vt:lpstr>Pure Dark</vt:lpstr>
      <vt:lpstr>Pure White Only Logo</vt:lpstr>
      <vt:lpstr>Pure Dark Only Logo</vt:lpstr>
      <vt:lpstr>think-cell Slide</vt:lpstr>
      <vt:lpstr>Vartotojų pasitenkinimo VMVT paslaugomis tyrimas </vt:lpstr>
      <vt:lpstr> Apie tyrimą</vt:lpstr>
      <vt:lpstr> Apklaustųjų charakteristikos</vt:lpstr>
      <vt:lpstr> Rezultatų santrauka</vt:lpstr>
      <vt:lpstr>Dauguma apklaustųjų su VMVT kontaktavo patikrinimo metu. Konsultacijų besikreipę dažniausiai kreipėsi dėl maisto produktų gamybos ir prekybos, viešojo maitinimo, higienos reikalavimų. Naujos įmonės dažniau nei kiti kreipėsi dėl leidimų išdavimo.</vt:lpstr>
      <vt:lpstr>Pati svarbiausia VMVT paslauga įmonių požiūriu yra leidimų išdavimas. Pastaroji paslauga ir VMVT atliekami patikrinimai yra geriausiai, beveik 9 balais, vertinamos paslaugos. Bendras VMVT vertinimas yra 8,6 balo 10 balų skalėje. </vt:lpstr>
      <vt:lpstr>Pasitenkinimo VMVT paslaugomis indeksas yra 87,3 balo, o svertinis indeksas – 78,4 balo. Abu rodikliai yra faktiškai tokie patys kaip ir 2024 m. Naujų įmonių pasitenkinimo indeksas - šiek tiek žemesnis</vt:lpstr>
      <vt:lpstr>Apklaustų įmonių atstovai geriausiai vertino VMVT darbo laiko patogumą bei kreipimosi rezultato pasiekimą, blogiausiai – informacijos gavimo paprastumą. Aukščiausiu balu yra vertinamas darbuotojų geranoriškumas, o prasčiausiai - tai, kaip lengva susisiekti su reikalingais darbuotojais. Naujos įmonės daugelį aspektų vertina šiek tiek prasčiau. Per metus daugelis vertinimų šiek tiek pagerėjo</vt:lpstr>
      <vt:lpstr>Dauguma kriterijų yra vertinami labai aukštais balais, šiek tiek prasčiau – tik leidimų išdavimo procedūrų paprastumas. Per metus vertinimai iš esmės nepakito</vt:lpstr>
      <vt:lpstr>Geriausiai respondentų vertinamos konsultacijos patikrinimo metu bei fizinio vizito metu. Prasčiau vertinami konsultacijų aspektai yra susisiekimo su specialistu lengvumas bei siuntinėjimas vis pas kitą konsultantą. Daugumos aspektų vertinimas per metus truputį pagerėjo</vt:lpstr>
      <vt:lpstr>Geriausiai vertinamas patikrinimą atliekančių darbuotojų profesionalumas, patikrinimo objektyvumas, geranoriškumas ir išvadų aiškumas. </vt:lpstr>
      <vt:lpstr>Geriausiai vertinama metodinė pagalba yra susitikimai, konsultacijos atvykus į VMVT, patikrinimai. Prasčiausiai vertinama informacijos sklaida VMVT interneto puslapyje, socialiniuose tinkluose, metodiniai leidiniai. Daugelio aspektų vertinimas šiek tiek pagerėjo</vt:lpstr>
      <vt:lpstr>Informacija apie saugų maisto tvarkymą ir infekcijų prevenciją bei užkrečiamų ligų riziką yra geriausiai žinomos prevencinės priemonės. Naudingiausiomis priemonėmis laikomas konsultavimas telefonu ir pagalba patikrinimo metu. </vt:lpstr>
      <vt:lpstr>Absoliuti dauguma atsakiusiųjų teigia nesusidūrę su jokiais korupcijos atvejais tarnyboje. Dauguma taip pat teigia, kad korupcijos situacija per 2 metus arba pakito į gerąją pusę, arba liko tokia pati. Tiesa, beveik pusė apklaustųjų šiuo klausimu neturėjo nuomonės</vt:lpstr>
      <vt:lpstr> Išvados</vt:lpstr>
      <vt:lpstr> Rekomendacijos</vt:lpstr>
      <vt:lpstr>Atvirų klausimų apie trūkumus rezultatai</vt:lpstr>
      <vt:lpstr> Atviro klausimo komentarai apie leidimų išdavimo trūkumus</vt:lpstr>
      <vt:lpstr> Atviro klausimo komentarai apie konsultacijų paslaugos trūkumus</vt:lpstr>
      <vt:lpstr> Atviro klausimo komentarai apie patikrinimų vykdymo trūkumus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Civitta presentation</dc:title>
  <dc:subject/>
  <dc:creator>Andrius S.</dc:creator>
  <cp:keywords>civitta;powerpoint;template</cp:keywords>
  <dc:description/>
  <cp:lastModifiedBy>Mindaugas Degutis</cp:lastModifiedBy>
  <cp:revision>124</cp:revision>
  <dcterms:created xsi:type="dcterms:W3CDTF">2024-08-08T06:10:49Z</dcterms:created>
  <dcterms:modified xsi:type="dcterms:W3CDTF">2026-01-21T09:22:02Z</dcterms:modified>
  <cp:category/>
</cp:coreProperties>
</file>