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41.xml" ContentType="application/vnd.openxmlformats-officedocument.presentationml.slideLayout+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42.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4.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5.xml" ContentType="application/vnd.openxmlformats-officedocument.presentationml.tag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26.xml" ContentType="application/vnd.openxmlformats-officedocument.presentationml.tags+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27.xml" ContentType="application/vnd.openxmlformats-officedocument.presentationml.tags+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28.xml" ContentType="application/vnd.openxmlformats-officedocument.presentationml.tags+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31.xml" ContentType="application/vnd.openxmlformats-officedocument.presentationml.tags+xml"/>
  <Override PartName="/ppt/notesSlides/notesSlide1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32.xml" ContentType="application/vnd.openxmlformats-officedocument.presentationml.tags+xml"/>
  <Override PartName="/ppt/notesSlides/notesSlide1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33.xml" ContentType="application/vnd.openxmlformats-officedocument.presentationml.tags+xml"/>
  <Override PartName="/ppt/notesSlides/notesSlide1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ags/tag34.xml" ContentType="application/vnd.openxmlformats-officedocument.presentationml.tags+xml"/>
  <Override PartName="/ppt/notesSlides/notesSlide1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ags/tag35.xml" ContentType="application/vnd.openxmlformats-officedocument.presentationml.tags+xml"/>
  <Override PartName="/ppt/notesSlides/notesSlide16.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671" r:id="rId2"/>
    <p:sldMasterId id="2147483857" r:id="rId3"/>
    <p:sldMasterId id="2147483862" r:id="rId4"/>
  </p:sldMasterIdLst>
  <p:notesMasterIdLst>
    <p:notesMasterId r:id="rId25"/>
  </p:notesMasterIdLst>
  <p:handoutMasterIdLst>
    <p:handoutMasterId r:id="rId26"/>
  </p:handoutMasterIdLst>
  <p:sldIdLst>
    <p:sldId id="266" r:id="rId5"/>
    <p:sldId id="392" r:id="rId6"/>
    <p:sldId id="377" r:id="rId7"/>
    <p:sldId id="403" r:id="rId8"/>
    <p:sldId id="417" r:id="rId9"/>
    <p:sldId id="418" r:id="rId10"/>
    <p:sldId id="391" r:id="rId11"/>
    <p:sldId id="404" r:id="rId12"/>
    <p:sldId id="405" r:id="rId13"/>
    <p:sldId id="406" r:id="rId14"/>
    <p:sldId id="407" r:id="rId15"/>
    <p:sldId id="408" r:id="rId16"/>
    <p:sldId id="419" r:id="rId17"/>
    <p:sldId id="409" r:id="rId18"/>
    <p:sldId id="410" r:id="rId19"/>
    <p:sldId id="411" r:id="rId20"/>
    <p:sldId id="412" r:id="rId21"/>
    <p:sldId id="413" r:id="rId22"/>
    <p:sldId id="414" r:id="rId23"/>
    <p:sldId id="267" r:id="rId24"/>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ECEC"/>
    <a:srgbClr val="83009B"/>
    <a:srgbClr val="EBFF4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03" autoAdjust="0"/>
    <p:restoredTop sz="95775" autoAdjust="0"/>
  </p:normalViewPr>
  <p:slideViewPr>
    <p:cSldViewPr snapToGrid="0" showGuides="1">
      <p:cViewPr varScale="1">
        <p:scale>
          <a:sx n="63" d="100"/>
          <a:sy n="63" d="100"/>
        </p:scale>
        <p:origin x="668" y="5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9" d="100"/>
          <a:sy n="89" d="100"/>
        </p:scale>
        <p:origin x="259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nda\Sync\RTC\1%20-%20Projektai\VMVT\2026\Rezutatai_gyventojai_2026.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inda\Sync\RTC\1%20-%20Projektai\VMVT\2026\Rezutatai_gyventojai_2026.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inda\Sync\RTC\1%20-%20Projektai\VMVT\2026\Rezutatai_gyventojai_2026.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inda\Sync\RTC\1%20-%20Projektai\VMVT\2026\Rezutatai_gyventojai_2026.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inda\Sync\RTC\1%20-%20Projektai\VMVT\2026\Rezutatai_gyventojai_2026.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inda\Sync\RTC\1%20-%20Projektai\VMVT\2026\Rezutatai_gyventojai_2026.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minda\Sync\RTC\1%20-%20Projektai\VMVT\2026\Rezutatai_gyventojai_2026.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minda\Sync\RTC\1%20-%20Projektai\VMVT\2026\Rezutatai_gyventojai_2026.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minda\Sync\RTC\1%20-%20Projektai\VMVT\2026\Rezutatai_gyventojai_2026.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minda\Sync\RTC\1%20-%20Projektai\VMVT\2026\Rezutatai_gyventojai_2026.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minda\Sync\RTC\1%20-%20Projektai\VMVT\2026\Rezutatai_gyventojai_2026.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inda\Sync\RTC\1%20-%20Projektai\VMVT\2026\Rezutatai_gyventojai_2026.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minda\Sync\RTC\1%20-%20Projektai\VMVT\2026\Rezutatai_gyventojai_2026.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minda\Sync\RTC\1%20-%20Projektai\VMVT\2026\Rezutatai_gyventojai_2026.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inda\Sync\RTC\1%20-%20Projektai\VMVT\2026\Rezutatai_gyventojai_202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inda\Sync\RTC\1%20-%20Projektai\VMVT\2026\Rezutatai_gyventojai_202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inda\Sync\RTC\1%20-%20Projektai\VMVT\2026\Rezutatai_gyventojai_202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inda\Sync\RTC\1%20-%20Projektai\VMVT\2026\Rezutatai_gyventojai_202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inda\Sync\RTC\1%20-%20Projektai\VMVT\2026\Rezutatai_gyventojai_2026.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inda\Sync\RTC\1%20-%20Projektai\VMVT\2026\Rezutatai_gyventojai_2026.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inda\Sync\RTC\1%20-%20Projektai\VMVT\2026\Rezutatai_gyventojai_2026.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Maisto</a:t>
            </a:r>
            <a:r>
              <a:rPr lang="lt-LT" baseline="0"/>
              <a:t> įsigijimo vietos, proc.</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151202974628171"/>
          <c:y val="0.15258967629046369"/>
          <c:w val="0.44492016622922137"/>
          <c:h val="0.74153361038203558"/>
        </c:manualLayout>
      </c:layout>
      <c:barChart>
        <c:barDir val="col"/>
        <c:grouping val="percentStacked"/>
        <c:varyColors val="0"/>
        <c:ser>
          <c:idx val="0"/>
          <c:order val="0"/>
          <c:tx>
            <c:strRef>
              <c:f>'Maisto pirkimo vieta'!$A$11</c:f>
              <c:strCache>
                <c:ptCount val="1"/>
                <c:pt idx="0">
                  <c:v>Parduotuvėse</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67F-4256-B768-B094AE65EC58}"/>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67F-4256-B768-B094AE65EC58}"/>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467F-4256-B768-B094AE65EC58}"/>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467F-4256-B768-B094AE65EC58}"/>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467F-4256-B768-B094AE65EC5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'Maisto pirkimo vieta'!$B$10:$C$10</c:f>
              <c:numCache>
                <c:formatCode>General</c:formatCode>
                <c:ptCount val="2"/>
                <c:pt idx="0">
                  <c:v>2024</c:v>
                </c:pt>
                <c:pt idx="1">
                  <c:v>2025</c:v>
                </c:pt>
              </c:numCache>
            </c:numRef>
          </c:cat>
          <c:val>
            <c:numRef>
              <c:f>'Maisto pirkimo vieta'!$B$11:$C$11</c:f>
              <c:numCache>
                <c:formatCode>###0</c:formatCode>
                <c:ptCount val="2"/>
                <c:pt idx="0" formatCode="#,##0">
                  <c:v>69.036605657237843</c:v>
                </c:pt>
                <c:pt idx="1">
                  <c:v>73.163636363636385</c:v>
                </c:pt>
              </c:numCache>
            </c:numRef>
          </c:val>
          <c:extLst>
            <c:ext xmlns:c16="http://schemas.microsoft.com/office/drawing/2014/chart" uri="{C3380CC4-5D6E-409C-BE32-E72D297353CC}">
              <c16:uniqueId val="{0000000A-467F-4256-B768-B094AE65EC58}"/>
            </c:ext>
          </c:extLst>
        </c:ser>
        <c:ser>
          <c:idx val="1"/>
          <c:order val="1"/>
          <c:tx>
            <c:strRef>
              <c:f>'Maisto pirkimo vieta'!$A$12</c:f>
              <c:strCache>
                <c:ptCount val="1"/>
                <c:pt idx="0">
                  <c:v>Turgavietėse ar panašiose prekyvietėse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'Maisto pirkimo vieta'!$B$10:$C$10</c:f>
              <c:numCache>
                <c:formatCode>General</c:formatCode>
                <c:ptCount val="2"/>
                <c:pt idx="0">
                  <c:v>2024</c:v>
                </c:pt>
                <c:pt idx="1">
                  <c:v>2025</c:v>
                </c:pt>
              </c:numCache>
            </c:numRef>
          </c:cat>
          <c:val>
            <c:numRef>
              <c:f>'Maisto pirkimo vieta'!$B$12:$C$12</c:f>
              <c:numCache>
                <c:formatCode>###0</c:formatCode>
                <c:ptCount val="2"/>
                <c:pt idx="0" formatCode="#,##0">
                  <c:v>7.9584026622296191</c:v>
                </c:pt>
                <c:pt idx="1">
                  <c:v>8.4528925619834734</c:v>
                </c:pt>
              </c:numCache>
            </c:numRef>
          </c:val>
          <c:extLst>
            <c:ext xmlns:c16="http://schemas.microsoft.com/office/drawing/2014/chart" uri="{C3380CC4-5D6E-409C-BE32-E72D297353CC}">
              <c16:uniqueId val="{0000000B-467F-4256-B768-B094AE65EC58}"/>
            </c:ext>
          </c:extLst>
        </c:ser>
        <c:ser>
          <c:idx val="2"/>
          <c:order val="2"/>
          <c:tx>
            <c:strRef>
              <c:f>'Maisto pirkimo vieta'!$A$13</c:f>
              <c:strCache>
                <c:ptCount val="1"/>
                <c:pt idx="0">
                  <c:v>Tiesiogiai iš ūkininkų</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'Maisto pirkimo vieta'!$B$10:$C$10</c:f>
              <c:numCache>
                <c:formatCode>General</c:formatCode>
                <c:ptCount val="2"/>
                <c:pt idx="0">
                  <c:v>2024</c:v>
                </c:pt>
                <c:pt idx="1">
                  <c:v>2025</c:v>
                </c:pt>
              </c:numCache>
            </c:numRef>
          </c:cat>
          <c:val>
            <c:numRef>
              <c:f>'Maisto pirkimo vieta'!$B$13:$C$13</c:f>
              <c:numCache>
                <c:formatCode>###0</c:formatCode>
                <c:ptCount val="2"/>
                <c:pt idx="0" formatCode="#,##0">
                  <c:v>3.6821963394342805</c:v>
                </c:pt>
                <c:pt idx="1">
                  <c:v>3.2049586776859478</c:v>
                </c:pt>
              </c:numCache>
            </c:numRef>
          </c:val>
          <c:extLst>
            <c:ext xmlns:c16="http://schemas.microsoft.com/office/drawing/2014/chart" uri="{C3380CC4-5D6E-409C-BE32-E72D297353CC}">
              <c16:uniqueId val="{0000000C-467F-4256-B768-B094AE65EC58}"/>
            </c:ext>
          </c:extLst>
        </c:ser>
        <c:ser>
          <c:idx val="3"/>
          <c:order val="3"/>
          <c:tx>
            <c:strRef>
              <c:f>'Maisto pirkimo vieta'!$A$14</c:f>
              <c:strCache>
                <c:ptCount val="1"/>
                <c:pt idx="0">
                  <c:v>Užsiauginu pats, gaunu iš giminių, draugų, kaimynų</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'Maisto pirkimo vieta'!$B$10:$C$10</c:f>
              <c:numCache>
                <c:formatCode>General</c:formatCode>
                <c:ptCount val="2"/>
                <c:pt idx="0">
                  <c:v>2024</c:v>
                </c:pt>
                <c:pt idx="1">
                  <c:v>2025</c:v>
                </c:pt>
              </c:numCache>
            </c:numRef>
          </c:cat>
          <c:val>
            <c:numRef>
              <c:f>'Maisto pirkimo vieta'!$B$14:$C$14</c:f>
              <c:numCache>
                <c:formatCode>###0</c:formatCode>
                <c:ptCount val="2"/>
                <c:pt idx="0" formatCode="#,##0">
                  <c:v>18.64226289517471</c:v>
                </c:pt>
                <c:pt idx="1">
                  <c:v>14.056198347107438</c:v>
                </c:pt>
              </c:numCache>
            </c:numRef>
          </c:val>
          <c:extLst>
            <c:ext xmlns:c16="http://schemas.microsoft.com/office/drawing/2014/chart" uri="{C3380CC4-5D6E-409C-BE32-E72D297353CC}">
              <c16:uniqueId val="{0000000D-467F-4256-B768-B094AE65EC58}"/>
            </c:ext>
          </c:extLst>
        </c:ser>
        <c:dLbls>
          <c:dLblPos val="ctr"/>
          <c:showLegendKey val="0"/>
          <c:showVal val="1"/>
          <c:showCatName val="0"/>
          <c:showSerName val="0"/>
          <c:showPercent val="0"/>
          <c:showBubbleSize val="0"/>
        </c:dLbls>
        <c:gapWidth val="100"/>
        <c:overlap val="100"/>
        <c:axId val="1485470912"/>
        <c:axId val="1485468512"/>
      </c:barChart>
      <c:catAx>
        <c:axId val="1485470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5468512"/>
        <c:crosses val="autoZero"/>
        <c:auto val="1"/>
        <c:lblAlgn val="ctr"/>
        <c:lblOffset val="100"/>
        <c:noMultiLvlLbl val="0"/>
      </c:catAx>
      <c:valAx>
        <c:axId val="1485468512"/>
        <c:scaling>
          <c:orientation val="minMax"/>
        </c:scaling>
        <c:delete val="1"/>
        <c:axPos val="l"/>
        <c:numFmt formatCode="0%" sourceLinked="1"/>
        <c:majorTickMark val="out"/>
        <c:minorTickMark val="none"/>
        <c:tickLblPos val="nextTo"/>
        <c:crossAx val="1485470912"/>
        <c:crosses val="autoZero"/>
        <c:crossBetween val="between"/>
      </c:valAx>
      <c:spPr>
        <a:noFill/>
        <a:ln>
          <a:noFill/>
        </a:ln>
        <a:effectLst/>
      </c:spPr>
    </c:plotArea>
    <c:legend>
      <c:legendPos val="r"/>
      <c:layout>
        <c:manualLayout>
          <c:xMode val="edge"/>
          <c:yMode val="edge"/>
          <c:x val="0.55183311461067364"/>
          <c:y val="0.14682086614173229"/>
          <c:w val="0.40372244094488191"/>
          <c:h val="0.6789967920676581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Požiūris į maisto saugą</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'Poziuris i maisto sauga'!$B$12</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'Poziuris i maisto sauga'!$A$13:$A$17</c:f>
              <c:strCache>
                <c:ptCount val="5"/>
                <c:pt idx="0">
                  <c:v>Domiuosi ir žinau pakankamai, kad išsirinkčiau įsigyti saugų maistą</c:v>
                </c:pt>
                <c:pt idx="1">
                  <c:v>Informacija apie maisto saugą man dažnai atrodo labai sudėtinga, todėl renkuosi tik man gerai žinomus prekių ženklus ar gamintojus</c:v>
                </c:pt>
                <c:pt idx="2">
                  <c:v>Man trūksta laiko domėtis maisto sauga, perku įprastus produktus patogiose prekybos vietose</c:v>
                </c:pt>
                <c:pt idx="3">
                  <c:v>Informacija apie maisto saugą man atrodo neįdomi, rinkdamasis maisto produktus dėmesį skiriu kitiems faktoriams (pvz., kainai, įpročiams ir pan.)</c:v>
                </c:pt>
                <c:pt idx="4">
                  <c:v>Man atrodo savaime suprantama, kad visas parduodamas maistas yra saugus</c:v>
                </c:pt>
              </c:strCache>
            </c:strRef>
          </c:cat>
          <c:val>
            <c:numRef>
              <c:f>'Poziuris i maisto sauga'!$B$13:$B$17</c:f>
              <c:numCache>
                <c:formatCode>#,##0.0</c:formatCode>
                <c:ptCount val="5"/>
                <c:pt idx="0">
                  <c:v>3.7356902356902371</c:v>
                </c:pt>
                <c:pt idx="1">
                  <c:v>3.6941176470588255</c:v>
                </c:pt>
                <c:pt idx="2">
                  <c:v>3.246231155778895</c:v>
                </c:pt>
                <c:pt idx="3">
                  <c:v>2.8020134228187903</c:v>
                </c:pt>
                <c:pt idx="4">
                  <c:v>2.762938230383972</c:v>
                </c:pt>
              </c:numCache>
            </c:numRef>
          </c:val>
          <c:extLst>
            <c:ext xmlns:c16="http://schemas.microsoft.com/office/drawing/2014/chart" uri="{C3380CC4-5D6E-409C-BE32-E72D297353CC}">
              <c16:uniqueId val="{00000000-8D05-47B3-9E2F-309348BF3F91}"/>
            </c:ext>
          </c:extLst>
        </c:ser>
        <c:ser>
          <c:idx val="1"/>
          <c:order val="1"/>
          <c:tx>
            <c:strRef>
              <c:f>'Poziuris i maisto sauga'!$C$12</c:f>
              <c:strCache>
                <c:ptCount val="1"/>
                <c:pt idx="0">
                  <c:v>2025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'Poziuris i maisto sauga'!$A$13:$A$17</c:f>
              <c:strCache>
                <c:ptCount val="5"/>
                <c:pt idx="0">
                  <c:v>Domiuosi ir žinau pakankamai, kad išsirinkčiau įsigyti saugų maistą</c:v>
                </c:pt>
                <c:pt idx="1">
                  <c:v>Informacija apie maisto saugą man dažnai atrodo labai sudėtinga, todėl renkuosi tik man gerai žinomus prekių ženklus ar gamintojus</c:v>
                </c:pt>
                <c:pt idx="2">
                  <c:v>Man trūksta laiko domėtis maisto sauga, perku įprastus produktus patogiose prekybos vietose</c:v>
                </c:pt>
                <c:pt idx="3">
                  <c:v>Informacija apie maisto saugą man atrodo neįdomi, rinkdamasis maisto produktus dėmesį skiriu kitiems faktoriams (pvz., kainai, įpročiams ir pan.)</c:v>
                </c:pt>
                <c:pt idx="4">
                  <c:v>Man atrodo savaime suprantama, kad visas parduodamas maistas yra saugus</c:v>
                </c:pt>
              </c:strCache>
            </c:strRef>
          </c:cat>
          <c:val>
            <c:numRef>
              <c:f>'Poziuris i maisto sauga'!$C$13:$C$17</c:f>
              <c:numCache>
                <c:formatCode>#,##0.0</c:formatCode>
                <c:ptCount val="5"/>
                <c:pt idx="0">
                  <c:v>3.7356902356902371</c:v>
                </c:pt>
                <c:pt idx="1">
                  <c:v>3.6941176470588255</c:v>
                </c:pt>
                <c:pt idx="2">
                  <c:v>3.3</c:v>
                </c:pt>
                <c:pt idx="3">
                  <c:v>2.9</c:v>
                </c:pt>
                <c:pt idx="4">
                  <c:v>2.9</c:v>
                </c:pt>
              </c:numCache>
            </c:numRef>
          </c:val>
          <c:extLst>
            <c:ext xmlns:c16="http://schemas.microsoft.com/office/drawing/2014/chart" uri="{C3380CC4-5D6E-409C-BE32-E72D297353CC}">
              <c16:uniqueId val="{00000001-8D05-47B3-9E2F-309348BF3F91}"/>
            </c:ext>
          </c:extLst>
        </c:ser>
        <c:dLbls>
          <c:dLblPos val="outEnd"/>
          <c:showLegendKey val="0"/>
          <c:showVal val="1"/>
          <c:showCatName val="0"/>
          <c:showSerName val="0"/>
          <c:showPercent val="0"/>
          <c:showBubbleSize val="0"/>
        </c:dLbls>
        <c:gapWidth val="100"/>
        <c:axId val="1096480143"/>
        <c:axId val="1096485423"/>
      </c:barChart>
      <c:catAx>
        <c:axId val="109648014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6485423"/>
        <c:crosses val="autoZero"/>
        <c:auto val="1"/>
        <c:lblAlgn val="ctr"/>
        <c:lblOffset val="100"/>
        <c:noMultiLvlLbl val="0"/>
      </c:catAx>
      <c:valAx>
        <c:axId val="1096485423"/>
        <c:scaling>
          <c:orientation val="minMax"/>
        </c:scaling>
        <c:delete val="1"/>
        <c:axPos val="t"/>
        <c:numFmt formatCode="#,##0.0" sourceLinked="1"/>
        <c:majorTickMark val="none"/>
        <c:minorTickMark val="none"/>
        <c:tickLblPos val="nextTo"/>
        <c:crossAx val="1096480143"/>
        <c:crosses val="autoZero"/>
        <c:crossBetween val="between"/>
      </c:valAx>
      <c:spPr>
        <a:noFill/>
        <a:ln>
          <a:noFill/>
        </a:ln>
        <a:effectLst/>
      </c:spPr>
    </c:plotArea>
    <c:legend>
      <c:legendPos val="r"/>
      <c:layout>
        <c:manualLayout>
          <c:xMode val="edge"/>
          <c:yMode val="edge"/>
          <c:x val="0.85905474271020077"/>
          <c:y val="0.69019518801138524"/>
          <c:w val="8.6118082081217795E-2"/>
          <c:h val="0.139032898951482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lt-LT"/>
              <a:t>Domėjimasis gyvūnų gerovės tema</a:t>
            </a:r>
            <a:endParaRPr lang="en-US"/>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'Poziuris i gyvunu gerove'!$A$60:$B$60</c:f>
              <c:strCache>
                <c:ptCount val="2"/>
                <c:pt idx="0">
                  <c:v>Labai domina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'Poziuris i gyvunu gerove'!$D$59:$E$59</c:f>
              <c:numCache>
                <c:formatCode>General</c:formatCode>
                <c:ptCount val="2"/>
                <c:pt idx="0">
                  <c:v>2024</c:v>
                </c:pt>
                <c:pt idx="1">
                  <c:v>2025</c:v>
                </c:pt>
              </c:numCache>
            </c:numRef>
          </c:cat>
          <c:val>
            <c:numRef>
              <c:f>'Poziuris i gyvunu gerove'!$D$60:$E$60</c:f>
              <c:numCache>
                <c:formatCode>###0.0%</c:formatCode>
                <c:ptCount val="2"/>
                <c:pt idx="0">
                  <c:v>0.18968386023294509</c:v>
                </c:pt>
                <c:pt idx="1">
                  <c:v>0.188</c:v>
                </c:pt>
              </c:numCache>
            </c:numRef>
          </c:val>
          <c:extLst>
            <c:ext xmlns:c16="http://schemas.microsoft.com/office/drawing/2014/chart" uri="{C3380CC4-5D6E-409C-BE32-E72D297353CC}">
              <c16:uniqueId val="{00000000-0911-4454-B3C4-D23E39EC2407}"/>
            </c:ext>
          </c:extLst>
        </c:ser>
        <c:ser>
          <c:idx val="1"/>
          <c:order val="1"/>
          <c:tx>
            <c:strRef>
              <c:f>'Poziuris i gyvunu gerove'!$A$61:$B$61</c:f>
              <c:strCache>
                <c:ptCount val="2"/>
                <c:pt idx="0">
                  <c:v>Domina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'Poziuris i gyvunu gerove'!$D$59:$E$59</c:f>
              <c:numCache>
                <c:formatCode>General</c:formatCode>
                <c:ptCount val="2"/>
                <c:pt idx="0">
                  <c:v>2024</c:v>
                </c:pt>
                <c:pt idx="1">
                  <c:v>2025</c:v>
                </c:pt>
              </c:numCache>
            </c:numRef>
          </c:cat>
          <c:val>
            <c:numRef>
              <c:f>'Poziuris i gyvunu gerove'!$D$61:$E$61</c:f>
              <c:numCache>
                <c:formatCode>###0.0%</c:formatCode>
                <c:ptCount val="2"/>
                <c:pt idx="0">
                  <c:v>0.38269550748752079</c:v>
                </c:pt>
                <c:pt idx="1">
                  <c:v>0.42099999999999999</c:v>
                </c:pt>
              </c:numCache>
            </c:numRef>
          </c:val>
          <c:extLst>
            <c:ext xmlns:c16="http://schemas.microsoft.com/office/drawing/2014/chart" uri="{C3380CC4-5D6E-409C-BE32-E72D297353CC}">
              <c16:uniqueId val="{00000001-0911-4454-B3C4-D23E39EC2407}"/>
            </c:ext>
          </c:extLst>
        </c:ser>
        <c:ser>
          <c:idx val="2"/>
          <c:order val="2"/>
          <c:tx>
            <c:strRef>
              <c:f>'Poziuris i gyvunu gerove'!$A$62:$B$62</c:f>
              <c:strCache>
                <c:ptCount val="2"/>
                <c:pt idx="0">
                  <c:v>Vidutiniškai domina</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'Poziuris i gyvunu gerove'!$D$59:$E$59</c:f>
              <c:numCache>
                <c:formatCode>General</c:formatCode>
                <c:ptCount val="2"/>
                <c:pt idx="0">
                  <c:v>2024</c:v>
                </c:pt>
                <c:pt idx="1">
                  <c:v>2025</c:v>
                </c:pt>
              </c:numCache>
            </c:numRef>
          </c:cat>
          <c:val>
            <c:numRef>
              <c:f>'Poziuris i gyvunu gerove'!$D$62:$E$62</c:f>
              <c:numCache>
                <c:formatCode>###0.0%</c:formatCode>
                <c:ptCount val="2"/>
                <c:pt idx="0">
                  <c:v>0.35108153078202997</c:v>
                </c:pt>
                <c:pt idx="1">
                  <c:v>0.315</c:v>
                </c:pt>
              </c:numCache>
            </c:numRef>
          </c:val>
          <c:extLst>
            <c:ext xmlns:c16="http://schemas.microsoft.com/office/drawing/2014/chart" uri="{C3380CC4-5D6E-409C-BE32-E72D297353CC}">
              <c16:uniqueId val="{00000002-0911-4454-B3C4-D23E39EC2407}"/>
            </c:ext>
          </c:extLst>
        </c:ser>
        <c:ser>
          <c:idx val="3"/>
          <c:order val="3"/>
          <c:tx>
            <c:strRef>
              <c:f>'Poziuris i gyvunu gerove'!$A$63:$B$63</c:f>
              <c:strCache>
                <c:ptCount val="2"/>
                <c:pt idx="0">
                  <c:v>Nedomina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'Poziuris i gyvunu gerove'!$D$59:$E$59</c:f>
              <c:numCache>
                <c:formatCode>General</c:formatCode>
                <c:ptCount val="2"/>
                <c:pt idx="0">
                  <c:v>2024</c:v>
                </c:pt>
                <c:pt idx="1">
                  <c:v>2025</c:v>
                </c:pt>
              </c:numCache>
            </c:numRef>
          </c:cat>
          <c:val>
            <c:numRef>
              <c:f>'Poziuris i gyvunu gerove'!$D$63:$E$63</c:f>
              <c:numCache>
                <c:formatCode>###0.0%</c:formatCode>
                <c:ptCount val="2"/>
                <c:pt idx="0">
                  <c:v>4.8252911813643926E-2</c:v>
                </c:pt>
                <c:pt idx="1">
                  <c:v>0.05</c:v>
                </c:pt>
              </c:numCache>
            </c:numRef>
          </c:val>
          <c:extLst>
            <c:ext xmlns:c16="http://schemas.microsoft.com/office/drawing/2014/chart" uri="{C3380CC4-5D6E-409C-BE32-E72D297353CC}">
              <c16:uniqueId val="{00000003-0911-4454-B3C4-D23E39EC2407}"/>
            </c:ext>
          </c:extLst>
        </c:ser>
        <c:ser>
          <c:idx val="4"/>
          <c:order val="4"/>
          <c:tx>
            <c:strRef>
              <c:f>'Poziuris i gyvunu gerove'!$A$64:$B$64</c:f>
              <c:strCache>
                <c:ptCount val="2"/>
                <c:pt idx="0">
                  <c:v>Visiškai nedomina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'Poziuris i gyvunu gerove'!$D$59:$E$59</c:f>
              <c:numCache>
                <c:formatCode>General</c:formatCode>
                <c:ptCount val="2"/>
                <c:pt idx="0">
                  <c:v>2024</c:v>
                </c:pt>
                <c:pt idx="1">
                  <c:v>2025</c:v>
                </c:pt>
              </c:numCache>
            </c:numRef>
          </c:cat>
          <c:val>
            <c:numRef>
              <c:f>'Poziuris i gyvunu gerove'!$D$64:$E$64</c:f>
              <c:numCache>
                <c:formatCode>###0.0%</c:formatCode>
                <c:ptCount val="2"/>
                <c:pt idx="0">
                  <c:v>1.8302828618968387E-2</c:v>
                </c:pt>
                <c:pt idx="1">
                  <c:v>8.4175084175084174E-3</c:v>
                </c:pt>
              </c:numCache>
            </c:numRef>
          </c:val>
          <c:extLst>
            <c:ext xmlns:c16="http://schemas.microsoft.com/office/drawing/2014/chart" uri="{C3380CC4-5D6E-409C-BE32-E72D297353CC}">
              <c16:uniqueId val="{00000004-0911-4454-B3C4-D23E39EC2407}"/>
            </c:ext>
          </c:extLst>
        </c:ser>
        <c:ser>
          <c:idx val="5"/>
          <c:order val="5"/>
          <c:tx>
            <c:strRef>
              <c:f>'Poziuris i gyvunu gerove'!$A$65:$B$65</c:f>
              <c:strCache>
                <c:ptCount val="2"/>
                <c:pt idx="0">
                  <c:v>Nežino, neatsakė</c:v>
                </c:pt>
              </c:strCache>
            </c:strRef>
          </c:tx>
          <c:spPr>
            <a:solidFill>
              <a:schemeClr val="accent6"/>
            </a:solidFill>
            <a:ln>
              <a:noFill/>
            </a:ln>
            <a:effectLst/>
          </c:spPr>
          <c:invertIfNegative val="0"/>
          <c:dLbls>
            <c:dLbl>
              <c:idx val="0"/>
              <c:layout>
                <c:manualLayout>
                  <c:x val="8.1383519837232958E-3"/>
                  <c:y val="-2.51308900523560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11-4454-B3C4-D23E39EC2407}"/>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'Poziuris i gyvunu gerove'!$D$59:$E$59</c:f>
              <c:numCache>
                <c:formatCode>General</c:formatCode>
                <c:ptCount val="2"/>
                <c:pt idx="0">
                  <c:v>2024</c:v>
                </c:pt>
                <c:pt idx="1">
                  <c:v>2025</c:v>
                </c:pt>
              </c:numCache>
            </c:numRef>
          </c:cat>
          <c:val>
            <c:numRef>
              <c:f>'Poziuris i gyvunu gerove'!$D$65:$E$65</c:f>
              <c:numCache>
                <c:formatCode>###0.0%</c:formatCode>
                <c:ptCount val="2"/>
                <c:pt idx="0">
                  <c:v>9.9833610648918467E-3</c:v>
                </c:pt>
                <c:pt idx="1">
                  <c:v>1.7999999999999999E-2</c:v>
                </c:pt>
              </c:numCache>
            </c:numRef>
          </c:val>
          <c:extLst>
            <c:ext xmlns:c16="http://schemas.microsoft.com/office/drawing/2014/chart" uri="{C3380CC4-5D6E-409C-BE32-E72D297353CC}">
              <c16:uniqueId val="{00000006-0911-4454-B3C4-D23E39EC2407}"/>
            </c:ext>
          </c:extLst>
        </c:ser>
        <c:dLbls>
          <c:dLblPos val="ctr"/>
          <c:showLegendKey val="0"/>
          <c:showVal val="1"/>
          <c:showCatName val="0"/>
          <c:showSerName val="0"/>
          <c:showPercent val="0"/>
          <c:showBubbleSize val="0"/>
        </c:dLbls>
        <c:gapWidth val="100"/>
        <c:overlap val="100"/>
        <c:axId val="835241167"/>
        <c:axId val="835245007"/>
      </c:barChart>
      <c:catAx>
        <c:axId val="83524116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35245007"/>
        <c:crosses val="autoZero"/>
        <c:auto val="1"/>
        <c:lblAlgn val="ctr"/>
        <c:lblOffset val="100"/>
        <c:noMultiLvlLbl val="0"/>
      </c:catAx>
      <c:valAx>
        <c:axId val="835245007"/>
        <c:scaling>
          <c:orientation val="minMax"/>
        </c:scaling>
        <c:delete val="1"/>
        <c:axPos val="l"/>
        <c:numFmt formatCode="0%" sourceLinked="1"/>
        <c:majorTickMark val="out"/>
        <c:minorTickMark val="none"/>
        <c:tickLblPos val="nextTo"/>
        <c:crossAx val="835241167"/>
        <c:crosses val="autoZero"/>
        <c:crossBetween val="between"/>
      </c:valAx>
      <c:spPr>
        <a:noFill/>
        <a:ln>
          <a:noFill/>
        </a:ln>
        <a:effectLst/>
      </c:spPr>
    </c:plotArea>
    <c:legend>
      <c:legendPos val="r"/>
      <c:layout>
        <c:manualLayout>
          <c:xMode val="edge"/>
          <c:yMode val="edge"/>
          <c:x val="0.58233240682147691"/>
          <c:y val="0.24173508677907407"/>
          <c:w val="0.39325253722735326"/>
          <c:h val="0.697388135383600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lt-LT"/>
              <a:t>Gyvūnų gerovės situacijos vertinimas</a:t>
            </a:r>
            <a:endParaRPr lang="en-US"/>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'Poziuris i gyvunu gerove'!$A$77</c:f>
              <c:strCache>
                <c:ptCount val="1"/>
                <c:pt idx="0">
                  <c:v>Labai blogai</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'Poziuris i gyvunu gerove'!$B$76:$C$76</c:f>
              <c:numCache>
                <c:formatCode>General</c:formatCode>
                <c:ptCount val="2"/>
                <c:pt idx="0">
                  <c:v>2024</c:v>
                </c:pt>
                <c:pt idx="1">
                  <c:v>2025</c:v>
                </c:pt>
              </c:numCache>
            </c:numRef>
          </c:cat>
          <c:val>
            <c:numRef>
              <c:f>'Poziuris i gyvunu gerove'!$B$77:$C$77</c:f>
              <c:numCache>
                <c:formatCode>###0.0%</c:formatCode>
                <c:ptCount val="2"/>
                <c:pt idx="0" formatCode="0.0%">
                  <c:v>2.3E-2</c:v>
                </c:pt>
                <c:pt idx="1">
                  <c:v>1.7000000000000001E-2</c:v>
                </c:pt>
              </c:numCache>
            </c:numRef>
          </c:val>
          <c:extLst>
            <c:ext xmlns:c16="http://schemas.microsoft.com/office/drawing/2014/chart" uri="{C3380CC4-5D6E-409C-BE32-E72D297353CC}">
              <c16:uniqueId val="{00000000-F7EA-48D1-9913-52A593DD9FEF}"/>
            </c:ext>
          </c:extLst>
        </c:ser>
        <c:ser>
          <c:idx val="1"/>
          <c:order val="1"/>
          <c:tx>
            <c:strRef>
              <c:f>'Poziuris i gyvunu gerove'!$A$78</c:f>
              <c:strCache>
                <c:ptCount val="1"/>
                <c:pt idx="0">
                  <c:v>Blogai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'Poziuris i gyvunu gerove'!$B$76:$C$76</c:f>
              <c:numCache>
                <c:formatCode>General</c:formatCode>
                <c:ptCount val="2"/>
                <c:pt idx="0">
                  <c:v>2024</c:v>
                </c:pt>
                <c:pt idx="1">
                  <c:v>2025</c:v>
                </c:pt>
              </c:numCache>
            </c:numRef>
          </c:cat>
          <c:val>
            <c:numRef>
              <c:f>'Poziuris i gyvunu gerove'!$B$78:$C$78</c:f>
              <c:numCache>
                <c:formatCode>###0.0%</c:formatCode>
                <c:ptCount val="2"/>
                <c:pt idx="0" formatCode="0.0%">
                  <c:v>8.3000000000000004E-2</c:v>
                </c:pt>
                <c:pt idx="1">
                  <c:v>5.0999999999999997E-2</c:v>
                </c:pt>
              </c:numCache>
            </c:numRef>
          </c:val>
          <c:extLst>
            <c:ext xmlns:c16="http://schemas.microsoft.com/office/drawing/2014/chart" uri="{C3380CC4-5D6E-409C-BE32-E72D297353CC}">
              <c16:uniqueId val="{00000001-F7EA-48D1-9913-52A593DD9FEF}"/>
            </c:ext>
          </c:extLst>
        </c:ser>
        <c:ser>
          <c:idx val="2"/>
          <c:order val="2"/>
          <c:tx>
            <c:strRef>
              <c:f>'Poziuris i gyvunu gerove'!$A$79</c:f>
              <c:strCache>
                <c:ptCount val="1"/>
                <c:pt idx="0">
                  <c:v>Vidutiniškai</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'Poziuris i gyvunu gerove'!$B$76:$C$76</c:f>
              <c:numCache>
                <c:formatCode>General</c:formatCode>
                <c:ptCount val="2"/>
                <c:pt idx="0">
                  <c:v>2024</c:v>
                </c:pt>
                <c:pt idx="1">
                  <c:v>2025</c:v>
                </c:pt>
              </c:numCache>
            </c:numRef>
          </c:cat>
          <c:val>
            <c:numRef>
              <c:f>'Poziuris i gyvunu gerove'!$B$79:$C$79</c:f>
              <c:numCache>
                <c:formatCode>###0.0%</c:formatCode>
                <c:ptCount val="2"/>
                <c:pt idx="0" formatCode="0.0%">
                  <c:v>0.47599999999999998</c:v>
                </c:pt>
                <c:pt idx="1">
                  <c:v>0.501</c:v>
                </c:pt>
              </c:numCache>
            </c:numRef>
          </c:val>
          <c:extLst>
            <c:ext xmlns:c16="http://schemas.microsoft.com/office/drawing/2014/chart" uri="{C3380CC4-5D6E-409C-BE32-E72D297353CC}">
              <c16:uniqueId val="{00000002-F7EA-48D1-9913-52A593DD9FEF}"/>
            </c:ext>
          </c:extLst>
        </c:ser>
        <c:ser>
          <c:idx val="3"/>
          <c:order val="3"/>
          <c:tx>
            <c:strRef>
              <c:f>'Poziuris i gyvunu gerove'!$A$80</c:f>
              <c:strCache>
                <c:ptCount val="1"/>
                <c:pt idx="0">
                  <c:v>Gerai</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'Poziuris i gyvunu gerove'!$B$76:$C$76</c:f>
              <c:numCache>
                <c:formatCode>General</c:formatCode>
                <c:ptCount val="2"/>
                <c:pt idx="0">
                  <c:v>2024</c:v>
                </c:pt>
                <c:pt idx="1">
                  <c:v>2025</c:v>
                </c:pt>
              </c:numCache>
            </c:numRef>
          </c:cat>
          <c:val>
            <c:numRef>
              <c:f>'Poziuris i gyvunu gerove'!$B$80:$C$80</c:f>
              <c:numCache>
                <c:formatCode>###0.0%</c:formatCode>
                <c:ptCount val="2"/>
                <c:pt idx="0" formatCode="0.0%">
                  <c:v>0.3</c:v>
                </c:pt>
                <c:pt idx="1">
                  <c:v>0.30099999999999999</c:v>
                </c:pt>
              </c:numCache>
            </c:numRef>
          </c:val>
          <c:extLst>
            <c:ext xmlns:c16="http://schemas.microsoft.com/office/drawing/2014/chart" uri="{C3380CC4-5D6E-409C-BE32-E72D297353CC}">
              <c16:uniqueId val="{00000003-F7EA-48D1-9913-52A593DD9FEF}"/>
            </c:ext>
          </c:extLst>
        </c:ser>
        <c:ser>
          <c:idx val="4"/>
          <c:order val="4"/>
          <c:tx>
            <c:strRef>
              <c:f>'Poziuris i gyvunu gerove'!$A$81</c:f>
              <c:strCache>
                <c:ptCount val="1"/>
                <c:pt idx="0">
                  <c:v>Labai gerai</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'Poziuris i gyvunu gerove'!$B$76:$C$76</c:f>
              <c:numCache>
                <c:formatCode>General</c:formatCode>
                <c:ptCount val="2"/>
                <c:pt idx="0">
                  <c:v>2024</c:v>
                </c:pt>
                <c:pt idx="1">
                  <c:v>2025</c:v>
                </c:pt>
              </c:numCache>
            </c:numRef>
          </c:cat>
          <c:val>
            <c:numRef>
              <c:f>'Poziuris i gyvunu gerove'!$B$81:$C$81</c:f>
              <c:numCache>
                <c:formatCode>###0.0%</c:formatCode>
                <c:ptCount val="2"/>
                <c:pt idx="0" formatCode="0.0%">
                  <c:v>4.4999999999999998E-2</c:v>
                </c:pt>
                <c:pt idx="1">
                  <c:v>4.1000000000000002E-2</c:v>
                </c:pt>
              </c:numCache>
            </c:numRef>
          </c:val>
          <c:extLst>
            <c:ext xmlns:c16="http://schemas.microsoft.com/office/drawing/2014/chart" uri="{C3380CC4-5D6E-409C-BE32-E72D297353CC}">
              <c16:uniqueId val="{00000004-F7EA-48D1-9913-52A593DD9FEF}"/>
            </c:ext>
          </c:extLst>
        </c:ser>
        <c:ser>
          <c:idx val="5"/>
          <c:order val="5"/>
          <c:tx>
            <c:strRef>
              <c:f>'Poziuris i gyvunu gerove'!$A$82</c:f>
              <c:strCache>
                <c:ptCount val="1"/>
                <c:pt idx="0">
                  <c:v>Nežino, neatsakė</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'Poziuris i gyvunu gerove'!$B$76:$C$76</c:f>
              <c:numCache>
                <c:formatCode>General</c:formatCode>
                <c:ptCount val="2"/>
                <c:pt idx="0">
                  <c:v>2024</c:v>
                </c:pt>
                <c:pt idx="1">
                  <c:v>2025</c:v>
                </c:pt>
              </c:numCache>
            </c:numRef>
          </c:cat>
          <c:val>
            <c:numRef>
              <c:f>'Poziuris i gyvunu gerove'!$B$82:$C$82</c:f>
              <c:numCache>
                <c:formatCode>###0.0%</c:formatCode>
                <c:ptCount val="2"/>
                <c:pt idx="0" formatCode="0.0%">
                  <c:v>7.2999999999999995E-2</c:v>
                </c:pt>
                <c:pt idx="1">
                  <c:v>8.900000000000001E-2</c:v>
                </c:pt>
              </c:numCache>
            </c:numRef>
          </c:val>
          <c:extLst>
            <c:ext xmlns:c16="http://schemas.microsoft.com/office/drawing/2014/chart" uri="{C3380CC4-5D6E-409C-BE32-E72D297353CC}">
              <c16:uniqueId val="{00000005-F7EA-48D1-9913-52A593DD9FEF}"/>
            </c:ext>
          </c:extLst>
        </c:ser>
        <c:dLbls>
          <c:dLblPos val="ctr"/>
          <c:showLegendKey val="0"/>
          <c:showVal val="1"/>
          <c:showCatName val="0"/>
          <c:showSerName val="0"/>
          <c:showPercent val="0"/>
          <c:showBubbleSize val="0"/>
        </c:dLbls>
        <c:gapWidth val="100"/>
        <c:overlap val="100"/>
        <c:axId val="1096474383"/>
        <c:axId val="1096480623"/>
      </c:barChart>
      <c:catAx>
        <c:axId val="10964743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96480623"/>
        <c:crosses val="autoZero"/>
        <c:auto val="1"/>
        <c:lblAlgn val="ctr"/>
        <c:lblOffset val="100"/>
        <c:noMultiLvlLbl val="0"/>
      </c:catAx>
      <c:valAx>
        <c:axId val="1096480623"/>
        <c:scaling>
          <c:orientation val="minMax"/>
        </c:scaling>
        <c:delete val="1"/>
        <c:axPos val="l"/>
        <c:numFmt formatCode="0%" sourceLinked="1"/>
        <c:majorTickMark val="out"/>
        <c:minorTickMark val="none"/>
        <c:tickLblPos val="nextTo"/>
        <c:crossAx val="1096474383"/>
        <c:crosses val="autoZero"/>
        <c:crossBetween val="between"/>
      </c:valAx>
      <c:spPr>
        <a:noFill/>
        <a:ln>
          <a:noFill/>
        </a:ln>
        <a:effectLst/>
      </c:spPr>
    </c:plotArea>
    <c:legend>
      <c:legendPos val="r"/>
      <c:layout>
        <c:manualLayout>
          <c:xMode val="edge"/>
          <c:yMode val="edge"/>
          <c:x val="0.67076493657526859"/>
          <c:y val="0.22369197583516026"/>
          <c:w val="0.29846579775956639"/>
          <c:h val="0.7002615272911835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lt-LT"/>
              <a:t>Gyvūnų gerovė turėtų būti saugoma labiau</a:t>
            </a:r>
            <a:endParaRPr lang="en-US"/>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'Poziuris i gyvunu gerove'!$A$97:$B$97</c:f>
              <c:strCache>
                <c:ptCount val="2"/>
                <c:pt idx="0">
                  <c:v>Visiškai nesutinku</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'Poziuris i gyvunu gerove'!$D$96:$E$96</c:f>
              <c:numCache>
                <c:formatCode>General</c:formatCode>
                <c:ptCount val="2"/>
                <c:pt idx="0">
                  <c:v>2024</c:v>
                </c:pt>
                <c:pt idx="1">
                  <c:v>2025</c:v>
                </c:pt>
              </c:numCache>
            </c:numRef>
          </c:cat>
          <c:val>
            <c:numRef>
              <c:f>'Poziuris i gyvunu gerove'!$D$97:$E$97</c:f>
              <c:numCache>
                <c:formatCode>###0.0%</c:formatCode>
                <c:ptCount val="2"/>
                <c:pt idx="0">
                  <c:v>2.8286189683860229E-2</c:v>
                </c:pt>
                <c:pt idx="1">
                  <c:v>0.02</c:v>
                </c:pt>
              </c:numCache>
            </c:numRef>
          </c:val>
          <c:extLst>
            <c:ext xmlns:c16="http://schemas.microsoft.com/office/drawing/2014/chart" uri="{C3380CC4-5D6E-409C-BE32-E72D297353CC}">
              <c16:uniqueId val="{00000000-E977-499F-94B5-18C2DE385451}"/>
            </c:ext>
          </c:extLst>
        </c:ser>
        <c:ser>
          <c:idx val="1"/>
          <c:order val="1"/>
          <c:tx>
            <c:strRef>
              <c:f>'Poziuris i gyvunu gerove'!$A$98:$B$98</c:f>
              <c:strCache>
                <c:ptCount val="2"/>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'Poziuris i gyvunu gerove'!$D$96:$E$96</c:f>
              <c:numCache>
                <c:formatCode>General</c:formatCode>
                <c:ptCount val="2"/>
                <c:pt idx="0">
                  <c:v>2024</c:v>
                </c:pt>
                <c:pt idx="1">
                  <c:v>2025</c:v>
                </c:pt>
              </c:numCache>
            </c:numRef>
          </c:cat>
          <c:val>
            <c:numRef>
              <c:f>'Poziuris i gyvunu gerove'!$D$98:$E$98</c:f>
              <c:numCache>
                <c:formatCode>###0.0%</c:formatCode>
                <c:ptCount val="2"/>
                <c:pt idx="0">
                  <c:v>7.3211314475873548E-2</c:v>
                </c:pt>
                <c:pt idx="1">
                  <c:v>7.9000000000000001E-2</c:v>
                </c:pt>
              </c:numCache>
            </c:numRef>
          </c:val>
          <c:extLst>
            <c:ext xmlns:c16="http://schemas.microsoft.com/office/drawing/2014/chart" uri="{C3380CC4-5D6E-409C-BE32-E72D297353CC}">
              <c16:uniqueId val="{00000001-E977-499F-94B5-18C2DE385451}"/>
            </c:ext>
          </c:extLst>
        </c:ser>
        <c:ser>
          <c:idx val="2"/>
          <c:order val="2"/>
          <c:tx>
            <c:strRef>
              <c:f>'Poziuris i gyvunu gerove'!$A$99:$B$99</c:f>
              <c:strCache>
                <c:ptCount val="2"/>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'Poziuris i gyvunu gerove'!$D$96:$E$96</c:f>
              <c:numCache>
                <c:formatCode>General</c:formatCode>
                <c:ptCount val="2"/>
                <c:pt idx="0">
                  <c:v>2024</c:v>
                </c:pt>
                <c:pt idx="1">
                  <c:v>2025</c:v>
                </c:pt>
              </c:numCache>
            </c:numRef>
          </c:cat>
          <c:val>
            <c:numRef>
              <c:f>'Poziuris i gyvunu gerove'!$D$99:$E$99</c:f>
              <c:numCache>
                <c:formatCode>###0.0%</c:formatCode>
                <c:ptCount val="2"/>
                <c:pt idx="0">
                  <c:v>0.22129783693843591</c:v>
                </c:pt>
                <c:pt idx="1">
                  <c:v>0.27600000000000002</c:v>
                </c:pt>
              </c:numCache>
            </c:numRef>
          </c:val>
          <c:extLst>
            <c:ext xmlns:c16="http://schemas.microsoft.com/office/drawing/2014/chart" uri="{C3380CC4-5D6E-409C-BE32-E72D297353CC}">
              <c16:uniqueId val="{00000002-E977-499F-94B5-18C2DE385451}"/>
            </c:ext>
          </c:extLst>
        </c:ser>
        <c:ser>
          <c:idx val="3"/>
          <c:order val="3"/>
          <c:tx>
            <c:strRef>
              <c:f>'Poziuris i gyvunu gerove'!$A$100:$B$100</c:f>
              <c:strCache>
                <c:ptCount val="2"/>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'Poziuris i gyvunu gerove'!$D$96:$E$96</c:f>
              <c:numCache>
                <c:formatCode>General</c:formatCode>
                <c:ptCount val="2"/>
                <c:pt idx="0">
                  <c:v>2024</c:v>
                </c:pt>
                <c:pt idx="1">
                  <c:v>2025</c:v>
                </c:pt>
              </c:numCache>
            </c:numRef>
          </c:cat>
          <c:val>
            <c:numRef>
              <c:f>'Poziuris i gyvunu gerove'!$D$100:$E$100</c:f>
              <c:numCache>
                <c:formatCode>###0.0%</c:formatCode>
                <c:ptCount val="2"/>
                <c:pt idx="0">
                  <c:v>0.44259567387687182</c:v>
                </c:pt>
                <c:pt idx="1">
                  <c:v>0.40699999999999997</c:v>
                </c:pt>
              </c:numCache>
            </c:numRef>
          </c:val>
          <c:extLst>
            <c:ext xmlns:c16="http://schemas.microsoft.com/office/drawing/2014/chart" uri="{C3380CC4-5D6E-409C-BE32-E72D297353CC}">
              <c16:uniqueId val="{00000003-E977-499F-94B5-18C2DE385451}"/>
            </c:ext>
          </c:extLst>
        </c:ser>
        <c:ser>
          <c:idx val="4"/>
          <c:order val="4"/>
          <c:tx>
            <c:strRef>
              <c:f>'Poziuris i gyvunu gerove'!$A$101:$B$101</c:f>
              <c:strCache>
                <c:ptCount val="2"/>
                <c:pt idx="0">
                  <c:v>Visiškai sutinku</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'Poziuris i gyvunu gerove'!$D$96:$E$96</c:f>
              <c:numCache>
                <c:formatCode>General</c:formatCode>
                <c:ptCount val="2"/>
                <c:pt idx="0">
                  <c:v>2024</c:v>
                </c:pt>
                <c:pt idx="1">
                  <c:v>2025</c:v>
                </c:pt>
              </c:numCache>
            </c:numRef>
          </c:cat>
          <c:val>
            <c:numRef>
              <c:f>'Poziuris i gyvunu gerove'!$D$101:$E$101</c:f>
              <c:numCache>
                <c:formatCode>###0.0%</c:formatCode>
                <c:ptCount val="2"/>
                <c:pt idx="0">
                  <c:v>0.18968386023294509</c:v>
                </c:pt>
                <c:pt idx="1">
                  <c:v>0.155</c:v>
                </c:pt>
              </c:numCache>
            </c:numRef>
          </c:val>
          <c:extLst>
            <c:ext xmlns:c16="http://schemas.microsoft.com/office/drawing/2014/chart" uri="{C3380CC4-5D6E-409C-BE32-E72D297353CC}">
              <c16:uniqueId val="{00000004-E977-499F-94B5-18C2DE385451}"/>
            </c:ext>
          </c:extLst>
        </c:ser>
        <c:ser>
          <c:idx val="5"/>
          <c:order val="5"/>
          <c:tx>
            <c:strRef>
              <c:f>'Poziuris i gyvunu gerove'!$A$102:$B$102</c:f>
              <c:strCache>
                <c:ptCount val="2"/>
                <c:pt idx="0">
                  <c:v>Nežino, neatsakė</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'Poziuris i gyvunu gerove'!$D$96:$E$96</c:f>
              <c:numCache>
                <c:formatCode>General</c:formatCode>
                <c:ptCount val="2"/>
                <c:pt idx="0">
                  <c:v>2024</c:v>
                </c:pt>
                <c:pt idx="1">
                  <c:v>2025</c:v>
                </c:pt>
              </c:numCache>
            </c:numRef>
          </c:cat>
          <c:val>
            <c:numRef>
              <c:f>'Poziuris i gyvunu gerove'!$D$102:$E$102</c:f>
              <c:numCache>
                <c:formatCode>###0.0%</c:formatCode>
                <c:ptCount val="2"/>
                <c:pt idx="0">
                  <c:v>4.4925124792013313E-2</c:v>
                </c:pt>
                <c:pt idx="1">
                  <c:v>6.3E-2</c:v>
                </c:pt>
              </c:numCache>
            </c:numRef>
          </c:val>
          <c:extLst>
            <c:ext xmlns:c16="http://schemas.microsoft.com/office/drawing/2014/chart" uri="{C3380CC4-5D6E-409C-BE32-E72D297353CC}">
              <c16:uniqueId val="{00000005-E977-499F-94B5-18C2DE385451}"/>
            </c:ext>
          </c:extLst>
        </c:ser>
        <c:dLbls>
          <c:dLblPos val="ctr"/>
          <c:showLegendKey val="0"/>
          <c:showVal val="1"/>
          <c:showCatName val="0"/>
          <c:showSerName val="0"/>
          <c:showPercent val="0"/>
          <c:showBubbleSize val="0"/>
        </c:dLbls>
        <c:gapWidth val="100"/>
        <c:overlap val="100"/>
        <c:axId val="839872303"/>
        <c:axId val="839878063"/>
      </c:barChart>
      <c:catAx>
        <c:axId val="83987230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39878063"/>
        <c:crosses val="autoZero"/>
        <c:auto val="1"/>
        <c:lblAlgn val="ctr"/>
        <c:lblOffset val="100"/>
        <c:noMultiLvlLbl val="0"/>
      </c:catAx>
      <c:valAx>
        <c:axId val="839878063"/>
        <c:scaling>
          <c:orientation val="minMax"/>
        </c:scaling>
        <c:delete val="1"/>
        <c:axPos val="l"/>
        <c:numFmt formatCode="0%" sourceLinked="1"/>
        <c:majorTickMark val="out"/>
        <c:minorTickMark val="none"/>
        <c:tickLblPos val="nextTo"/>
        <c:crossAx val="839872303"/>
        <c:crosses val="autoZero"/>
        <c:crossBetween val="between"/>
      </c:valAx>
      <c:spPr>
        <a:noFill/>
        <a:ln>
          <a:noFill/>
        </a:ln>
        <a:effectLst/>
      </c:spPr>
    </c:plotArea>
    <c:legend>
      <c:legendPos val="r"/>
      <c:layout>
        <c:manualLayout>
          <c:xMode val="edge"/>
          <c:yMode val="edge"/>
          <c:x val="0.57881750560377421"/>
          <c:y val="0.23172091677516687"/>
          <c:w val="0.34965605154408186"/>
          <c:h val="0.5826821253642506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Požiūris į gyvūnų gerovę</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'Poziuris i gyvunu gerove'!$B$13</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'Poziuris i gyvunu gerove'!$A$14:$A$20</c:f>
              <c:strCache>
                <c:ptCount val="7"/>
                <c:pt idx="0">
                  <c:v>Visų mūsų pareiga saugoti tiek naminius tiek laukinius gyvūnus ir jais rūpintis</c:v>
                </c:pt>
                <c:pt idx="1">
                  <c:v>Gyvūnai geba mąstyti ir jausti emocijas</c:v>
                </c:pt>
                <c:pt idx="2">
                  <c:v>Ūkiniai gyvūnai turėtų turėti pakankamai erdvės laisvai judėti, jais turi būti gerai rūpinamasi</c:v>
                </c:pt>
                <c:pt idx="3">
                  <c:v>Ūkinių gyvūnų ir gyvūnų augintinių gerovė turėtų būti užtikrinama įstatymais</c:v>
                </c:pt>
                <c:pt idx="4">
                  <c:v>Už žiaurų elgesį su gyvūnais turi būti taikomos griežtos bausmės</c:v>
                </c:pt>
                <c:pt idx="5">
                  <c:v>Pirkti drabužius, pagamintus iš tikrų gyvūnų kailių/odų, nėra etiška</c:v>
                </c:pt>
                <c:pt idx="6">
                  <c:v>Sutinku mokėti už produktus daugiau, jei jie yra pažymėti, kad atitinka visus gyvūnų gerovės reikalavimus</c:v>
                </c:pt>
              </c:strCache>
            </c:strRef>
          </c:cat>
          <c:val>
            <c:numRef>
              <c:f>'Poziuris i gyvunu gerove'!$B$14:$B$20</c:f>
              <c:numCache>
                <c:formatCode>#,##0.0</c:formatCode>
                <c:ptCount val="7"/>
                <c:pt idx="0">
                  <c:v>4.6151260504201703</c:v>
                </c:pt>
                <c:pt idx="1">
                  <c:v>4.5695142378559419</c:v>
                </c:pt>
                <c:pt idx="2">
                  <c:v>4.675630252100845</c:v>
                </c:pt>
                <c:pt idx="3">
                  <c:v>4.4711864406779629</c:v>
                </c:pt>
                <c:pt idx="4">
                  <c:v>4.6415410385259701</c:v>
                </c:pt>
                <c:pt idx="5">
                  <c:v>3.4263698630136963</c:v>
                </c:pt>
                <c:pt idx="6">
                  <c:v>4.0865874363327661</c:v>
                </c:pt>
              </c:numCache>
            </c:numRef>
          </c:val>
          <c:extLst>
            <c:ext xmlns:c16="http://schemas.microsoft.com/office/drawing/2014/chart" uri="{C3380CC4-5D6E-409C-BE32-E72D297353CC}">
              <c16:uniqueId val="{00000000-3341-4270-8E70-94C74A9A4182}"/>
            </c:ext>
          </c:extLst>
        </c:ser>
        <c:ser>
          <c:idx val="1"/>
          <c:order val="1"/>
          <c:tx>
            <c:strRef>
              <c:f>'Poziuris i gyvunu gerove'!$C$13</c:f>
              <c:strCache>
                <c:ptCount val="1"/>
                <c:pt idx="0">
                  <c:v>2025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'Poziuris i gyvunu gerove'!$A$14:$A$20</c:f>
              <c:strCache>
                <c:ptCount val="7"/>
                <c:pt idx="0">
                  <c:v>Visų mūsų pareiga saugoti tiek naminius tiek laukinius gyvūnus ir jais rūpintis</c:v>
                </c:pt>
                <c:pt idx="1">
                  <c:v>Gyvūnai geba mąstyti ir jausti emocijas</c:v>
                </c:pt>
                <c:pt idx="2">
                  <c:v>Ūkiniai gyvūnai turėtų turėti pakankamai erdvės laisvai judėti, jais turi būti gerai rūpinamasi</c:v>
                </c:pt>
                <c:pt idx="3">
                  <c:v>Ūkinių gyvūnų ir gyvūnų augintinių gerovė turėtų būti užtikrinama įstatymais</c:v>
                </c:pt>
                <c:pt idx="4">
                  <c:v>Už žiaurų elgesį su gyvūnais turi būti taikomos griežtos bausmės</c:v>
                </c:pt>
                <c:pt idx="5">
                  <c:v>Pirkti drabužius, pagamintus iš tikrų gyvūnų kailių/odų, nėra etiška</c:v>
                </c:pt>
                <c:pt idx="6">
                  <c:v>Sutinku mokėti už produktus daugiau, jei jie yra pažymėti, kad atitinka visus gyvūnų gerovės reikalavimus</c:v>
                </c:pt>
              </c:strCache>
            </c:strRef>
          </c:cat>
          <c:val>
            <c:numRef>
              <c:f>'Poziuris i gyvunu gerove'!$C$14:$C$20</c:f>
              <c:numCache>
                <c:formatCode>#,##0.0</c:formatCode>
                <c:ptCount val="7"/>
                <c:pt idx="0">
                  <c:v>4.5630252100840334</c:v>
                </c:pt>
                <c:pt idx="1">
                  <c:v>4.4991423670668951</c:v>
                </c:pt>
                <c:pt idx="2">
                  <c:v>4.6216216216216228</c:v>
                </c:pt>
                <c:pt idx="3">
                  <c:v>4.4332191780821955</c:v>
                </c:pt>
                <c:pt idx="4">
                  <c:v>4.6706281833616288</c:v>
                </c:pt>
                <c:pt idx="5">
                  <c:v>3.3137254901960778</c:v>
                </c:pt>
                <c:pt idx="6">
                  <c:v>3.9346289752650168</c:v>
                </c:pt>
              </c:numCache>
            </c:numRef>
          </c:val>
          <c:extLst>
            <c:ext xmlns:c16="http://schemas.microsoft.com/office/drawing/2014/chart" uri="{C3380CC4-5D6E-409C-BE32-E72D297353CC}">
              <c16:uniqueId val="{00000001-3341-4270-8E70-94C74A9A4182}"/>
            </c:ext>
          </c:extLst>
        </c:ser>
        <c:dLbls>
          <c:dLblPos val="outEnd"/>
          <c:showLegendKey val="0"/>
          <c:showVal val="1"/>
          <c:showCatName val="0"/>
          <c:showSerName val="0"/>
          <c:showPercent val="0"/>
          <c:showBubbleSize val="0"/>
        </c:dLbls>
        <c:gapWidth val="100"/>
        <c:axId val="973503407"/>
        <c:axId val="973507727"/>
      </c:barChart>
      <c:catAx>
        <c:axId val="97350340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73507727"/>
        <c:crosses val="autoZero"/>
        <c:auto val="1"/>
        <c:lblAlgn val="ctr"/>
        <c:lblOffset val="100"/>
        <c:noMultiLvlLbl val="0"/>
      </c:catAx>
      <c:valAx>
        <c:axId val="973507727"/>
        <c:scaling>
          <c:orientation val="minMax"/>
        </c:scaling>
        <c:delete val="1"/>
        <c:axPos val="t"/>
        <c:numFmt formatCode="#,##0.0" sourceLinked="1"/>
        <c:majorTickMark val="none"/>
        <c:minorTickMark val="none"/>
        <c:tickLblPos val="nextTo"/>
        <c:crossAx val="973503407"/>
        <c:crosses val="autoZero"/>
        <c:crossBetween val="between"/>
      </c:valAx>
      <c:spPr>
        <a:noFill/>
        <a:ln>
          <a:noFill/>
        </a:ln>
        <a:effectLst/>
      </c:spPr>
    </c:plotArea>
    <c:legend>
      <c:legendPos val="r"/>
      <c:layout>
        <c:manualLayout>
          <c:xMode val="edge"/>
          <c:yMode val="edge"/>
          <c:x val="0.86949599654473586"/>
          <c:y val="0.74076671747014444"/>
          <c:w val="8.2282183081545182E-2"/>
          <c:h val="0.112594586671416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Gyvūnų gerovės klausimų svarba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'Svarbiausios gyvunu gerov probl'!$C$14</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'Svarbiausios gyvunu gerov probl'!$B$15:$B$22</c:f>
              <c:strCache>
                <c:ptCount val="8"/>
                <c:pt idx="0">
                  <c:v>Žiaurus elgesys su gyvūnais</c:v>
                </c:pt>
                <c:pt idx="1">
                  <c:v>Nelegalios veisyklos ir daugintojai</c:v>
                </c:pt>
                <c:pt idx="2">
                  <c:v>Beglobių gyvūnų perteklius</c:v>
                </c:pt>
                <c:pt idx="3">
                  <c:v>Nehumaniškas elgesys su gyvūnais ūkiuose</c:v>
                </c:pt>
                <c:pt idx="4">
                  <c:v>Nepakankamas visuomenės informuotumas ir švietimas gyvūnų gerovės klausimais</c:v>
                </c:pt>
                <c:pt idx="5">
                  <c:v>Nepakankama teisinė apsauga</c:v>
                </c:pt>
                <c:pt idx="6">
                  <c:v>Kita</c:v>
                </c:pt>
                <c:pt idx="7">
                  <c:v>Nežinau</c:v>
                </c:pt>
              </c:strCache>
            </c:strRef>
          </c:cat>
          <c:val>
            <c:numRef>
              <c:f>'Svarbiausios gyvunu gerov probl'!$C$15:$C$22</c:f>
              <c:numCache>
                <c:formatCode>###0.0%</c:formatCode>
                <c:ptCount val="8"/>
                <c:pt idx="0">
                  <c:v>0.59068219633943431</c:v>
                </c:pt>
                <c:pt idx="1">
                  <c:v>0.53078202995008317</c:v>
                </c:pt>
                <c:pt idx="2">
                  <c:v>0.49417637271214643</c:v>
                </c:pt>
                <c:pt idx="3">
                  <c:v>0.41430948419301167</c:v>
                </c:pt>
                <c:pt idx="4">
                  <c:v>0.25291181364392679</c:v>
                </c:pt>
                <c:pt idx="5">
                  <c:v>0.16638935108153077</c:v>
                </c:pt>
                <c:pt idx="6">
                  <c:v>3.6605657237936774E-2</c:v>
                </c:pt>
                <c:pt idx="7">
                  <c:v>2.8286189683860229E-2</c:v>
                </c:pt>
              </c:numCache>
            </c:numRef>
          </c:val>
          <c:extLst>
            <c:ext xmlns:c16="http://schemas.microsoft.com/office/drawing/2014/chart" uri="{C3380CC4-5D6E-409C-BE32-E72D297353CC}">
              <c16:uniqueId val="{00000000-F62E-4F13-93C8-D393A2CFF675}"/>
            </c:ext>
          </c:extLst>
        </c:ser>
        <c:ser>
          <c:idx val="1"/>
          <c:order val="1"/>
          <c:tx>
            <c:strRef>
              <c:f>'Svarbiausios gyvunu gerov probl'!$D$14</c:f>
              <c:strCache>
                <c:ptCount val="1"/>
                <c:pt idx="0">
                  <c:v>2025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'Svarbiausios gyvunu gerov probl'!$B$15:$B$22</c:f>
              <c:strCache>
                <c:ptCount val="8"/>
                <c:pt idx="0">
                  <c:v>Žiaurus elgesys su gyvūnais</c:v>
                </c:pt>
                <c:pt idx="1">
                  <c:v>Nelegalios veisyklos ir daugintojai</c:v>
                </c:pt>
                <c:pt idx="2">
                  <c:v>Beglobių gyvūnų perteklius</c:v>
                </c:pt>
                <c:pt idx="3">
                  <c:v>Nehumaniškas elgesys su gyvūnais ūkiuose</c:v>
                </c:pt>
                <c:pt idx="4">
                  <c:v>Nepakankamas visuomenės informuotumas ir švietimas gyvūnų gerovės klausimais</c:v>
                </c:pt>
                <c:pt idx="5">
                  <c:v>Nepakankama teisinė apsauga</c:v>
                </c:pt>
                <c:pt idx="6">
                  <c:v>Kita</c:v>
                </c:pt>
                <c:pt idx="7">
                  <c:v>Nežinau</c:v>
                </c:pt>
              </c:strCache>
            </c:strRef>
          </c:cat>
          <c:val>
            <c:numRef>
              <c:f>'Svarbiausios gyvunu gerov probl'!$D$15:$D$22</c:f>
              <c:numCache>
                <c:formatCode>###0.0%</c:formatCode>
                <c:ptCount val="8"/>
                <c:pt idx="0">
                  <c:v>0.64628099173553721</c:v>
                </c:pt>
                <c:pt idx="1">
                  <c:v>0.54049586776859504</c:v>
                </c:pt>
                <c:pt idx="2">
                  <c:v>0.51735537190082648</c:v>
                </c:pt>
                <c:pt idx="3">
                  <c:v>0.32066115702479336</c:v>
                </c:pt>
                <c:pt idx="4">
                  <c:v>0.23636363636363636</c:v>
                </c:pt>
                <c:pt idx="5">
                  <c:v>0.17685950413223139</c:v>
                </c:pt>
                <c:pt idx="6">
                  <c:v>3.1404958677685953E-2</c:v>
                </c:pt>
                <c:pt idx="7">
                  <c:v>3.1404958677685953E-2</c:v>
                </c:pt>
              </c:numCache>
            </c:numRef>
          </c:val>
          <c:extLst>
            <c:ext xmlns:c16="http://schemas.microsoft.com/office/drawing/2014/chart" uri="{C3380CC4-5D6E-409C-BE32-E72D297353CC}">
              <c16:uniqueId val="{00000001-F62E-4F13-93C8-D393A2CFF675}"/>
            </c:ext>
          </c:extLst>
        </c:ser>
        <c:dLbls>
          <c:dLblPos val="outEnd"/>
          <c:showLegendKey val="0"/>
          <c:showVal val="1"/>
          <c:showCatName val="0"/>
          <c:showSerName val="0"/>
          <c:showPercent val="0"/>
          <c:showBubbleSize val="0"/>
        </c:dLbls>
        <c:gapWidth val="100"/>
        <c:axId val="1068707199"/>
        <c:axId val="1068716799"/>
      </c:barChart>
      <c:catAx>
        <c:axId val="10687071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8716799"/>
        <c:crosses val="autoZero"/>
        <c:auto val="1"/>
        <c:lblAlgn val="ctr"/>
        <c:lblOffset val="100"/>
        <c:noMultiLvlLbl val="0"/>
      </c:catAx>
      <c:valAx>
        <c:axId val="1068716799"/>
        <c:scaling>
          <c:orientation val="minMax"/>
        </c:scaling>
        <c:delete val="1"/>
        <c:axPos val="t"/>
        <c:numFmt formatCode="###0.0%" sourceLinked="1"/>
        <c:majorTickMark val="none"/>
        <c:minorTickMark val="none"/>
        <c:tickLblPos val="nextTo"/>
        <c:crossAx val="106870719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Iniciatyvų žinomumas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'Iniciatyvu zinomumas'!$C$13</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'Iniciatyvu zinomumas'!$B$14:$B$21</c:f>
              <c:strCache>
                <c:ptCount val="8"/>
                <c:pt idx="0">
                  <c:v>Lietuvoje veikiančių gyvūnų prieglaudų, globos ir karantinavimo įstaigų, gyvūnų gerovės organizacijų veikla</c:v>
                </c:pt>
                <c:pt idx="1">
                  <c:v>Ukrainos gyvūnai - projektas skirtas Ukrainos karo zonoje atsidūrusiems gyvūnams paremti</c:v>
                </c:pt>
                <c:pt idx="2">
                  <c:v>Nebrisius – projektas skatinantis žmones priglausti beglobius gyvūnus</c:v>
                </c:pt>
                <c:pt idx="3">
                  <c:v>Blogo šeimininko registras – projektas skirtas pranešti apie žiauraus elgesio su gyvūnais atvejus</c:v>
                </c:pt>
                <c:pt idx="4">
                  <c:v>Gyvūnų gerovės diena - kasmetinis edukacinis renginys Vingio parke</c:v>
                </c:pt>
                <c:pt idx="5">
                  <c:v>Atsakinga kosmetika – projektas skirtas edukuoti apie draugišką gyvūnams kosmetiką</c:v>
                </c:pt>
                <c:pt idx="6">
                  <c:v>Draugiški Gyvūnams – draugiškų gyvūnams vietų žemėlapis Lietuvoje</c:v>
                </c:pt>
                <c:pt idx="7">
                  <c:v>Gyvūnų gerovės mokykla – edukacinis projektas, skirtas ugdyti jaunosios kartos socialinę atsakomybę</c:v>
                </c:pt>
              </c:strCache>
            </c:strRef>
          </c:cat>
          <c:val>
            <c:numRef>
              <c:f>'Iniciatyvu zinomumas'!$C$14:$C$21</c:f>
              <c:numCache>
                <c:formatCode>###0.0%</c:formatCode>
                <c:ptCount val="8"/>
                <c:pt idx="0">
                  <c:v>0.86291739894551833</c:v>
                </c:pt>
                <c:pt idx="1">
                  <c:v>0.63093145869947276</c:v>
                </c:pt>
                <c:pt idx="2">
                  <c:v>0.47627416520210902</c:v>
                </c:pt>
                <c:pt idx="3">
                  <c:v>0.36906854130052724</c:v>
                </c:pt>
                <c:pt idx="4">
                  <c:v>0.33919156414762741</c:v>
                </c:pt>
                <c:pt idx="5">
                  <c:v>0.29876977152899825</c:v>
                </c:pt>
                <c:pt idx="6">
                  <c:v>0.29701230228471004</c:v>
                </c:pt>
                <c:pt idx="7">
                  <c:v>0.22144112478031638</c:v>
                </c:pt>
              </c:numCache>
            </c:numRef>
          </c:val>
          <c:extLst>
            <c:ext xmlns:c16="http://schemas.microsoft.com/office/drawing/2014/chart" uri="{C3380CC4-5D6E-409C-BE32-E72D297353CC}">
              <c16:uniqueId val="{00000000-035D-4741-BBFE-1C24F172616F}"/>
            </c:ext>
          </c:extLst>
        </c:ser>
        <c:ser>
          <c:idx val="1"/>
          <c:order val="1"/>
          <c:tx>
            <c:strRef>
              <c:f>'Iniciatyvu zinomumas'!$D$13</c:f>
              <c:strCache>
                <c:ptCount val="1"/>
                <c:pt idx="0">
                  <c:v>2025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'Iniciatyvu zinomumas'!$B$14:$B$21</c:f>
              <c:strCache>
                <c:ptCount val="8"/>
                <c:pt idx="0">
                  <c:v>Lietuvoje veikiančių gyvūnų prieglaudų, globos ir karantinavimo įstaigų, gyvūnų gerovės organizacijų veikla</c:v>
                </c:pt>
                <c:pt idx="1">
                  <c:v>Ukrainos gyvūnai - projektas skirtas Ukrainos karo zonoje atsidūrusiems gyvūnams paremti</c:v>
                </c:pt>
                <c:pt idx="2">
                  <c:v>Nebrisius – projektas skatinantis žmones priglausti beglobius gyvūnus</c:v>
                </c:pt>
                <c:pt idx="3">
                  <c:v>Blogo šeimininko registras – projektas skirtas pranešti apie žiauraus elgesio su gyvūnais atvejus</c:v>
                </c:pt>
                <c:pt idx="4">
                  <c:v>Gyvūnų gerovės diena - kasmetinis edukacinis renginys Vingio parke</c:v>
                </c:pt>
                <c:pt idx="5">
                  <c:v>Atsakinga kosmetika – projektas skirtas edukuoti apie draugišką gyvūnams kosmetiką</c:v>
                </c:pt>
                <c:pt idx="6">
                  <c:v>Draugiški Gyvūnams – draugiškų gyvūnams vietų žemėlapis Lietuvoje</c:v>
                </c:pt>
                <c:pt idx="7">
                  <c:v>Gyvūnų gerovės mokykla – edukacinis projektas, skirtas ugdyti jaunosios kartos socialinę atsakomybę</c:v>
                </c:pt>
              </c:strCache>
            </c:strRef>
          </c:cat>
          <c:val>
            <c:numRef>
              <c:f>'Iniciatyvu zinomumas'!$D$14:$D$21</c:f>
              <c:numCache>
                <c:formatCode>###0.0%</c:formatCode>
                <c:ptCount val="8"/>
                <c:pt idx="0">
                  <c:v>0.90434782608695652</c:v>
                </c:pt>
                <c:pt idx="1">
                  <c:v>0.57913043478260873</c:v>
                </c:pt>
                <c:pt idx="2">
                  <c:v>0.51826086956521744</c:v>
                </c:pt>
                <c:pt idx="3">
                  <c:v>0.44173913043478263</c:v>
                </c:pt>
                <c:pt idx="4">
                  <c:v>0.37913043478260877</c:v>
                </c:pt>
                <c:pt idx="5">
                  <c:v>0.39130434782608697</c:v>
                </c:pt>
                <c:pt idx="6">
                  <c:v>0.43478260869565216</c:v>
                </c:pt>
                <c:pt idx="7">
                  <c:v>0.2991304347826087</c:v>
                </c:pt>
              </c:numCache>
            </c:numRef>
          </c:val>
          <c:extLst>
            <c:ext xmlns:c16="http://schemas.microsoft.com/office/drawing/2014/chart" uri="{C3380CC4-5D6E-409C-BE32-E72D297353CC}">
              <c16:uniqueId val="{00000001-035D-4741-BBFE-1C24F172616F}"/>
            </c:ext>
          </c:extLst>
        </c:ser>
        <c:dLbls>
          <c:dLblPos val="outEnd"/>
          <c:showLegendKey val="0"/>
          <c:showVal val="1"/>
          <c:showCatName val="0"/>
          <c:showSerName val="0"/>
          <c:showPercent val="0"/>
          <c:showBubbleSize val="0"/>
        </c:dLbls>
        <c:gapWidth val="182"/>
        <c:axId val="1167645647"/>
        <c:axId val="1167647567"/>
      </c:barChart>
      <c:catAx>
        <c:axId val="1167645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7647567"/>
        <c:crosses val="autoZero"/>
        <c:auto val="1"/>
        <c:lblAlgn val="ctr"/>
        <c:lblOffset val="100"/>
        <c:noMultiLvlLbl val="0"/>
      </c:catAx>
      <c:valAx>
        <c:axId val="1167647567"/>
        <c:scaling>
          <c:orientation val="minMax"/>
        </c:scaling>
        <c:delete val="1"/>
        <c:axPos val="t"/>
        <c:numFmt formatCode="###0.0%" sourceLinked="1"/>
        <c:majorTickMark val="none"/>
        <c:minorTickMark val="none"/>
        <c:tickLblPos val="nextTo"/>
        <c:crossAx val="116764564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Ar yra prisidėjęs prie kurios nors inciatyvos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22E-48CE-A7A7-068E7E51CCD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22E-48CE-A7A7-068E7E51CCDB}"/>
              </c:ext>
            </c:extLst>
          </c:dPt>
          <c:dLbls>
            <c:dLbl>
              <c:idx val="0"/>
              <c:layout>
                <c:manualLayout>
                  <c:x val="1.1111111111111112E-2"/>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2E-48CE-A7A7-068E7E51CCDB}"/>
                </c:ext>
              </c:extLst>
            </c:dLbl>
            <c:dLbl>
              <c:idx val="1"/>
              <c:layout>
                <c:manualLayout>
                  <c:x val="1.6666666666666666E-2"/>
                  <c:y val="-1.8518518518518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2E-48CE-A7A7-068E7E51CCD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'Iniciatyvu zinomumas'!$B$48:$B$49</c:f>
              <c:strCache>
                <c:ptCount val="2"/>
                <c:pt idx="0">
                  <c:v>Taip</c:v>
                </c:pt>
                <c:pt idx="1">
                  <c:v>Ne</c:v>
                </c:pt>
              </c:strCache>
            </c:strRef>
          </c:cat>
          <c:val>
            <c:numRef>
              <c:f>'Iniciatyvu zinomumas'!$D$48:$D$49</c:f>
              <c:numCache>
                <c:formatCode>###0.0%</c:formatCode>
                <c:ptCount val="2"/>
                <c:pt idx="0">
                  <c:v>0.55206611570247932</c:v>
                </c:pt>
                <c:pt idx="1">
                  <c:v>0.44793388429752068</c:v>
                </c:pt>
              </c:numCache>
            </c:numRef>
          </c:val>
          <c:extLst>
            <c:ext xmlns:c16="http://schemas.microsoft.com/office/drawing/2014/chart" uri="{C3380CC4-5D6E-409C-BE32-E72D297353CC}">
              <c16:uniqueId val="{00000004-B22E-48CE-A7A7-068E7E51CCDB}"/>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Svarbiausi informacijos apie gyvūnų gerovę šaltiniai</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'Inform apie gyv gerov saltiniai'!$C$20</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 apie gyv gerov saltiniai'!$B$21:$B$34</c:f>
              <c:strCache>
                <c:ptCount val="14"/>
                <c:pt idx="0">
                  <c:v>Televizija (žiūrima per televizorių arba internetu)</c:v>
                </c:pt>
                <c:pt idx="1">
                  <c:v>Internetiniai socialiniai tinklai ir tinklaraščiai</c:v>
                </c:pt>
                <c:pt idx="2">
                  <c:v>Internetiniai naujienų portalai</c:v>
                </c:pt>
                <c:pt idx="3">
                  <c:v>Internetinės paieškos sistemos</c:v>
                </c:pt>
                <c:pt idx="4">
                  <c:v>Pasikeitimas nuomonėmis su šeimos nariais, kaimynais ar kolegomis</c:v>
                </c:pt>
                <c:pt idx="5">
                  <c:v>Radijas, įskaitant tinklalaides</c:v>
                </c:pt>
                <c:pt idx="6">
                  <c:v>Spausdinti leidiniai (laikraščiai, žurnalai)</c:v>
                </c:pt>
                <c:pt idx="7">
                  <c:v>Renginiai, tokie kaip paskaitos, seminarai, praktiniai užsiėmimai arba konferencijos</c:v>
                </c:pt>
                <c:pt idx="8">
                  <c:v>Valstybės institucijų interneto puslapiai</c:v>
                </c:pt>
                <c:pt idx="9">
                  <c:v>Informacija sveikatos įstaigose (pvz. poliklinikoje)</c:v>
                </c:pt>
                <c:pt idx="10">
                  <c:v>Žurnalai skirti specialistams</c:v>
                </c:pt>
                <c:pt idx="11">
                  <c:v>Kita</c:v>
                </c:pt>
                <c:pt idx="12">
                  <c:v>Nei vienas</c:v>
                </c:pt>
                <c:pt idx="13">
                  <c:v>Nežinau</c:v>
                </c:pt>
              </c:strCache>
            </c:strRef>
          </c:cat>
          <c:val>
            <c:numRef>
              <c:f>'Inform apie gyv gerov saltiniai'!$C$21:$C$34</c:f>
              <c:numCache>
                <c:formatCode>###0.0%</c:formatCode>
                <c:ptCount val="14"/>
                <c:pt idx="0">
                  <c:v>0.54908485856905154</c:v>
                </c:pt>
                <c:pt idx="1">
                  <c:v>0.46755407653910147</c:v>
                </c:pt>
                <c:pt idx="2">
                  <c:v>0.43094841930116473</c:v>
                </c:pt>
                <c:pt idx="3">
                  <c:v>0.41098169717138106</c:v>
                </c:pt>
                <c:pt idx="4">
                  <c:v>0.40432612312811977</c:v>
                </c:pt>
                <c:pt idx="5">
                  <c:v>0.23294509151414305</c:v>
                </c:pt>
                <c:pt idx="6">
                  <c:v>0.16638935108153077</c:v>
                </c:pt>
                <c:pt idx="7">
                  <c:v>0.15141430948419302</c:v>
                </c:pt>
                <c:pt idx="8">
                  <c:v>0.14975041597337771</c:v>
                </c:pt>
                <c:pt idx="9">
                  <c:v>0.11980033277870217</c:v>
                </c:pt>
                <c:pt idx="10">
                  <c:v>5.4908485856905151E-2</c:v>
                </c:pt>
                <c:pt idx="11">
                  <c:v>2.1630615640599003E-2</c:v>
                </c:pt>
                <c:pt idx="12">
                  <c:v>1.6638935108153077E-2</c:v>
                </c:pt>
                <c:pt idx="13">
                  <c:v>1.4975041597337771E-2</c:v>
                </c:pt>
              </c:numCache>
            </c:numRef>
          </c:val>
          <c:extLst>
            <c:ext xmlns:c16="http://schemas.microsoft.com/office/drawing/2014/chart" uri="{C3380CC4-5D6E-409C-BE32-E72D297353CC}">
              <c16:uniqueId val="{00000000-1AEB-4995-B928-92519576596F}"/>
            </c:ext>
          </c:extLst>
        </c:ser>
        <c:ser>
          <c:idx val="1"/>
          <c:order val="1"/>
          <c:tx>
            <c:strRef>
              <c:f>'Inform apie gyv gerov saltiniai'!$D$20</c:f>
              <c:strCache>
                <c:ptCount val="1"/>
                <c:pt idx="0">
                  <c:v>2025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 apie gyv gerov saltiniai'!$B$21:$B$34</c:f>
              <c:strCache>
                <c:ptCount val="14"/>
                <c:pt idx="0">
                  <c:v>Televizija (žiūrima per televizorių arba internetu)</c:v>
                </c:pt>
                <c:pt idx="1">
                  <c:v>Internetiniai socialiniai tinklai ir tinklaraščiai</c:v>
                </c:pt>
                <c:pt idx="2">
                  <c:v>Internetiniai naujienų portalai</c:v>
                </c:pt>
                <c:pt idx="3">
                  <c:v>Internetinės paieškos sistemos</c:v>
                </c:pt>
                <c:pt idx="4">
                  <c:v>Pasikeitimas nuomonėmis su šeimos nariais, kaimynais ar kolegomis</c:v>
                </c:pt>
                <c:pt idx="5">
                  <c:v>Radijas, įskaitant tinklalaides</c:v>
                </c:pt>
                <c:pt idx="6">
                  <c:v>Spausdinti leidiniai (laikraščiai, žurnalai)</c:v>
                </c:pt>
                <c:pt idx="7">
                  <c:v>Renginiai, tokie kaip paskaitos, seminarai, praktiniai užsiėmimai arba konferencijos</c:v>
                </c:pt>
                <c:pt idx="8">
                  <c:v>Valstybės institucijų interneto puslapiai</c:v>
                </c:pt>
                <c:pt idx="9">
                  <c:v>Informacija sveikatos įstaigose (pvz. poliklinikoje)</c:v>
                </c:pt>
                <c:pt idx="10">
                  <c:v>Žurnalai skirti specialistams</c:v>
                </c:pt>
                <c:pt idx="11">
                  <c:v>Kita</c:v>
                </c:pt>
                <c:pt idx="12">
                  <c:v>Nei vienas</c:v>
                </c:pt>
                <c:pt idx="13">
                  <c:v>Nežinau</c:v>
                </c:pt>
              </c:strCache>
            </c:strRef>
          </c:cat>
          <c:val>
            <c:numRef>
              <c:f>'Inform apie gyv gerov saltiniai'!$D$21:$D$34</c:f>
              <c:numCache>
                <c:formatCode>###0.0%</c:formatCode>
                <c:ptCount val="14"/>
                <c:pt idx="0">
                  <c:v>0.6</c:v>
                </c:pt>
                <c:pt idx="1">
                  <c:v>0.44793388429752068</c:v>
                </c:pt>
                <c:pt idx="2">
                  <c:v>0.42975206611570249</c:v>
                </c:pt>
                <c:pt idx="3">
                  <c:v>0.42975206611570249</c:v>
                </c:pt>
                <c:pt idx="4">
                  <c:v>0.38181818181818189</c:v>
                </c:pt>
                <c:pt idx="5">
                  <c:v>0.22479338842975205</c:v>
                </c:pt>
                <c:pt idx="6">
                  <c:v>0.11735537190082644</c:v>
                </c:pt>
                <c:pt idx="7">
                  <c:v>9.0909090909090912E-2</c:v>
                </c:pt>
                <c:pt idx="8">
                  <c:v>0.12066115702479338</c:v>
                </c:pt>
                <c:pt idx="9">
                  <c:v>8.5950413223140495E-2</c:v>
                </c:pt>
                <c:pt idx="10">
                  <c:v>4.6280991735537187E-2</c:v>
                </c:pt>
                <c:pt idx="11">
                  <c:v>3.8016528925619832E-2</c:v>
                </c:pt>
                <c:pt idx="12">
                  <c:v>6.6115702479338841E-3</c:v>
                </c:pt>
                <c:pt idx="13">
                  <c:v>2.1487603305785124E-2</c:v>
                </c:pt>
              </c:numCache>
            </c:numRef>
          </c:val>
          <c:extLst>
            <c:ext xmlns:c16="http://schemas.microsoft.com/office/drawing/2014/chart" uri="{C3380CC4-5D6E-409C-BE32-E72D297353CC}">
              <c16:uniqueId val="{00000001-1AEB-4995-B928-92519576596F}"/>
            </c:ext>
          </c:extLst>
        </c:ser>
        <c:dLbls>
          <c:dLblPos val="outEnd"/>
          <c:showLegendKey val="0"/>
          <c:showVal val="1"/>
          <c:showCatName val="0"/>
          <c:showSerName val="0"/>
          <c:showPercent val="0"/>
          <c:showBubbleSize val="0"/>
        </c:dLbls>
        <c:gapWidth val="100"/>
        <c:axId val="1068695679"/>
        <c:axId val="1068705759"/>
      </c:barChart>
      <c:catAx>
        <c:axId val="106869567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8705759"/>
        <c:crosses val="autoZero"/>
        <c:auto val="1"/>
        <c:lblAlgn val="ctr"/>
        <c:lblOffset val="100"/>
        <c:noMultiLvlLbl val="0"/>
      </c:catAx>
      <c:valAx>
        <c:axId val="1068705759"/>
        <c:scaling>
          <c:orientation val="minMax"/>
        </c:scaling>
        <c:delete val="1"/>
        <c:axPos val="t"/>
        <c:numFmt formatCode="###0.0%" sourceLinked="1"/>
        <c:majorTickMark val="none"/>
        <c:minorTickMark val="none"/>
        <c:tickLblPos val="nextTo"/>
        <c:crossAx val="106869567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Pasitikėjimas informacijos apie gyvūnų gerovę šaltiniais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'Pasitikejimas inf salt apie gyv'!$C$15</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'Pasitikejimas inf salt apie gyv'!$B$16:$B$22</c:f>
              <c:strCache>
                <c:ptCount val="7"/>
                <c:pt idx="0">
                  <c:v>Veterinarijos gydytojais, specialistais</c:v>
                </c:pt>
                <c:pt idx="1">
                  <c:v>Universitete arba valstybės finansuojamoje organizacijoje dirbančiais mokslininkais</c:v>
                </c:pt>
                <c:pt idx="2">
                  <c:v>Nevyriausybinių gyvūnų gerovės organizacijomis, globos namais ir pan.</c:v>
                </c:pt>
                <c:pt idx="3">
                  <c:v>Ūkininkais</c:v>
                </c:pt>
                <c:pt idx="4">
                  <c:v>Lietuvos valdžios institucijomis (pvz. VMVT)</c:v>
                </c:pt>
                <c:pt idx="5">
                  <c:v>Europos Sąjungos institucijomis</c:v>
                </c:pt>
                <c:pt idx="6">
                  <c:v>Šunų ar kačių veislynų savininkais</c:v>
                </c:pt>
              </c:strCache>
            </c:strRef>
          </c:cat>
          <c:val>
            <c:numRef>
              <c:f>'Pasitikejimas inf salt apie gyv'!$C$16:$C$22</c:f>
              <c:numCache>
                <c:formatCode>###0.0%</c:formatCode>
                <c:ptCount val="7"/>
                <c:pt idx="0">
                  <c:v>0.91864406779661012</c:v>
                </c:pt>
                <c:pt idx="1">
                  <c:v>0.83728813559322035</c:v>
                </c:pt>
                <c:pt idx="2">
                  <c:v>0.68135593220338986</c:v>
                </c:pt>
                <c:pt idx="3">
                  <c:v>0.6745762711864407</c:v>
                </c:pt>
                <c:pt idx="4">
                  <c:v>0.64067796610169492</c:v>
                </c:pt>
                <c:pt idx="5">
                  <c:v>0.63898305084745766</c:v>
                </c:pt>
                <c:pt idx="6">
                  <c:v>0.38983050847457629</c:v>
                </c:pt>
              </c:numCache>
            </c:numRef>
          </c:val>
          <c:extLst>
            <c:ext xmlns:c16="http://schemas.microsoft.com/office/drawing/2014/chart" uri="{C3380CC4-5D6E-409C-BE32-E72D297353CC}">
              <c16:uniqueId val="{00000000-6233-4ACA-A7D2-A6D1EB8DE0AB}"/>
            </c:ext>
          </c:extLst>
        </c:ser>
        <c:ser>
          <c:idx val="1"/>
          <c:order val="1"/>
          <c:tx>
            <c:strRef>
              <c:f>'Pasitikejimas inf salt apie gyv'!$D$15</c:f>
              <c:strCache>
                <c:ptCount val="1"/>
                <c:pt idx="0">
                  <c:v>2025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'Pasitikejimas inf salt apie gyv'!$B$16:$B$22</c:f>
              <c:strCache>
                <c:ptCount val="7"/>
                <c:pt idx="0">
                  <c:v>Veterinarijos gydytojais, specialistais</c:v>
                </c:pt>
                <c:pt idx="1">
                  <c:v>Universitete arba valstybės finansuojamoje organizacijoje dirbančiais mokslininkais</c:v>
                </c:pt>
                <c:pt idx="2">
                  <c:v>Nevyriausybinių gyvūnų gerovės organizacijomis, globos namais ir pan.</c:v>
                </c:pt>
                <c:pt idx="3">
                  <c:v>Ūkininkais</c:v>
                </c:pt>
                <c:pt idx="4">
                  <c:v>Lietuvos valdžios institucijomis (pvz. VMVT)</c:v>
                </c:pt>
                <c:pt idx="5">
                  <c:v>Europos Sąjungos institucijomis</c:v>
                </c:pt>
                <c:pt idx="6">
                  <c:v>Šunų ar kačių veislynų savininkais</c:v>
                </c:pt>
              </c:strCache>
            </c:strRef>
          </c:cat>
          <c:val>
            <c:numRef>
              <c:f>'Pasitikejimas inf salt apie gyv'!$D$16:$D$22</c:f>
              <c:numCache>
                <c:formatCode>###0.0%</c:formatCode>
                <c:ptCount val="7"/>
                <c:pt idx="0">
                  <c:v>0.94217687074829937</c:v>
                </c:pt>
                <c:pt idx="1">
                  <c:v>0.87244897959183676</c:v>
                </c:pt>
                <c:pt idx="2">
                  <c:v>0.63095238095238093</c:v>
                </c:pt>
                <c:pt idx="3">
                  <c:v>0.63945578231292521</c:v>
                </c:pt>
                <c:pt idx="4">
                  <c:v>0.73639455782312924</c:v>
                </c:pt>
                <c:pt idx="5">
                  <c:v>0.6071428571428571</c:v>
                </c:pt>
                <c:pt idx="6">
                  <c:v>0.39455782312925164</c:v>
                </c:pt>
              </c:numCache>
            </c:numRef>
          </c:val>
          <c:extLst>
            <c:ext xmlns:c16="http://schemas.microsoft.com/office/drawing/2014/chart" uri="{C3380CC4-5D6E-409C-BE32-E72D297353CC}">
              <c16:uniqueId val="{00000001-6233-4ACA-A7D2-A6D1EB8DE0AB}"/>
            </c:ext>
          </c:extLst>
        </c:ser>
        <c:dLbls>
          <c:dLblPos val="outEnd"/>
          <c:showLegendKey val="0"/>
          <c:showVal val="1"/>
          <c:showCatName val="0"/>
          <c:showSerName val="0"/>
          <c:showPercent val="0"/>
          <c:showBubbleSize val="0"/>
        </c:dLbls>
        <c:gapWidth val="100"/>
        <c:axId val="1167631247"/>
        <c:axId val="1167642287"/>
      </c:barChart>
      <c:catAx>
        <c:axId val="11676312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7642287"/>
        <c:crosses val="autoZero"/>
        <c:auto val="1"/>
        <c:lblAlgn val="ctr"/>
        <c:lblOffset val="100"/>
        <c:noMultiLvlLbl val="0"/>
      </c:catAx>
      <c:valAx>
        <c:axId val="1167642287"/>
        <c:scaling>
          <c:orientation val="minMax"/>
        </c:scaling>
        <c:delete val="1"/>
        <c:axPos val="t"/>
        <c:numFmt formatCode="###0.0%" sourceLinked="1"/>
        <c:majorTickMark val="none"/>
        <c:minorTickMark val="none"/>
        <c:tickLblPos val="nextTo"/>
        <c:crossAx val="116763124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Maisto pirkimo vietos pasirinkimo kriterijų svarba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0492030492030493E-2"/>
          <c:y val="0.1543808532778356"/>
          <c:w val="0.91926116304069061"/>
          <c:h val="0.62179586552721489"/>
        </c:manualLayout>
      </c:layout>
      <c:barChart>
        <c:barDir val="col"/>
        <c:grouping val="clustered"/>
        <c:varyColors val="0"/>
        <c:ser>
          <c:idx val="0"/>
          <c:order val="0"/>
          <c:tx>
            <c:strRef>
              <c:f>'Vietos pasirinkimo kriterijai'!$B$8</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'Vietos pasirinkimo kriterijai'!$A$9:$A$11</c:f>
              <c:strCache>
                <c:ptCount val="3"/>
                <c:pt idx="0">
                  <c:v>Patogumas</c:v>
                </c:pt>
                <c:pt idx="1">
                  <c:v>Kaina</c:v>
                </c:pt>
                <c:pt idx="2">
                  <c:v>Pasitikėjimas pardavėju, parduotuve</c:v>
                </c:pt>
              </c:strCache>
            </c:strRef>
          </c:cat>
          <c:val>
            <c:numRef>
              <c:f>'Vietos pasirinkimo kriterijai'!$B$9:$B$11</c:f>
              <c:numCache>
                <c:formatCode>#,##0.0</c:formatCode>
                <c:ptCount val="3"/>
                <c:pt idx="0">
                  <c:v>4.0812182741116763</c:v>
                </c:pt>
                <c:pt idx="1">
                  <c:v>4.0887772194304803</c:v>
                </c:pt>
                <c:pt idx="2">
                  <c:v>3.9715719063545136</c:v>
                </c:pt>
              </c:numCache>
            </c:numRef>
          </c:val>
          <c:extLst>
            <c:ext xmlns:c16="http://schemas.microsoft.com/office/drawing/2014/chart" uri="{C3380CC4-5D6E-409C-BE32-E72D297353CC}">
              <c16:uniqueId val="{00000000-BFC8-4340-AFFB-62A298ACE05A}"/>
            </c:ext>
          </c:extLst>
        </c:ser>
        <c:ser>
          <c:idx val="1"/>
          <c:order val="1"/>
          <c:tx>
            <c:strRef>
              <c:f>'Vietos pasirinkimo kriterijai'!$C$8</c:f>
              <c:strCache>
                <c:ptCount val="1"/>
                <c:pt idx="0">
                  <c:v>2025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'Vietos pasirinkimo kriterijai'!$A$9:$A$11</c:f>
              <c:strCache>
                <c:ptCount val="3"/>
                <c:pt idx="0">
                  <c:v>Patogumas</c:v>
                </c:pt>
                <c:pt idx="1">
                  <c:v>Kaina</c:v>
                </c:pt>
                <c:pt idx="2">
                  <c:v>Pasitikėjimas pardavėju, parduotuve</c:v>
                </c:pt>
              </c:strCache>
            </c:strRef>
          </c:cat>
          <c:val>
            <c:numRef>
              <c:f>'Vietos pasirinkimo kriterijai'!$C$9:$C$11</c:f>
              <c:numCache>
                <c:formatCode>#,##0.0</c:formatCode>
                <c:ptCount val="3"/>
                <c:pt idx="0">
                  <c:v>4.1803005008347185</c:v>
                </c:pt>
                <c:pt idx="1">
                  <c:v>4.0850000000000044</c:v>
                </c:pt>
                <c:pt idx="2">
                  <c:v>4.1090604026845714</c:v>
                </c:pt>
              </c:numCache>
            </c:numRef>
          </c:val>
          <c:extLst>
            <c:ext xmlns:c16="http://schemas.microsoft.com/office/drawing/2014/chart" uri="{C3380CC4-5D6E-409C-BE32-E72D297353CC}">
              <c16:uniqueId val="{00000001-BFC8-4340-AFFB-62A298ACE05A}"/>
            </c:ext>
          </c:extLst>
        </c:ser>
        <c:dLbls>
          <c:dLblPos val="outEnd"/>
          <c:showLegendKey val="0"/>
          <c:showVal val="1"/>
          <c:showCatName val="0"/>
          <c:showSerName val="0"/>
          <c:showPercent val="0"/>
          <c:showBubbleSize val="0"/>
        </c:dLbls>
        <c:gapWidth val="219"/>
        <c:overlap val="-27"/>
        <c:axId val="973504367"/>
        <c:axId val="973508687"/>
      </c:barChart>
      <c:catAx>
        <c:axId val="973504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73508687"/>
        <c:crosses val="autoZero"/>
        <c:auto val="1"/>
        <c:lblAlgn val="ctr"/>
        <c:lblOffset val="100"/>
        <c:noMultiLvlLbl val="0"/>
      </c:catAx>
      <c:valAx>
        <c:axId val="973508687"/>
        <c:scaling>
          <c:orientation val="minMax"/>
        </c:scaling>
        <c:delete val="1"/>
        <c:axPos val="l"/>
        <c:numFmt formatCode="#,##0.0" sourceLinked="1"/>
        <c:majorTickMark val="none"/>
        <c:minorTickMark val="none"/>
        <c:tickLblPos val="nextTo"/>
        <c:crossAx val="973504367"/>
        <c:crosses val="autoZero"/>
        <c:crossBetween val="between"/>
      </c:valAx>
      <c:spPr>
        <a:noFill/>
        <a:ln>
          <a:noFill/>
        </a:ln>
        <a:effectLst/>
      </c:spPr>
    </c:plotArea>
    <c:legend>
      <c:legendPos val="r"/>
      <c:layout>
        <c:manualLayout>
          <c:xMode val="edge"/>
          <c:yMode val="edge"/>
          <c:x val="0.6115688553483829"/>
          <c:y val="0.14274664678361615"/>
          <c:w val="0.15835491457538703"/>
          <c:h val="0.140479651281883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Domėjimasis gyvūnų gerove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'Domejimasis gyvunu gerove'!$B$11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'Domejimasis gyvunu gerove'!$A$12:$A$16</c:f>
              <c:strCache>
                <c:ptCount val="5"/>
                <c:pt idx="0">
                  <c:v>Man atrodo, kad atsakingos institucijos pakankamai gerai užtikrina gyvūnų gerovę</c:v>
                </c:pt>
                <c:pt idx="1">
                  <c:v>Žinau pakankamai, kad galėčiau įvertinti gyvūnų gerovės situaciją šalyje</c:v>
                </c:pt>
                <c:pt idx="2">
                  <c:v>Informacija viešumoje apie gyvūnų gerovę dažnai yra per daug prieštaringa ir vienpusė</c:v>
                </c:pt>
                <c:pt idx="3">
                  <c:v>Man trūksta laiko domėtis gyvūnų gerovės klausimais</c:v>
                </c:pt>
                <c:pt idx="4">
                  <c:v>Gyvūnų gerovės klausimais nesidomiu</c:v>
                </c:pt>
              </c:strCache>
            </c:strRef>
          </c:cat>
          <c:val>
            <c:numRef>
              <c:f>'Domejimasis gyvunu gerove'!$B$12:$B$16</c:f>
              <c:numCache>
                <c:formatCode>#,##0.0</c:formatCode>
                <c:ptCount val="5"/>
                <c:pt idx="0">
                  <c:v>3.1952054794520564</c:v>
                </c:pt>
                <c:pt idx="1">
                  <c:v>3.1393728222996522</c:v>
                </c:pt>
                <c:pt idx="2">
                  <c:v>3.3931777378815098</c:v>
                </c:pt>
                <c:pt idx="3">
                  <c:v>3.1309523809523805</c:v>
                </c:pt>
                <c:pt idx="4">
                  <c:v>2.5595238095238106</c:v>
                </c:pt>
              </c:numCache>
            </c:numRef>
          </c:val>
          <c:extLst>
            <c:ext xmlns:c16="http://schemas.microsoft.com/office/drawing/2014/chart" uri="{C3380CC4-5D6E-409C-BE32-E72D297353CC}">
              <c16:uniqueId val="{00000000-B3FC-41B6-B09F-41B0725A592F}"/>
            </c:ext>
          </c:extLst>
        </c:ser>
        <c:ser>
          <c:idx val="1"/>
          <c:order val="1"/>
          <c:tx>
            <c:strRef>
              <c:f>'Domejimasis gyvunu gerove'!$C$11</c:f>
              <c:strCache>
                <c:ptCount val="1"/>
                <c:pt idx="0">
                  <c:v>2025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'Domejimasis gyvunu gerove'!$A$12:$A$16</c:f>
              <c:strCache>
                <c:ptCount val="5"/>
                <c:pt idx="0">
                  <c:v>Man atrodo, kad atsakingos institucijos pakankamai gerai užtikrina gyvūnų gerovę</c:v>
                </c:pt>
                <c:pt idx="1">
                  <c:v>Žinau pakankamai, kad galėčiau įvertinti gyvūnų gerovės situaciją šalyje</c:v>
                </c:pt>
                <c:pt idx="2">
                  <c:v>Informacija viešumoje apie gyvūnų gerovę dažnai yra per daug prieštaringa ir vienpusė</c:v>
                </c:pt>
                <c:pt idx="3">
                  <c:v>Man trūksta laiko domėtis gyvūnų gerovės klausimais</c:v>
                </c:pt>
                <c:pt idx="4">
                  <c:v>Gyvūnų gerovės klausimais nesidomiu</c:v>
                </c:pt>
              </c:strCache>
            </c:strRef>
          </c:cat>
          <c:val>
            <c:numRef>
              <c:f>'Domejimasis gyvunu gerove'!$C$12:$C$16</c:f>
              <c:numCache>
                <c:formatCode>#,##0.0</c:formatCode>
                <c:ptCount val="5"/>
                <c:pt idx="0">
                  <c:v>3.2733564013840843</c:v>
                </c:pt>
                <c:pt idx="1">
                  <c:v>3.1245674740484457</c:v>
                </c:pt>
                <c:pt idx="2">
                  <c:v>3.273851590106009</c:v>
                </c:pt>
                <c:pt idx="3">
                  <c:v>3.0926243567753056</c:v>
                </c:pt>
                <c:pt idx="4">
                  <c:v>2.4641638225255984</c:v>
                </c:pt>
              </c:numCache>
            </c:numRef>
          </c:val>
          <c:extLst>
            <c:ext xmlns:c16="http://schemas.microsoft.com/office/drawing/2014/chart" uri="{C3380CC4-5D6E-409C-BE32-E72D297353CC}">
              <c16:uniqueId val="{00000001-B3FC-41B6-B09F-41B0725A592F}"/>
            </c:ext>
          </c:extLst>
        </c:ser>
        <c:dLbls>
          <c:dLblPos val="outEnd"/>
          <c:showLegendKey val="0"/>
          <c:showVal val="1"/>
          <c:showCatName val="0"/>
          <c:showSerName val="0"/>
          <c:showPercent val="0"/>
          <c:showBubbleSize val="0"/>
        </c:dLbls>
        <c:gapWidth val="100"/>
        <c:axId val="1068715359"/>
        <c:axId val="1068708159"/>
      </c:barChart>
      <c:catAx>
        <c:axId val="10687153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8708159"/>
        <c:crosses val="autoZero"/>
        <c:auto val="1"/>
        <c:lblAlgn val="ctr"/>
        <c:lblOffset val="100"/>
        <c:noMultiLvlLbl val="0"/>
      </c:catAx>
      <c:valAx>
        <c:axId val="1068708159"/>
        <c:scaling>
          <c:orientation val="minMax"/>
        </c:scaling>
        <c:delete val="1"/>
        <c:axPos val="b"/>
        <c:numFmt formatCode="#,##0.0" sourceLinked="1"/>
        <c:majorTickMark val="none"/>
        <c:minorTickMark val="none"/>
        <c:tickLblPos val="nextTo"/>
        <c:crossAx val="106871535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Ar pirktų produktus iš aukštų gyvūnų gerovės standartų ūkių, net</a:t>
            </a:r>
            <a:r>
              <a:rPr lang="lt-LT" baseline="0"/>
              <a:t> jei jie būtų brangesni</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FBD-44E4-80C1-09E02684307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FBD-44E4-80C1-09E026843079}"/>
              </c:ext>
            </c:extLst>
          </c:dPt>
          <c:dLbls>
            <c:dLbl>
              <c:idx val="0"/>
              <c:layout>
                <c:manualLayout>
                  <c:x val="1.1111111111111112E-2"/>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BD-44E4-80C1-09E026843079}"/>
                </c:ext>
              </c:extLst>
            </c:dLbl>
            <c:dLbl>
              <c:idx val="1"/>
              <c:layout>
                <c:manualLayout>
                  <c:x val="1.6666666666666666E-2"/>
                  <c:y val="-1.8518518518518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BD-44E4-80C1-09E02684307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'Iniciatyvu zinomumas'!$B$50:$B$51</c:f>
              <c:strCache>
                <c:ptCount val="2"/>
                <c:pt idx="0">
                  <c:v>Taip</c:v>
                </c:pt>
                <c:pt idx="1">
                  <c:v>Ne</c:v>
                </c:pt>
              </c:strCache>
            </c:strRef>
          </c:cat>
          <c:val>
            <c:numRef>
              <c:f>'Iniciatyvu zinomumas'!$D$50:$D$51</c:f>
              <c:numCache>
                <c:formatCode>###0.0%</c:formatCode>
                <c:ptCount val="2"/>
                <c:pt idx="0">
                  <c:v>0.81818181818181823</c:v>
                </c:pt>
                <c:pt idx="1">
                  <c:v>0.18181818181818182</c:v>
                </c:pt>
              </c:numCache>
            </c:numRef>
          </c:val>
          <c:extLst>
            <c:ext xmlns:c16="http://schemas.microsoft.com/office/drawing/2014/chart" uri="{C3380CC4-5D6E-409C-BE32-E72D297353CC}">
              <c16:uniqueId val="{00000004-6FBD-44E4-80C1-09E026843079}"/>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Svarbiausi maisto pasirinkimo kriterijai</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'Maisto pasirinkimo kriter svarb'!$C$14</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'Maisto pasirinkimo kriter svarb'!$B$15:$B$23</c:f>
              <c:strCache>
                <c:ptCount val="9"/>
                <c:pt idx="0">
                  <c:v>Maisto saugumas (nėra pavojaus sveikatai dėl maiste galinčių būti pesticidų ar kitų teršalų, pavojingų mikroorganizmų)</c:v>
                </c:pt>
                <c:pt idx="1">
                  <c:v>Geras skonis</c:v>
                </c:pt>
                <c:pt idx="2">
                  <c:v>Žema kaina</c:v>
                </c:pt>
                <c:pt idx="3">
                  <c:v>Maistinė vertė (pvz., vitaminų, baltymų, cukraus arba riebalų kiekis)</c:v>
                </c:pt>
                <c:pt idx="4">
                  <c:v>Maisto kilmės šalis</c:v>
                </c:pt>
                <c:pt idx="5">
                  <c:v>Jūsų įsitikinimai (ar produktas atitinka Jūsų etikos ir įsitikinimų nuostatas (pvz., religinius įsitikinimus arba dėmesį gyvūnų gerovės klausimams)</c:v>
                </c:pt>
                <c:pt idx="6">
                  <c:v>Kuo mažesnis maisto gamybos poveikis aplinkai ir klimatui</c:v>
                </c:pt>
                <c:pt idx="7">
                  <c:v>Kita</c:v>
                </c:pt>
                <c:pt idx="8">
                  <c:v>Nežino</c:v>
                </c:pt>
              </c:strCache>
            </c:strRef>
          </c:cat>
          <c:val>
            <c:numRef>
              <c:f>'Maisto pasirinkimo kriter svarb'!$C$15:$C$23</c:f>
              <c:numCache>
                <c:formatCode>###0.0%</c:formatCode>
                <c:ptCount val="9"/>
                <c:pt idx="0">
                  <c:v>0.54242928452579031</c:v>
                </c:pt>
                <c:pt idx="1">
                  <c:v>0.49916805324459235</c:v>
                </c:pt>
                <c:pt idx="2">
                  <c:v>0.49251247920133112</c:v>
                </c:pt>
                <c:pt idx="3">
                  <c:v>0.47088186356073214</c:v>
                </c:pt>
                <c:pt idx="4">
                  <c:v>0.31114808652246256</c:v>
                </c:pt>
                <c:pt idx="5">
                  <c:v>0.12146422628951747</c:v>
                </c:pt>
                <c:pt idx="6">
                  <c:v>9.9833610648918464E-2</c:v>
                </c:pt>
                <c:pt idx="7">
                  <c:v>6.4891846921797003E-2</c:v>
                </c:pt>
                <c:pt idx="8">
                  <c:v>9.9833610648918467E-3</c:v>
                </c:pt>
              </c:numCache>
            </c:numRef>
          </c:val>
          <c:extLst>
            <c:ext xmlns:c16="http://schemas.microsoft.com/office/drawing/2014/chart" uri="{C3380CC4-5D6E-409C-BE32-E72D297353CC}">
              <c16:uniqueId val="{00000000-96C3-4D73-800F-4AD346D8B85B}"/>
            </c:ext>
          </c:extLst>
        </c:ser>
        <c:ser>
          <c:idx val="1"/>
          <c:order val="1"/>
          <c:tx>
            <c:strRef>
              <c:f>'Maisto pasirinkimo kriter svarb'!$D$14</c:f>
              <c:strCache>
                <c:ptCount val="1"/>
                <c:pt idx="0">
                  <c:v>2025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'Maisto pasirinkimo kriter svarb'!$B$15:$B$23</c:f>
              <c:strCache>
                <c:ptCount val="9"/>
                <c:pt idx="0">
                  <c:v>Maisto saugumas (nėra pavojaus sveikatai dėl maiste galinčių būti pesticidų ar kitų teršalų, pavojingų mikroorganizmų)</c:v>
                </c:pt>
                <c:pt idx="1">
                  <c:v>Geras skonis</c:v>
                </c:pt>
                <c:pt idx="2">
                  <c:v>Žema kaina</c:v>
                </c:pt>
                <c:pt idx="3">
                  <c:v>Maistinė vertė (pvz., vitaminų, baltymų, cukraus arba riebalų kiekis)</c:v>
                </c:pt>
                <c:pt idx="4">
                  <c:v>Maisto kilmės šalis</c:v>
                </c:pt>
                <c:pt idx="5">
                  <c:v>Jūsų įsitikinimai (ar produktas atitinka Jūsų etikos ir įsitikinimų nuostatas (pvz., religinius įsitikinimus arba dėmesį gyvūnų gerovės klausimams)</c:v>
                </c:pt>
                <c:pt idx="6">
                  <c:v>Kuo mažesnis maisto gamybos poveikis aplinkai ir klimatui</c:v>
                </c:pt>
                <c:pt idx="7">
                  <c:v>Kita</c:v>
                </c:pt>
                <c:pt idx="8">
                  <c:v>Nežino</c:v>
                </c:pt>
              </c:strCache>
            </c:strRef>
          </c:cat>
          <c:val>
            <c:numRef>
              <c:f>'Maisto pasirinkimo kriter svarb'!$D$15:$D$23</c:f>
              <c:numCache>
                <c:formatCode>###0.0%</c:formatCode>
                <c:ptCount val="9"/>
                <c:pt idx="0">
                  <c:v>0.60991735537190084</c:v>
                </c:pt>
                <c:pt idx="1">
                  <c:v>0.58512396694214874</c:v>
                </c:pt>
                <c:pt idx="2">
                  <c:v>0.48429752066115694</c:v>
                </c:pt>
                <c:pt idx="3">
                  <c:v>0.40826446280991729</c:v>
                </c:pt>
                <c:pt idx="4">
                  <c:v>0.38512396694214879</c:v>
                </c:pt>
                <c:pt idx="5">
                  <c:v>7.768595041322314E-2</c:v>
                </c:pt>
                <c:pt idx="6">
                  <c:v>8.2644628099173556E-2</c:v>
                </c:pt>
                <c:pt idx="7">
                  <c:v>6.4891846921797003E-2</c:v>
                </c:pt>
                <c:pt idx="8">
                  <c:v>9.9833610648918467E-3</c:v>
                </c:pt>
              </c:numCache>
            </c:numRef>
          </c:val>
          <c:extLst>
            <c:ext xmlns:c16="http://schemas.microsoft.com/office/drawing/2014/chart" uri="{C3380CC4-5D6E-409C-BE32-E72D297353CC}">
              <c16:uniqueId val="{00000001-96C3-4D73-800F-4AD346D8B85B}"/>
            </c:ext>
          </c:extLst>
        </c:ser>
        <c:dLbls>
          <c:dLblPos val="outEnd"/>
          <c:showLegendKey val="0"/>
          <c:showVal val="1"/>
          <c:showCatName val="0"/>
          <c:showSerName val="0"/>
          <c:showPercent val="0"/>
          <c:showBubbleSize val="0"/>
        </c:dLbls>
        <c:gapWidth val="100"/>
        <c:axId val="1096475823"/>
        <c:axId val="1096473423"/>
      </c:barChart>
      <c:catAx>
        <c:axId val="109647582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96473423"/>
        <c:crosses val="autoZero"/>
        <c:auto val="1"/>
        <c:lblAlgn val="ctr"/>
        <c:lblOffset val="100"/>
        <c:noMultiLvlLbl val="0"/>
      </c:catAx>
      <c:valAx>
        <c:axId val="1096473423"/>
        <c:scaling>
          <c:orientation val="minMax"/>
        </c:scaling>
        <c:delete val="1"/>
        <c:axPos val="t"/>
        <c:numFmt formatCode="###0.0%" sourceLinked="1"/>
        <c:majorTickMark val="none"/>
        <c:minorTickMark val="none"/>
        <c:tickLblPos val="nextTo"/>
        <c:crossAx val="1096475823"/>
        <c:crosses val="autoZero"/>
        <c:crossBetween val="between"/>
      </c:valAx>
      <c:spPr>
        <a:noFill/>
        <a:ln>
          <a:noFill/>
        </a:ln>
        <a:effectLst/>
      </c:spPr>
    </c:plotArea>
    <c:legend>
      <c:legendPos val="r"/>
      <c:layout>
        <c:manualLayout>
          <c:xMode val="edge"/>
          <c:yMode val="edge"/>
          <c:x val="0.72925257746926564"/>
          <c:y val="0.68792654890657068"/>
          <c:w val="8.390050111058929E-2"/>
          <c:h val="0.117086650480663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lt-LT"/>
              <a:t>Maisto saugumo temos aktualumas</a:t>
            </a:r>
            <a:endParaRPr lang="en-US"/>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397225725094581E-2"/>
          <c:y val="0.18861618798955612"/>
          <c:w val="0.53144145128138931"/>
          <c:h val="0.71224104644571185"/>
        </c:manualLayout>
      </c:layout>
      <c:barChart>
        <c:barDir val="col"/>
        <c:grouping val="percentStacked"/>
        <c:varyColors val="0"/>
        <c:ser>
          <c:idx val="0"/>
          <c:order val="0"/>
          <c:tx>
            <c:strRef>
              <c:f>'Maisto saugos aktualumas'!$B$12</c:f>
              <c:strCache>
                <c:ptCount val="1"/>
                <c:pt idx="0">
                  <c:v>Labai domina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'Maisto saugos aktualumas'!$C$11:$D$11</c:f>
              <c:numCache>
                <c:formatCode>0</c:formatCode>
                <c:ptCount val="2"/>
                <c:pt idx="0" formatCode="###0">
                  <c:v>2024</c:v>
                </c:pt>
                <c:pt idx="1">
                  <c:v>2025</c:v>
                </c:pt>
              </c:numCache>
            </c:numRef>
          </c:cat>
          <c:val>
            <c:numRef>
              <c:f>'Maisto saugos aktualumas'!$C$12:$D$12</c:f>
              <c:numCache>
                <c:formatCode>###0.0%</c:formatCode>
                <c:ptCount val="2"/>
                <c:pt idx="0">
                  <c:v>0.40432612312811977</c:v>
                </c:pt>
                <c:pt idx="1">
                  <c:v>0.43636363636363634</c:v>
                </c:pt>
              </c:numCache>
            </c:numRef>
          </c:val>
          <c:extLst>
            <c:ext xmlns:c16="http://schemas.microsoft.com/office/drawing/2014/chart" uri="{C3380CC4-5D6E-409C-BE32-E72D297353CC}">
              <c16:uniqueId val="{00000000-DFFF-4C8C-B6F8-4648425EE453}"/>
            </c:ext>
          </c:extLst>
        </c:ser>
        <c:ser>
          <c:idx val="1"/>
          <c:order val="1"/>
          <c:tx>
            <c:strRef>
              <c:f>'Maisto saugos aktualumas'!$B$13</c:f>
              <c:strCache>
                <c:ptCount val="1"/>
                <c:pt idx="0">
                  <c:v>Šiek tiek domina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'Maisto saugos aktualumas'!$C$11:$D$11</c:f>
              <c:numCache>
                <c:formatCode>0</c:formatCode>
                <c:ptCount val="2"/>
                <c:pt idx="0" formatCode="###0">
                  <c:v>2024</c:v>
                </c:pt>
                <c:pt idx="1">
                  <c:v>2025</c:v>
                </c:pt>
              </c:numCache>
            </c:numRef>
          </c:cat>
          <c:val>
            <c:numRef>
              <c:f>'Maisto saugos aktualumas'!$C$13:$D$13</c:f>
              <c:numCache>
                <c:formatCode>###0.0%</c:formatCode>
                <c:ptCount val="2"/>
                <c:pt idx="0">
                  <c:v>0.43094841930116473</c:v>
                </c:pt>
                <c:pt idx="1">
                  <c:v>0.3983471074380166</c:v>
                </c:pt>
              </c:numCache>
            </c:numRef>
          </c:val>
          <c:extLst>
            <c:ext xmlns:c16="http://schemas.microsoft.com/office/drawing/2014/chart" uri="{C3380CC4-5D6E-409C-BE32-E72D297353CC}">
              <c16:uniqueId val="{00000001-DFFF-4C8C-B6F8-4648425EE453}"/>
            </c:ext>
          </c:extLst>
        </c:ser>
        <c:ser>
          <c:idx val="2"/>
          <c:order val="2"/>
          <c:tx>
            <c:strRef>
              <c:f>'Maisto saugos aktualumas'!$B$14</c:f>
              <c:strCache>
                <c:ptCount val="1"/>
                <c:pt idx="0">
                  <c:v>Nelabai domina</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'Maisto saugos aktualumas'!$C$11:$D$11</c:f>
              <c:numCache>
                <c:formatCode>0</c:formatCode>
                <c:ptCount val="2"/>
                <c:pt idx="0" formatCode="###0">
                  <c:v>2024</c:v>
                </c:pt>
                <c:pt idx="1">
                  <c:v>2025</c:v>
                </c:pt>
              </c:numCache>
            </c:numRef>
          </c:cat>
          <c:val>
            <c:numRef>
              <c:f>'Maisto saugos aktualumas'!$C$14:$D$14</c:f>
              <c:numCache>
                <c:formatCode>###0.0%</c:formatCode>
                <c:ptCount val="2"/>
                <c:pt idx="0">
                  <c:v>0.11813643926788686</c:v>
                </c:pt>
                <c:pt idx="1">
                  <c:v>0.10578512396694215</c:v>
                </c:pt>
              </c:numCache>
            </c:numRef>
          </c:val>
          <c:extLst>
            <c:ext xmlns:c16="http://schemas.microsoft.com/office/drawing/2014/chart" uri="{C3380CC4-5D6E-409C-BE32-E72D297353CC}">
              <c16:uniqueId val="{00000002-DFFF-4C8C-B6F8-4648425EE453}"/>
            </c:ext>
          </c:extLst>
        </c:ser>
        <c:ser>
          <c:idx val="3"/>
          <c:order val="3"/>
          <c:tx>
            <c:strRef>
              <c:f>'Maisto saugos aktualumas'!$B$15</c:f>
              <c:strCache>
                <c:ptCount val="1"/>
                <c:pt idx="0">
                  <c:v>Visiškai nedomina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'Maisto saugos aktualumas'!$C$11:$D$11</c:f>
              <c:numCache>
                <c:formatCode>0</c:formatCode>
                <c:ptCount val="2"/>
                <c:pt idx="0" formatCode="###0">
                  <c:v>2024</c:v>
                </c:pt>
                <c:pt idx="1">
                  <c:v>2025</c:v>
                </c:pt>
              </c:numCache>
            </c:numRef>
          </c:cat>
          <c:val>
            <c:numRef>
              <c:f>'Maisto saugos aktualumas'!$C$15:$D$15</c:f>
              <c:numCache>
                <c:formatCode>###0.0%</c:formatCode>
                <c:ptCount val="2"/>
                <c:pt idx="0">
                  <c:v>4.1597337770382693E-2</c:v>
                </c:pt>
                <c:pt idx="1">
                  <c:v>4.6280991735537187E-2</c:v>
                </c:pt>
              </c:numCache>
            </c:numRef>
          </c:val>
          <c:extLst>
            <c:ext xmlns:c16="http://schemas.microsoft.com/office/drawing/2014/chart" uri="{C3380CC4-5D6E-409C-BE32-E72D297353CC}">
              <c16:uniqueId val="{00000003-DFFF-4C8C-B6F8-4648425EE453}"/>
            </c:ext>
          </c:extLst>
        </c:ser>
        <c:ser>
          <c:idx val="4"/>
          <c:order val="4"/>
          <c:tx>
            <c:strRef>
              <c:f>'Maisto saugos aktualumas'!$B$16</c:f>
              <c:strCache>
                <c:ptCount val="1"/>
                <c:pt idx="0">
                  <c:v>Nežinau</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'Maisto saugos aktualumas'!$C$11:$D$11</c:f>
              <c:numCache>
                <c:formatCode>0</c:formatCode>
                <c:ptCount val="2"/>
                <c:pt idx="0" formatCode="###0">
                  <c:v>2024</c:v>
                </c:pt>
                <c:pt idx="1">
                  <c:v>2025</c:v>
                </c:pt>
              </c:numCache>
            </c:numRef>
          </c:cat>
          <c:val>
            <c:numRef>
              <c:f>'Maisto saugos aktualumas'!$C$16:$D$16</c:f>
              <c:numCache>
                <c:formatCode>###0.0%</c:formatCode>
                <c:ptCount val="2"/>
                <c:pt idx="0">
                  <c:v>4.9916805324459234E-3</c:v>
                </c:pt>
                <c:pt idx="1">
                  <c:v>1.3223140495867768E-2</c:v>
                </c:pt>
              </c:numCache>
            </c:numRef>
          </c:val>
          <c:extLst>
            <c:ext xmlns:c16="http://schemas.microsoft.com/office/drawing/2014/chart" uri="{C3380CC4-5D6E-409C-BE32-E72D297353CC}">
              <c16:uniqueId val="{00000004-DFFF-4C8C-B6F8-4648425EE453}"/>
            </c:ext>
          </c:extLst>
        </c:ser>
        <c:dLbls>
          <c:dLblPos val="ctr"/>
          <c:showLegendKey val="0"/>
          <c:showVal val="1"/>
          <c:showCatName val="0"/>
          <c:showSerName val="0"/>
          <c:showPercent val="0"/>
          <c:showBubbleSize val="0"/>
        </c:dLbls>
        <c:gapWidth val="150"/>
        <c:overlap val="100"/>
        <c:axId val="966992623"/>
        <c:axId val="966998863"/>
      </c:barChart>
      <c:catAx>
        <c:axId val="966992623"/>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66998863"/>
        <c:crosses val="autoZero"/>
        <c:auto val="1"/>
        <c:lblAlgn val="ctr"/>
        <c:lblOffset val="100"/>
        <c:noMultiLvlLbl val="0"/>
      </c:catAx>
      <c:valAx>
        <c:axId val="966998863"/>
        <c:scaling>
          <c:orientation val="minMax"/>
        </c:scaling>
        <c:delete val="1"/>
        <c:axPos val="l"/>
        <c:numFmt formatCode="0%" sourceLinked="1"/>
        <c:majorTickMark val="out"/>
        <c:minorTickMark val="none"/>
        <c:tickLblPos val="nextTo"/>
        <c:crossAx val="966992623"/>
        <c:crosses val="autoZero"/>
        <c:crossBetween val="between"/>
      </c:valAx>
      <c:spPr>
        <a:noFill/>
        <a:ln>
          <a:noFill/>
        </a:ln>
        <a:effectLst/>
      </c:spPr>
    </c:plotArea>
    <c:legend>
      <c:legendPos val="r"/>
      <c:layout>
        <c:manualLayout>
          <c:xMode val="edge"/>
          <c:yMode val="edge"/>
          <c:x val="0.59000188658637087"/>
          <c:y val="0.23782749340827161"/>
          <c:w val="0.379733296263566"/>
          <c:h val="0.589132574939933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Sveika mityba vs maisto rizika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'Sauga vs sveika mityba'!$B$12</c:f>
              <c:strCache>
                <c:ptCount val="1"/>
                <c:pt idx="0">
                  <c:v>Aš esu kur kas labiau susirūpinęs dėl sveikos mitybos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A824-43A0-852E-BF1C39E27BE9}"/>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A824-43A0-852E-BF1C39E27BE9}"/>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A824-43A0-852E-BF1C39E27BE9}"/>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A824-43A0-852E-BF1C39E27BE9}"/>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A824-43A0-852E-BF1C39E27BE9}"/>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A824-43A0-852E-BF1C39E27BE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'Sauga vs sveika mityba'!$C$11:$D$11</c:f>
              <c:numCache>
                <c:formatCode>0</c:formatCode>
                <c:ptCount val="2"/>
                <c:pt idx="0" formatCode="###0">
                  <c:v>2024</c:v>
                </c:pt>
                <c:pt idx="1">
                  <c:v>2025</c:v>
                </c:pt>
              </c:numCache>
            </c:numRef>
          </c:cat>
          <c:val>
            <c:numRef>
              <c:f>'Sauga vs sveika mityba'!$C$12:$D$12</c:f>
              <c:numCache>
                <c:formatCode>###0.0%</c:formatCode>
                <c:ptCount val="2"/>
                <c:pt idx="0">
                  <c:v>0.1480865224625624</c:v>
                </c:pt>
                <c:pt idx="1">
                  <c:v>0.14214876033057852</c:v>
                </c:pt>
              </c:numCache>
            </c:numRef>
          </c:val>
          <c:extLst>
            <c:ext xmlns:c16="http://schemas.microsoft.com/office/drawing/2014/chart" uri="{C3380CC4-5D6E-409C-BE32-E72D297353CC}">
              <c16:uniqueId val="{0000000C-A824-43A0-852E-BF1C39E27BE9}"/>
            </c:ext>
          </c:extLst>
        </c:ser>
        <c:ser>
          <c:idx val="1"/>
          <c:order val="1"/>
          <c:tx>
            <c:strRef>
              <c:f>'Sauga vs sveika mityba'!$B$13</c:f>
              <c:strCache>
                <c:ptCount val="1"/>
                <c:pt idx="0">
                  <c:v>Aš esu šiek tiek labiau susirūpinęs dėl sveikos mitybos</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'Sauga vs sveika mityba'!$C$11:$D$11</c:f>
              <c:numCache>
                <c:formatCode>0</c:formatCode>
                <c:ptCount val="2"/>
                <c:pt idx="0" formatCode="###0">
                  <c:v>2024</c:v>
                </c:pt>
                <c:pt idx="1">
                  <c:v>2025</c:v>
                </c:pt>
              </c:numCache>
            </c:numRef>
          </c:cat>
          <c:val>
            <c:numRef>
              <c:f>'Sauga vs sveika mityba'!$C$13:$D$13</c:f>
              <c:numCache>
                <c:formatCode>###0.0%</c:formatCode>
                <c:ptCount val="2"/>
                <c:pt idx="0">
                  <c:v>0.10149750415973377</c:v>
                </c:pt>
                <c:pt idx="1">
                  <c:v>9.0909090909090912E-2</c:v>
                </c:pt>
              </c:numCache>
            </c:numRef>
          </c:val>
          <c:extLst>
            <c:ext xmlns:c16="http://schemas.microsoft.com/office/drawing/2014/chart" uri="{C3380CC4-5D6E-409C-BE32-E72D297353CC}">
              <c16:uniqueId val="{0000000D-A824-43A0-852E-BF1C39E27BE9}"/>
            </c:ext>
          </c:extLst>
        </c:ser>
        <c:ser>
          <c:idx val="2"/>
          <c:order val="2"/>
          <c:tx>
            <c:strRef>
              <c:f>'Sauga vs sveika mityba'!$B$14</c:f>
              <c:strCache>
                <c:ptCount val="1"/>
                <c:pt idx="0">
                  <c:v>Esu susirūpinęs maždaug tiek pat dėl abiejų dalykų</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'Sauga vs sveika mityba'!$C$11:$D$11</c:f>
              <c:numCache>
                <c:formatCode>0</c:formatCode>
                <c:ptCount val="2"/>
                <c:pt idx="0" formatCode="###0">
                  <c:v>2024</c:v>
                </c:pt>
                <c:pt idx="1">
                  <c:v>2025</c:v>
                </c:pt>
              </c:numCache>
            </c:numRef>
          </c:cat>
          <c:val>
            <c:numRef>
              <c:f>'Sauga vs sveika mityba'!$C$14:$D$14</c:f>
              <c:numCache>
                <c:formatCode>###0.0%</c:formatCode>
                <c:ptCount val="2"/>
                <c:pt idx="0">
                  <c:v>0.57071547420965063</c:v>
                </c:pt>
                <c:pt idx="1">
                  <c:v>0.52561983471074381</c:v>
                </c:pt>
              </c:numCache>
            </c:numRef>
          </c:val>
          <c:extLst>
            <c:ext xmlns:c16="http://schemas.microsoft.com/office/drawing/2014/chart" uri="{C3380CC4-5D6E-409C-BE32-E72D297353CC}">
              <c16:uniqueId val="{0000000E-A824-43A0-852E-BF1C39E27BE9}"/>
            </c:ext>
          </c:extLst>
        </c:ser>
        <c:ser>
          <c:idx val="3"/>
          <c:order val="3"/>
          <c:tx>
            <c:strRef>
              <c:f>'Sauga vs sveika mityba'!$B$15</c:f>
              <c:strCache>
                <c:ptCount val="1"/>
                <c:pt idx="0">
                  <c:v>Aš esu šiek tiek labiau susirūpinęs dėl maisto rizikos</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'Sauga vs sveika mityba'!$C$11:$D$11</c:f>
              <c:numCache>
                <c:formatCode>0</c:formatCode>
                <c:ptCount val="2"/>
                <c:pt idx="0" formatCode="###0">
                  <c:v>2024</c:v>
                </c:pt>
                <c:pt idx="1">
                  <c:v>2025</c:v>
                </c:pt>
              </c:numCache>
            </c:numRef>
          </c:cat>
          <c:val>
            <c:numRef>
              <c:f>'Sauga vs sveika mityba'!$C$15:$D$15</c:f>
              <c:numCache>
                <c:formatCode>###0.0%</c:formatCode>
                <c:ptCount val="2"/>
                <c:pt idx="0">
                  <c:v>6.3227953410981697E-2</c:v>
                </c:pt>
                <c:pt idx="1">
                  <c:v>9.5867768595041328E-2</c:v>
                </c:pt>
              </c:numCache>
            </c:numRef>
          </c:val>
          <c:extLst>
            <c:ext xmlns:c16="http://schemas.microsoft.com/office/drawing/2014/chart" uri="{C3380CC4-5D6E-409C-BE32-E72D297353CC}">
              <c16:uniqueId val="{0000000F-A824-43A0-852E-BF1C39E27BE9}"/>
            </c:ext>
          </c:extLst>
        </c:ser>
        <c:ser>
          <c:idx val="4"/>
          <c:order val="4"/>
          <c:tx>
            <c:strRef>
              <c:f>'Sauga vs sveika mityba'!$B$16</c:f>
              <c:strCache>
                <c:ptCount val="1"/>
                <c:pt idx="0">
                  <c:v>Aš esu kur kas labiau susirūpinęs dėl maisto rizikos</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'Sauga vs sveika mityba'!$C$11:$D$11</c:f>
              <c:numCache>
                <c:formatCode>0</c:formatCode>
                <c:ptCount val="2"/>
                <c:pt idx="0" formatCode="###0">
                  <c:v>2024</c:v>
                </c:pt>
                <c:pt idx="1">
                  <c:v>2025</c:v>
                </c:pt>
              </c:numCache>
            </c:numRef>
          </c:cat>
          <c:val>
            <c:numRef>
              <c:f>'Sauga vs sveika mityba'!$C$16:$D$16</c:f>
              <c:numCache>
                <c:formatCode>###0.0%</c:formatCode>
                <c:ptCount val="2"/>
                <c:pt idx="0">
                  <c:v>0.1098169717138103</c:v>
                </c:pt>
                <c:pt idx="1">
                  <c:v>0.12727272727272726</c:v>
                </c:pt>
              </c:numCache>
            </c:numRef>
          </c:val>
          <c:extLst>
            <c:ext xmlns:c16="http://schemas.microsoft.com/office/drawing/2014/chart" uri="{C3380CC4-5D6E-409C-BE32-E72D297353CC}">
              <c16:uniqueId val="{00000010-A824-43A0-852E-BF1C39E27BE9}"/>
            </c:ext>
          </c:extLst>
        </c:ser>
        <c:ser>
          <c:idx val="5"/>
          <c:order val="5"/>
          <c:tx>
            <c:strRef>
              <c:f>'Sauga vs sveika mityba'!$B$17</c:f>
              <c:strCache>
                <c:ptCount val="1"/>
                <c:pt idx="0">
                  <c:v>Nežinau</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'Sauga vs sveika mityba'!$C$11:$D$11</c:f>
              <c:numCache>
                <c:formatCode>0</c:formatCode>
                <c:ptCount val="2"/>
                <c:pt idx="0" formatCode="###0">
                  <c:v>2024</c:v>
                </c:pt>
                <c:pt idx="1">
                  <c:v>2025</c:v>
                </c:pt>
              </c:numCache>
            </c:numRef>
          </c:cat>
          <c:val>
            <c:numRef>
              <c:f>'Sauga vs sveika mityba'!$C$17:$D$17</c:f>
              <c:numCache>
                <c:formatCode>###0.0%</c:formatCode>
                <c:ptCount val="2"/>
                <c:pt idx="0">
                  <c:v>6.6555740432612306E-3</c:v>
                </c:pt>
                <c:pt idx="1">
                  <c:v>1.8181818181818181E-2</c:v>
                </c:pt>
              </c:numCache>
            </c:numRef>
          </c:val>
          <c:extLst>
            <c:ext xmlns:c16="http://schemas.microsoft.com/office/drawing/2014/chart" uri="{C3380CC4-5D6E-409C-BE32-E72D297353CC}">
              <c16:uniqueId val="{00000011-A824-43A0-852E-BF1C39E27BE9}"/>
            </c:ext>
          </c:extLst>
        </c:ser>
        <c:dLbls>
          <c:dLblPos val="ctr"/>
          <c:showLegendKey val="0"/>
          <c:showVal val="1"/>
          <c:showCatName val="0"/>
          <c:showSerName val="0"/>
          <c:showPercent val="0"/>
          <c:showBubbleSize val="0"/>
        </c:dLbls>
        <c:gapWidth val="100"/>
        <c:overlap val="100"/>
        <c:axId val="595526096"/>
        <c:axId val="595529936"/>
      </c:barChart>
      <c:catAx>
        <c:axId val="59552609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5529936"/>
        <c:crosses val="autoZero"/>
        <c:auto val="1"/>
        <c:lblAlgn val="ctr"/>
        <c:lblOffset val="100"/>
        <c:noMultiLvlLbl val="0"/>
      </c:catAx>
      <c:valAx>
        <c:axId val="595529936"/>
        <c:scaling>
          <c:orientation val="minMax"/>
        </c:scaling>
        <c:delete val="1"/>
        <c:axPos val="l"/>
        <c:numFmt formatCode="0%" sourceLinked="1"/>
        <c:majorTickMark val="out"/>
        <c:minorTickMark val="none"/>
        <c:tickLblPos val="nextTo"/>
        <c:crossAx val="595526096"/>
        <c:crosses val="autoZero"/>
        <c:crossBetween val="between"/>
      </c:valAx>
      <c:spPr>
        <a:noFill/>
        <a:ln>
          <a:noFill/>
        </a:ln>
        <a:effectLst/>
      </c:spPr>
    </c:plotArea>
    <c:legend>
      <c:legendPos val="r"/>
      <c:layout>
        <c:manualLayout>
          <c:xMode val="edge"/>
          <c:yMode val="edge"/>
          <c:x val="0.64299802761341218"/>
          <c:y val="9.5829723412233059E-2"/>
          <c:w val="0.34122287968441817"/>
          <c:h val="0.8816536230843486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Maisto saugos temų žinomumas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'Maisto saugos temu zinomumas'!$C$17</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'Maisto saugos temu zinomumas'!$B$18:$B$27</c:f>
              <c:strCache>
                <c:ptCount val="10"/>
                <c:pt idx="0">
                  <c:v>Maisto priedų, tokių kaip dažikliai, konservantai arba kvapikliai, naudojimas gaminant maistą arba gėrimus</c:v>
                </c:pt>
                <c:pt idx="1">
                  <c:v>Ūkinių gyvūnų gerovę</c:v>
                </c:pt>
                <c:pt idx="2">
                  <c:v>Genetiškai modifikuotus ingredientus maiste arba gėrimuose</c:v>
                </c:pt>
                <c:pt idx="3">
                  <c:v>Antibiotikų, hormonų arba steroidų likučiai maiste</c:v>
                </c:pt>
                <c:pt idx="4">
                  <c:v>Apsinuodijimą maistu arba gėrimais, užterštais bakterijomis, virusiais ar parazitais</c:v>
                </c:pt>
                <c:pt idx="5">
                  <c:v>Maistui naudojamų gyvūnų ligos</c:v>
                </c:pt>
                <c:pt idx="6">
                  <c:v>Pesticidų likučiai maiste</c:v>
                </c:pt>
                <c:pt idx="7">
                  <c:v>Aplinkos teršalų likučiai žuvyje, mėsoje arba pieno produktuose</c:v>
                </c:pt>
                <c:pt idx="8">
                  <c:v>Maiste randamą mikroplastiką</c:v>
                </c:pt>
                <c:pt idx="9">
                  <c:v>Maistą užterštą bakterijomis, kurių neveikia įprasti antibiotikai</c:v>
                </c:pt>
              </c:strCache>
            </c:strRef>
          </c:cat>
          <c:val>
            <c:numRef>
              <c:f>'Maisto saugos temu zinomumas'!$C$18:$C$27</c:f>
              <c:numCache>
                <c:formatCode>###0.0%</c:formatCode>
                <c:ptCount val="10"/>
                <c:pt idx="0">
                  <c:v>0.98664440734557601</c:v>
                </c:pt>
                <c:pt idx="1">
                  <c:v>0.94991652754590983</c:v>
                </c:pt>
                <c:pt idx="2">
                  <c:v>0.94490818030050083</c:v>
                </c:pt>
                <c:pt idx="3">
                  <c:v>0.87479131886477457</c:v>
                </c:pt>
                <c:pt idx="4">
                  <c:v>0.86644407345575958</c:v>
                </c:pt>
                <c:pt idx="5">
                  <c:v>0.85475792988313859</c:v>
                </c:pt>
                <c:pt idx="6">
                  <c:v>0.82804674457429039</c:v>
                </c:pt>
                <c:pt idx="7">
                  <c:v>0.8113522537562603</c:v>
                </c:pt>
                <c:pt idx="8">
                  <c:v>0.80801335559265441</c:v>
                </c:pt>
                <c:pt idx="9">
                  <c:v>0.58764607679465775</c:v>
                </c:pt>
              </c:numCache>
            </c:numRef>
          </c:val>
          <c:extLst>
            <c:ext xmlns:c16="http://schemas.microsoft.com/office/drawing/2014/chart" uri="{C3380CC4-5D6E-409C-BE32-E72D297353CC}">
              <c16:uniqueId val="{00000000-50F9-49AC-96AD-F8A18F8E5453}"/>
            </c:ext>
          </c:extLst>
        </c:ser>
        <c:ser>
          <c:idx val="1"/>
          <c:order val="1"/>
          <c:tx>
            <c:strRef>
              <c:f>'Maisto saugos temu zinomumas'!$D$17</c:f>
              <c:strCache>
                <c:ptCount val="1"/>
                <c:pt idx="0">
                  <c:v>2025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'Maisto saugos temu zinomumas'!$B$18:$B$27</c:f>
              <c:strCache>
                <c:ptCount val="10"/>
                <c:pt idx="0">
                  <c:v>Maisto priedų, tokių kaip dažikliai, konservantai arba kvapikliai, naudojimas gaminant maistą arba gėrimus</c:v>
                </c:pt>
                <c:pt idx="1">
                  <c:v>Ūkinių gyvūnų gerovę</c:v>
                </c:pt>
                <c:pt idx="2">
                  <c:v>Genetiškai modifikuotus ingredientus maiste arba gėrimuose</c:v>
                </c:pt>
                <c:pt idx="3">
                  <c:v>Antibiotikų, hormonų arba steroidų likučiai maiste</c:v>
                </c:pt>
                <c:pt idx="4">
                  <c:v>Apsinuodijimą maistu arba gėrimais, užterštais bakterijomis, virusiais ar parazitais</c:v>
                </c:pt>
                <c:pt idx="5">
                  <c:v>Maistui naudojamų gyvūnų ligos</c:v>
                </c:pt>
                <c:pt idx="6">
                  <c:v>Pesticidų likučiai maiste</c:v>
                </c:pt>
                <c:pt idx="7">
                  <c:v>Aplinkos teršalų likučiai žuvyje, mėsoje arba pieno produktuose</c:v>
                </c:pt>
                <c:pt idx="8">
                  <c:v>Maiste randamą mikroplastiką</c:v>
                </c:pt>
                <c:pt idx="9">
                  <c:v>Maistą užterštą bakterijomis, kurių neveikia įprasti antibiotikai</c:v>
                </c:pt>
              </c:strCache>
            </c:strRef>
          </c:cat>
          <c:val>
            <c:numRef>
              <c:f>'Maisto saugos temu zinomumas'!$D$18:$D$27</c:f>
              <c:numCache>
                <c:formatCode>###0.0%</c:formatCode>
                <c:ptCount val="10"/>
                <c:pt idx="0">
                  <c:v>0.98512396694214877</c:v>
                </c:pt>
                <c:pt idx="1">
                  <c:v>0.94049586776859517</c:v>
                </c:pt>
                <c:pt idx="2">
                  <c:v>0.93719008264462811</c:v>
                </c:pt>
                <c:pt idx="3">
                  <c:v>0.90247933884297504</c:v>
                </c:pt>
                <c:pt idx="4">
                  <c:v>0.87933884297520659</c:v>
                </c:pt>
                <c:pt idx="5">
                  <c:v>0.87603305785123964</c:v>
                </c:pt>
                <c:pt idx="6">
                  <c:v>0.86776859504132231</c:v>
                </c:pt>
                <c:pt idx="7">
                  <c:v>0.83966942148760326</c:v>
                </c:pt>
                <c:pt idx="8">
                  <c:v>0.81157024793388433</c:v>
                </c:pt>
                <c:pt idx="9">
                  <c:v>0.61322314049586779</c:v>
                </c:pt>
              </c:numCache>
            </c:numRef>
          </c:val>
          <c:extLst>
            <c:ext xmlns:c16="http://schemas.microsoft.com/office/drawing/2014/chart" uri="{C3380CC4-5D6E-409C-BE32-E72D297353CC}">
              <c16:uniqueId val="{00000001-50F9-49AC-96AD-F8A18F8E5453}"/>
            </c:ext>
          </c:extLst>
        </c:ser>
        <c:dLbls>
          <c:dLblPos val="outEnd"/>
          <c:showLegendKey val="0"/>
          <c:showVal val="1"/>
          <c:showCatName val="0"/>
          <c:showSerName val="0"/>
          <c:showPercent val="0"/>
          <c:showBubbleSize val="0"/>
        </c:dLbls>
        <c:gapWidth val="100"/>
        <c:axId val="966999823"/>
        <c:axId val="967000303"/>
      </c:barChart>
      <c:catAx>
        <c:axId val="96699982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7000303"/>
        <c:crosses val="autoZero"/>
        <c:auto val="1"/>
        <c:lblAlgn val="ctr"/>
        <c:lblOffset val="100"/>
        <c:noMultiLvlLbl val="0"/>
      </c:catAx>
      <c:valAx>
        <c:axId val="967000303"/>
        <c:scaling>
          <c:orientation val="minMax"/>
        </c:scaling>
        <c:delete val="1"/>
        <c:axPos val="t"/>
        <c:numFmt formatCode="###0.0%" sourceLinked="1"/>
        <c:majorTickMark val="none"/>
        <c:minorTickMark val="none"/>
        <c:tickLblPos val="nextTo"/>
        <c:crossAx val="96699982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Maisto saugos klausimų svarba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'Svarbiausi maisto saugos dalyka'!$C$17</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'Svarbiausi maisto saugos dalyka'!$B$18:$B$28</c:f>
              <c:strCache>
                <c:ptCount val="11"/>
                <c:pt idx="0">
                  <c:v>Antibiotikų, hormonų arba steroidų likučiai maiste</c:v>
                </c:pt>
                <c:pt idx="1">
                  <c:v>Pesticidų likučiai maiste</c:v>
                </c:pt>
                <c:pt idx="2">
                  <c:v>Maisto priedai, tokie kaip dažikliai, konservantai arba kvapikliai, naudojimas gaminant maistą arba gėrimus</c:v>
                </c:pt>
                <c:pt idx="3">
                  <c:v>Aplinkos teršalų (kilusių iš pramonės, transporto ir pan.) likučiai žuvyje, mėsoje arba pieno produktuose</c:v>
                </c:pt>
                <c:pt idx="4">
                  <c:v>Maistui naudojamų gyvūnų ligos (pvz., paukščių gripas, „kempinligė“, kiaulių maras)</c:v>
                </c:pt>
                <c:pt idx="5">
                  <c:v>Apsinuodijimas maistu arba gėrimais, užterštais bakterijomis, virusiais ar parazitais</c:v>
                </c:pt>
                <c:pt idx="6">
                  <c:v>Genetiškai modifikuoti ingredientai maiste arba gėrimuose</c:v>
                </c:pt>
                <c:pt idx="7">
                  <c:v>Maiste randamą mikroplastikas</c:v>
                </c:pt>
                <c:pt idx="8">
                  <c:v>Maistas užterštas bakterijomis, kurių neveikia (nesunaikina) įprasti antibiotikai.</c:v>
                </c:pt>
                <c:pt idx="9">
                  <c:v>Ūkinių gyvūnų gerovė (pvz., mažuose narvuose laikomos vištos)</c:v>
                </c:pt>
                <c:pt idx="10">
                  <c:v>Nežinau</c:v>
                </c:pt>
              </c:strCache>
            </c:strRef>
          </c:cat>
          <c:val>
            <c:numRef>
              <c:f>'Svarbiausi maisto saugos dalyka'!$C$18:$C$28</c:f>
              <c:numCache>
                <c:formatCode>###0.0%</c:formatCode>
                <c:ptCount val="11"/>
                <c:pt idx="0">
                  <c:v>0.73710482529118138</c:v>
                </c:pt>
                <c:pt idx="1">
                  <c:v>0.62728785357737105</c:v>
                </c:pt>
                <c:pt idx="2">
                  <c:v>0.61896838602329451</c:v>
                </c:pt>
                <c:pt idx="3">
                  <c:v>0.46755407653910147</c:v>
                </c:pt>
                <c:pt idx="4">
                  <c:v>0.44425956738768718</c:v>
                </c:pt>
                <c:pt idx="5">
                  <c:v>0.34775374376039936</c:v>
                </c:pt>
                <c:pt idx="6">
                  <c:v>0.26622296173044924</c:v>
                </c:pt>
                <c:pt idx="7">
                  <c:v>0.26123128119800332</c:v>
                </c:pt>
                <c:pt idx="8">
                  <c:v>0.25457570715474209</c:v>
                </c:pt>
                <c:pt idx="9">
                  <c:v>0.1913477537437604</c:v>
                </c:pt>
                <c:pt idx="10">
                  <c:v>4.4925124792013313E-2</c:v>
                </c:pt>
              </c:numCache>
            </c:numRef>
          </c:val>
          <c:extLst>
            <c:ext xmlns:c16="http://schemas.microsoft.com/office/drawing/2014/chart" uri="{C3380CC4-5D6E-409C-BE32-E72D297353CC}">
              <c16:uniqueId val="{00000000-48D0-47DA-AC04-F2FFC84ADF0F}"/>
            </c:ext>
          </c:extLst>
        </c:ser>
        <c:ser>
          <c:idx val="1"/>
          <c:order val="1"/>
          <c:tx>
            <c:strRef>
              <c:f>'Svarbiausi maisto saugos dalyka'!$D$17</c:f>
              <c:strCache>
                <c:ptCount val="1"/>
                <c:pt idx="0">
                  <c:v>2025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'Svarbiausi maisto saugos dalyka'!$B$18:$B$28</c:f>
              <c:strCache>
                <c:ptCount val="11"/>
                <c:pt idx="0">
                  <c:v>Antibiotikų, hormonų arba steroidų likučiai maiste</c:v>
                </c:pt>
                <c:pt idx="1">
                  <c:v>Pesticidų likučiai maiste</c:v>
                </c:pt>
                <c:pt idx="2">
                  <c:v>Maisto priedai, tokie kaip dažikliai, konservantai arba kvapikliai, naudojimas gaminant maistą arba gėrimus</c:v>
                </c:pt>
                <c:pt idx="3">
                  <c:v>Aplinkos teršalų (kilusių iš pramonės, transporto ir pan.) likučiai žuvyje, mėsoje arba pieno produktuose</c:v>
                </c:pt>
                <c:pt idx="4">
                  <c:v>Maistui naudojamų gyvūnų ligos (pvz., paukščių gripas, „kempinligė“, kiaulių maras)</c:v>
                </c:pt>
                <c:pt idx="5">
                  <c:v>Apsinuodijimas maistu arba gėrimais, užterštais bakterijomis, virusiais ar parazitais</c:v>
                </c:pt>
                <c:pt idx="6">
                  <c:v>Genetiškai modifikuoti ingredientai maiste arba gėrimuose</c:v>
                </c:pt>
                <c:pt idx="7">
                  <c:v>Maiste randamą mikroplastikas</c:v>
                </c:pt>
                <c:pt idx="8">
                  <c:v>Maistas užterštas bakterijomis, kurių neveikia (nesunaikina) įprasti antibiotikai.</c:v>
                </c:pt>
                <c:pt idx="9">
                  <c:v>Ūkinių gyvūnų gerovė (pvz., mažuose narvuose laikomos vištos)</c:v>
                </c:pt>
                <c:pt idx="10">
                  <c:v>Nežinau</c:v>
                </c:pt>
              </c:strCache>
            </c:strRef>
          </c:cat>
          <c:val>
            <c:numRef>
              <c:f>'Svarbiausi maisto saugos dalyka'!$D$18:$D$28</c:f>
              <c:numCache>
                <c:formatCode>###0.0%</c:formatCode>
                <c:ptCount val="11"/>
                <c:pt idx="0">
                  <c:v>0.74006622516556286</c:v>
                </c:pt>
                <c:pt idx="1">
                  <c:v>0.64238410596026485</c:v>
                </c:pt>
                <c:pt idx="2">
                  <c:v>0.61423841059602646</c:v>
                </c:pt>
                <c:pt idx="3">
                  <c:v>0.43543046357615894</c:v>
                </c:pt>
                <c:pt idx="4">
                  <c:v>0.44536423841059603</c:v>
                </c:pt>
                <c:pt idx="5">
                  <c:v>0.39569536423841067</c:v>
                </c:pt>
                <c:pt idx="6">
                  <c:v>0.26490066225165565</c:v>
                </c:pt>
                <c:pt idx="7">
                  <c:v>0.2814569536423841</c:v>
                </c:pt>
                <c:pt idx="8">
                  <c:v>0.23509933774834438</c:v>
                </c:pt>
                <c:pt idx="9">
                  <c:v>0.15894039735099338</c:v>
                </c:pt>
                <c:pt idx="10">
                  <c:v>2.6490066225165566E-2</c:v>
                </c:pt>
              </c:numCache>
            </c:numRef>
          </c:val>
          <c:extLst>
            <c:ext xmlns:c16="http://schemas.microsoft.com/office/drawing/2014/chart" uri="{C3380CC4-5D6E-409C-BE32-E72D297353CC}">
              <c16:uniqueId val="{00000001-48D0-47DA-AC04-F2FFC84ADF0F}"/>
            </c:ext>
          </c:extLst>
        </c:ser>
        <c:dLbls>
          <c:dLblPos val="outEnd"/>
          <c:showLegendKey val="0"/>
          <c:showVal val="1"/>
          <c:showCatName val="0"/>
          <c:showSerName val="0"/>
          <c:showPercent val="0"/>
          <c:showBubbleSize val="0"/>
        </c:dLbls>
        <c:gapWidth val="100"/>
        <c:axId val="1068727839"/>
        <c:axId val="1068727359"/>
      </c:barChart>
      <c:catAx>
        <c:axId val="10687278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8727359"/>
        <c:crosses val="autoZero"/>
        <c:auto val="1"/>
        <c:lblAlgn val="ctr"/>
        <c:lblOffset val="100"/>
        <c:noMultiLvlLbl val="0"/>
      </c:catAx>
      <c:valAx>
        <c:axId val="1068727359"/>
        <c:scaling>
          <c:orientation val="minMax"/>
        </c:scaling>
        <c:delete val="1"/>
        <c:axPos val="t"/>
        <c:numFmt formatCode="###0.0%" sourceLinked="1"/>
        <c:majorTickMark val="none"/>
        <c:minorTickMark val="none"/>
        <c:tickLblPos val="nextTo"/>
        <c:crossAx val="106872783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Svarbiausi informacijos apie</a:t>
            </a:r>
            <a:r>
              <a:rPr lang="lt-LT" baseline="0"/>
              <a:t> maisto saugą šaltiniai</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'Inf saltiniai apie maisto sauga'!$C$20</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 saltiniai apie maisto sauga'!$B$21:$B$34</c:f>
              <c:strCache>
                <c:ptCount val="14"/>
                <c:pt idx="0">
                  <c:v>Televizija (žiūrima per televizorių arba internetu)</c:v>
                </c:pt>
                <c:pt idx="1">
                  <c:v>Internetiniai socialiniai tinklai ir tinklaraščiai</c:v>
                </c:pt>
                <c:pt idx="2">
                  <c:v>Pasikeitimas nuomonėmis su šeimos nariais, kaimynais ar kolegomis</c:v>
                </c:pt>
                <c:pt idx="3">
                  <c:v>Internetinės paieškos sistemos</c:v>
                </c:pt>
                <c:pt idx="4">
                  <c:v>Internetiniai naujienų portalai</c:v>
                </c:pt>
                <c:pt idx="5">
                  <c:v>Valstybės institucijų interneto puslapiai arba institucijų platinama informacija socialiniuose tinkluose</c:v>
                </c:pt>
                <c:pt idx="6">
                  <c:v>Informacija sveikatos įstaigose (pvz. poliklinikoje)</c:v>
                </c:pt>
                <c:pt idx="7">
                  <c:v>Radijas, įskaitant tinklalaides</c:v>
                </c:pt>
                <c:pt idx="8">
                  <c:v>Renginiai, tokie kaip paskaitos, seminarai, praktiniai užsiėmimai arba konferencijos</c:v>
                </c:pt>
                <c:pt idx="9">
                  <c:v>Spausdinti leidiniai (laikraščiai, žurnalai)</c:v>
                </c:pt>
                <c:pt idx="10">
                  <c:v>Specializuotos spaudos leidiniai</c:v>
                </c:pt>
                <c:pt idx="11">
                  <c:v>Kita</c:v>
                </c:pt>
                <c:pt idx="12">
                  <c:v>Nei vienas</c:v>
                </c:pt>
                <c:pt idx="13">
                  <c:v>Nežinau</c:v>
                </c:pt>
              </c:strCache>
            </c:strRef>
          </c:cat>
          <c:val>
            <c:numRef>
              <c:f>'Inf saltiniai apie maisto sauga'!$C$21:$C$34</c:f>
              <c:numCache>
                <c:formatCode>###0.0%</c:formatCode>
                <c:ptCount val="14"/>
                <c:pt idx="0">
                  <c:v>0.49417637271214643</c:v>
                </c:pt>
                <c:pt idx="1">
                  <c:v>0.44093178036605657</c:v>
                </c:pt>
                <c:pt idx="2">
                  <c:v>0.42762063227953412</c:v>
                </c:pt>
                <c:pt idx="3">
                  <c:v>0.41763727121464228</c:v>
                </c:pt>
                <c:pt idx="4">
                  <c:v>0.39101497504159732</c:v>
                </c:pt>
                <c:pt idx="5">
                  <c:v>0.21464226289517468</c:v>
                </c:pt>
                <c:pt idx="6">
                  <c:v>0.20798668885191346</c:v>
                </c:pt>
                <c:pt idx="7">
                  <c:v>0.20133111480865223</c:v>
                </c:pt>
                <c:pt idx="8">
                  <c:v>0.1913477537437604</c:v>
                </c:pt>
                <c:pt idx="9">
                  <c:v>0.15141430948419302</c:v>
                </c:pt>
                <c:pt idx="10">
                  <c:v>7.3211314475873548E-2</c:v>
                </c:pt>
                <c:pt idx="11">
                  <c:v>2.8286189683860229E-2</c:v>
                </c:pt>
                <c:pt idx="12">
                  <c:v>1.4975041597337771E-2</c:v>
                </c:pt>
                <c:pt idx="13">
                  <c:v>4.9916805324459234E-3</c:v>
                </c:pt>
              </c:numCache>
            </c:numRef>
          </c:val>
          <c:extLst>
            <c:ext xmlns:c16="http://schemas.microsoft.com/office/drawing/2014/chart" uri="{C3380CC4-5D6E-409C-BE32-E72D297353CC}">
              <c16:uniqueId val="{00000000-ACF0-4F90-BB94-9E7D5B90A8F5}"/>
            </c:ext>
          </c:extLst>
        </c:ser>
        <c:ser>
          <c:idx val="1"/>
          <c:order val="1"/>
          <c:tx>
            <c:strRef>
              <c:f>'Inf saltiniai apie maisto sauga'!$D$20</c:f>
              <c:strCache>
                <c:ptCount val="1"/>
                <c:pt idx="0">
                  <c:v>2025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 saltiniai apie maisto sauga'!$B$21:$B$34</c:f>
              <c:strCache>
                <c:ptCount val="14"/>
                <c:pt idx="0">
                  <c:v>Televizija (žiūrima per televizorių arba internetu)</c:v>
                </c:pt>
                <c:pt idx="1">
                  <c:v>Internetiniai socialiniai tinklai ir tinklaraščiai</c:v>
                </c:pt>
                <c:pt idx="2">
                  <c:v>Pasikeitimas nuomonėmis su šeimos nariais, kaimynais ar kolegomis</c:v>
                </c:pt>
                <c:pt idx="3">
                  <c:v>Internetinės paieškos sistemos</c:v>
                </c:pt>
                <c:pt idx="4">
                  <c:v>Internetiniai naujienų portalai</c:v>
                </c:pt>
                <c:pt idx="5">
                  <c:v>Valstybės institucijų interneto puslapiai arba institucijų platinama informacija socialiniuose tinkluose</c:v>
                </c:pt>
                <c:pt idx="6">
                  <c:v>Informacija sveikatos įstaigose (pvz. poliklinikoje)</c:v>
                </c:pt>
                <c:pt idx="7">
                  <c:v>Radijas, įskaitant tinklalaides</c:v>
                </c:pt>
                <c:pt idx="8">
                  <c:v>Renginiai, tokie kaip paskaitos, seminarai, praktiniai užsiėmimai arba konferencijos</c:v>
                </c:pt>
                <c:pt idx="9">
                  <c:v>Spausdinti leidiniai (laikraščiai, žurnalai)</c:v>
                </c:pt>
                <c:pt idx="10">
                  <c:v>Specializuotos spaudos leidiniai</c:v>
                </c:pt>
                <c:pt idx="11">
                  <c:v>Kita</c:v>
                </c:pt>
                <c:pt idx="12">
                  <c:v>Nei vienas</c:v>
                </c:pt>
                <c:pt idx="13">
                  <c:v>Nežinau</c:v>
                </c:pt>
              </c:strCache>
            </c:strRef>
          </c:cat>
          <c:val>
            <c:numRef>
              <c:f>'Inf saltiniai apie maisto sauga'!$D$21:$D$34</c:f>
              <c:numCache>
                <c:formatCode>###0.0%</c:formatCode>
                <c:ptCount val="14"/>
                <c:pt idx="0">
                  <c:v>0.5504132231404959</c:v>
                </c:pt>
                <c:pt idx="1">
                  <c:v>0.38677685950413221</c:v>
                </c:pt>
                <c:pt idx="2">
                  <c:v>0.40165289256198344</c:v>
                </c:pt>
                <c:pt idx="3">
                  <c:v>0.41818181818181815</c:v>
                </c:pt>
                <c:pt idx="4">
                  <c:v>0.39504132231404959</c:v>
                </c:pt>
                <c:pt idx="5">
                  <c:v>0.19008264462809918</c:v>
                </c:pt>
                <c:pt idx="6">
                  <c:v>0.15702479338842976</c:v>
                </c:pt>
                <c:pt idx="7">
                  <c:v>0.20991735537190082</c:v>
                </c:pt>
                <c:pt idx="8">
                  <c:v>0.11239669421487603</c:v>
                </c:pt>
                <c:pt idx="9">
                  <c:v>0.11735537190082644</c:v>
                </c:pt>
                <c:pt idx="10">
                  <c:v>8.4297520661157019E-2</c:v>
                </c:pt>
                <c:pt idx="11">
                  <c:v>4.6280991735537187E-2</c:v>
                </c:pt>
                <c:pt idx="12">
                  <c:v>1.487603305785124E-2</c:v>
                </c:pt>
                <c:pt idx="13">
                  <c:v>1.1570247933884297E-2</c:v>
                </c:pt>
              </c:numCache>
            </c:numRef>
          </c:val>
          <c:extLst>
            <c:ext xmlns:c16="http://schemas.microsoft.com/office/drawing/2014/chart" uri="{C3380CC4-5D6E-409C-BE32-E72D297353CC}">
              <c16:uniqueId val="{00000001-ACF0-4F90-BB94-9E7D5B90A8F5}"/>
            </c:ext>
          </c:extLst>
        </c:ser>
        <c:dLbls>
          <c:dLblPos val="outEnd"/>
          <c:showLegendKey val="0"/>
          <c:showVal val="1"/>
          <c:showCatName val="0"/>
          <c:showSerName val="0"/>
          <c:showPercent val="0"/>
          <c:showBubbleSize val="0"/>
        </c:dLbls>
        <c:gapWidth val="100"/>
        <c:axId val="1068716319"/>
        <c:axId val="1068717279"/>
      </c:barChart>
      <c:catAx>
        <c:axId val="106871631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8717279"/>
        <c:crosses val="autoZero"/>
        <c:auto val="1"/>
        <c:lblAlgn val="ctr"/>
        <c:lblOffset val="100"/>
        <c:noMultiLvlLbl val="0"/>
      </c:catAx>
      <c:valAx>
        <c:axId val="1068717279"/>
        <c:scaling>
          <c:orientation val="minMax"/>
        </c:scaling>
        <c:delete val="1"/>
        <c:axPos val="t"/>
        <c:numFmt formatCode="###0.0%" sourceLinked="1"/>
        <c:majorTickMark val="none"/>
        <c:minorTickMark val="none"/>
        <c:tickLblPos val="nextTo"/>
        <c:crossAx val="106871631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Pasitikėjimas informacijos apie maisto saugą šaltiniais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'Pasitik saltin apie maisto saug'!$C$14</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'Pasitik saltin apie maisto saug'!$B$15:$B$21</c:f>
              <c:strCache>
                <c:ptCount val="7"/>
                <c:pt idx="0">
                  <c:v>Mokslininkais (dirbančiais valstybės (ne privačių kompanijų) finansuojamuose tyrimo institutuose ar įstaigose)</c:v>
                </c:pt>
                <c:pt idx="1">
                  <c:v>Gydytojais</c:v>
                </c:pt>
                <c:pt idx="2">
                  <c:v>Lietuvos  institucijomis (pvz., VMVT)</c:v>
                </c:pt>
                <c:pt idx="3">
                  <c:v>Ūkininkais ir pirminiais maisto gamintojais</c:v>
                </c:pt>
                <c:pt idx="4">
                  <c:v>Europos Sąjungos institucijomis</c:v>
                </c:pt>
                <c:pt idx="5">
                  <c:v>Visuomeninėmis vartotojų organizacijomis</c:v>
                </c:pt>
                <c:pt idx="6">
                  <c:v>Nevyriausybinėmis organizacijomis</c:v>
                </c:pt>
              </c:strCache>
            </c:strRef>
          </c:cat>
          <c:val>
            <c:numRef>
              <c:f>'Pasitik saltin apie maisto saug'!$C$15:$C$21</c:f>
              <c:numCache>
                <c:formatCode>###0.0%</c:formatCode>
                <c:ptCount val="7"/>
                <c:pt idx="0">
                  <c:v>0.8202054794520548</c:v>
                </c:pt>
                <c:pt idx="1">
                  <c:v>0.80650684931506844</c:v>
                </c:pt>
                <c:pt idx="2">
                  <c:v>0.70205479452054798</c:v>
                </c:pt>
                <c:pt idx="3">
                  <c:v>0.64383561643835618</c:v>
                </c:pt>
                <c:pt idx="4">
                  <c:v>0.59246575342465757</c:v>
                </c:pt>
                <c:pt idx="5">
                  <c:v>0.55993150684931503</c:v>
                </c:pt>
                <c:pt idx="6">
                  <c:v>0.39554794520547953</c:v>
                </c:pt>
              </c:numCache>
            </c:numRef>
          </c:val>
          <c:extLst>
            <c:ext xmlns:c16="http://schemas.microsoft.com/office/drawing/2014/chart" uri="{C3380CC4-5D6E-409C-BE32-E72D297353CC}">
              <c16:uniqueId val="{00000000-C76A-4B33-9DD2-CC4C143392E2}"/>
            </c:ext>
          </c:extLst>
        </c:ser>
        <c:ser>
          <c:idx val="1"/>
          <c:order val="1"/>
          <c:tx>
            <c:strRef>
              <c:f>'Pasitik saltin apie maisto saug'!$D$14</c:f>
              <c:strCache>
                <c:ptCount val="1"/>
                <c:pt idx="0">
                  <c:v>2025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'Pasitik saltin apie maisto saug'!$B$15:$B$21</c:f>
              <c:strCache>
                <c:ptCount val="7"/>
                <c:pt idx="0">
                  <c:v>Mokslininkais (dirbančiais valstybės (ne privačių kompanijų) finansuojamuose tyrimo institutuose ar įstaigose)</c:v>
                </c:pt>
                <c:pt idx="1">
                  <c:v>Gydytojais</c:v>
                </c:pt>
                <c:pt idx="2">
                  <c:v>Lietuvos  institucijomis (pvz., VMVT)</c:v>
                </c:pt>
                <c:pt idx="3">
                  <c:v>Ūkininkais ir pirminiais maisto gamintojais</c:v>
                </c:pt>
                <c:pt idx="4">
                  <c:v>Europos Sąjungos institucijomis</c:v>
                </c:pt>
                <c:pt idx="5">
                  <c:v>Visuomeninėmis vartotojų organizacijomis</c:v>
                </c:pt>
                <c:pt idx="6">
                  <c:v>Nevyriausybinėmis organizacijomis</c:v>
                </c:pt>
              </c:strCache>
            </c:strRef>
          </c:cat>
          <c:val>
            <c:numRef>
              <c:f>'Pasitik saltin apie maisto saug'!$D$15:$D$21</c:f>
              <c:numCache>
                <c:formatCode>###0.0%</c:formatCode>
                <c:ptCount val="7"/>
                <c:pt idx="0">
                  <c:v>0.8248299319727892</c:v>
                </c:pt>
                <c:pt idx="1">
                  <c:v>0.83333333333333348</c:v>
                </c:pt>
                <c:pt idx="2">
                  <c:v>0.76870748299319724</c:v>
                </c:pt>
                <c:pt idx="3">
                  <c:v>0.5714285714285714</c:v>
                </c:pt>
                <c:pt idx="4">
                  <c:v>0.5357142857142857</c:v>
                </c:pt>
                <c:pt idx="5">
                  <c:v>0.54591836734693877</c:v>
                </c:pt>
                <c:pt idx="6">
                  <c:v>0.35714285714285715</c:v>
                </c:pt>
              </c:numCache>
            </c:numRef>
          </c:val>
          <c:extLst>
            <c:ext xmlns:c16="http://schemas.microsoft.com/office/drawing/2014/chart" uri="{C3380CC4-5D6E-409C-BE32-E72D297353CC}">
              <c16:uniqueId val="{00000001-C76A-4B33-9DD2-CC4C143392E2}"/>
            </c:ext>
          </c:extLst>
        </c:ser>
        <c:dLbls>
          <c:dLblPos val="outEnd"/>
          <c:showLegendKey val="0"/>
          <c:showVal val="1"/>
          <c:showCatName val="0"/>
          <c:showSerName val="0"/>
          <c:showPercent val="0"/>
          <c:showBubbleSize val="0"/>
        </c:dLbls>
        <c:gapWidth val="100"/>
        <c:axId val="973510607"/>
        <c:axId val="973508207"/>
      </c:barChart>
      <c:catAx>
        <c:axId val="97351060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3508207"/>
        <c:crosses val="autoZero"/>
        <c:auto val="1"/>
        <c:lblAlgn val="ctr"/>
        <c:lblOffset val="100"/>
        <c:noMultiLvlLbl val="0"/>
      </c:catAx>
      <c:valAx>
        <c:axId val="973508207"/>
        <c:scaling>
          <c:orientation val="minMax"/>
        </c:scaling>
        <c:delete val="1"/>
        <c:axPos val="t"/>
        <c:numFmt formatCode="###0.0%" sourceLinked="1"/>
        <c:majorTickMark val="none"/>
        <c:minorTickMark val="none"/>
        <c:tickLblPos val="nextTo"/>
        <c:crossAx val="97351060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4400BC-F675-E607-F1F6-93BB4AB5A403}"/>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id="{C45B9C8B-04DD-7B8A-7EAC-B3953367AEA3}"/>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CB5BE3EE-C1DB-49DB-816F-205FA840DF11}" type="datetimeFigureOut">
              <a:rPr lang="en-IN" smtClean="0"/>
              <a:t>19-01-2026</a:t>
            </a:fld>
            <a:endParaRPr lang="en-IN" dirty="0"/>
          </a:p>
        </p:txBody>
      </p:sp>
      <p:sp>
        <p:nvSpPr>
          <p:cNvPr id="4" name="Footer Placeholder 3">
            <a:extLst>
              <a:ext uri="{FF2B5EF4-FFF2-40B4-BE49-F238E27FC236}">
                <a16:creationId xmlns:a16="http://schemas.microsoft.com/office/drawing/2014/main" id="{88E46F44-9ACC-4D02-1090-50F360E033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id="{013DB3C4-3FDA-F73A-D288-754E99B87A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115460-30BF-44B7-977B-02CD350DBB82}" type="slidenum">
              <a:rPr lang="en-IN" smtClean="0"/>
              <a:t>‹#›</a:t>
            </a:fld>
            <a:endParaRPr lang="en-IN" dirty="0"/>
          </a:p>
        </p:txBody>
      </p:sp>
    </p:spTree>
    <p:extLst>
      <p:ext uri="{BB962C8B-B14F-4D97-AF65-F5344CB8AC3E}">
        <p14:creationId xmlns:p14="http://schemas.microsoft.com/office/powerpoint/2010/main" val="412165089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E334F854-9C9D-4815-99CF-FF445B2765BA}" type="datetimeFigureOut">
              <a:rPr lang="en-IN" smtClean="0"/>
              <a:t>19-01-2026</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D2446-D9DE-4CE6-B233-D0F966178324}" type="slidenum">
              <a:rPr lang="en-IN" smtClean="0"/>
              <a:t>‹#›</a:t>
            </a:fld>
            <a:endParaRPr lang="en-IN" dirty="0"/>
          </a:p>
        </p:txBody>
      </p:sp>
    </p:spTree>
    <p:extLst>
      <p:ext uri="{BB962C8B-B14F-4D97-AF65-F5344CB8AC3E}">
        <p14:creationId xmlns:p14="http://schemas.microsoft.com/office/powerpoint/2010/main" val="53662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DA52A-BC10-839C-24A2-FF7E26226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C7616F-1D61-DC2C-D049-83C16B30BC17}"/>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94456F7C-32EB-903E-CE3A-9B90100CC0C2}"/>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2341734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52960-A2DC-F4EA-168A-B5C923C826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08F7A-FAFD-FAF4-7FD2-D32816C16A1D}"/>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D63C8BDC-25BD-EE87-0311-1CA1A41440CC}"/>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3891118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931D5-F366-FBBE-6D5E-B166ADF379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56E8F7-E9FC-0310-B757-547985A7185C}"/>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C00F247B-C468-4A16-640F-0FFB5A72C5AA}"/>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2296517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C9786-4444-1392-0A45-EEF8CFC1A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942A9-A4EA-7008-3354-C39C5FBBF4C6}"/>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7E091C27-0BA3-D879-9C13-9933AB3F4090}"/>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259471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27902-B9CD-7C67-FAFE-34ADFD67F3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954EF-B758-F965-3292-AFC1CC04DC88}"/>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D74CC327-EDBC-4BA0-0C03-C5DEACEC4694}"/>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1100679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8E213-4C49-A835-0D0C-DA0650CA2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77896E-851B-EDD7-DFF1-60B5AAFACFA2}"/>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990C8EA3-DA57-22D0-33C4-938A41DB4ADA}"/>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946607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314A4-0073-2525-BB3A-DC5CD60A9D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3578F4-AF2D-C5B3-FA06-BD51FFF4C645}"/>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2BAD8EEC-0D6D-35A4-55DD-E8799A5170E6}"/>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433637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BF955-4C8E-3D0F-8377-0123A306B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F76E9C-EF2C-AE8F-FDEC-9E263000185E}"/>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FAD74CA3-B16B-9F11-7113-15E4C64C02C3}"/>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2269220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90563"/>
            <a:ext cx="6143625" cy="3455987"/>
          </a:xfrm>
        </p:spPr>
      </p:sp>
      <p:sp>
        <p:nvSpPr>
          <p:cNvPr id="3" name="Notes Placeholder 2"/>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1021539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90563"/>
            <a:ext cx="6143625" cy="3455987"/>
          </a:xfrm>
        </p:spPr>
      </p:sp>
      <p:sp>
        <p:nvSpPr>
          <p:cNvPr id="3" name="Notes Placeholder 2"/>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3595524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A5286-92FA-CC8B-EE93-34025FF7D8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40CEBE-F284-FBE4-9E3B-622C56E9B8B9}"/>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D183CC13-37BD-196C-C206-FB2FA2C6B891}"/>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1813144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5C65F-E4E3-D740-94A5-FC5771F29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00755-1071-0305-19E0-FA86496B3D32}"/>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9D864347-274A-C2F4-9AFF-F941F8BFB641}"/>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3282459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AAD84-CB8A-2CAF-809E-E7DD6AA2D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D563EA-FC4F-7488-318F-420F9554A804}"/>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CBDC3FA6-509E-8580-083A-2D1103D291DF}"/>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3569099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74696-DFFA-458F-1988-DAC7C47DC4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C3C219-0A1D-9996-076A-DF2A92B730A4}"/>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7A25292D-CDEC-E15E-817E-457EDA0962E1}"/>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1928291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F88AB-854F-6D61-CF3D-A5FEC9B75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EBCBE0-3CC0-0B01-6976-DDA4AC7AB6B2}"/>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7AEDE467-20B7-3833-FD64-A15B65D532D9}"/>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3426560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436D9-B2D5-04C0-D5B3-994753201D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CC4A17-9E9D-BC42-DBED-CBD324A0BD1D}"/>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F0A29984-C013-9498-3230-D408AAF6B4DE}"/>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58184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9.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0.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2.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39.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40.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4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42.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5.xml"/><Relationship Id="rId4" Type="http://schemas.openxmlformats.org/officeDocument/2006/relationships/image" Target="../media/image48.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7.xml"/><Relationship Id="rId4" Type="http://schemas.openxmlformats.org/officeDocument/2006/relationships/image" Target="../media/image51.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av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1998" cy="6857999"/>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4" y="1989138"/>
            <a:ext cx="8460000" cy="2015925"/>
          </a:xfrm>
          <a:prstGeom prst="rect">
            <a:avLst/>
          </a:prstGeom>
        </p:spPr>
        <p:txBody>
          <a:bodyPr anchor="b"/>
          <a:lstStyle>
            <a:lvl1pPr algn="l">
              <a:defRPr sz="3500"/>
            </a:lvl1pPr>
          </a:lstStyle>
          <a:p>
            <a:r>
              <a:rPr lang="en-US"/>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6516550"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Tree>
    <p:extLst>
      <p:ext uri="{BB962C8B-B14F-4D97-AF65-F5344CB8AC3E}">
        <p14:creationId xmlns:p14="http://schemas.microsoft.com/office/powerpoint/2010/main" val="282186546"/>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Shere_0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6" cy="6857998"/>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6120000" cy="2015925"/>
          </a:xfrm>
          <a:prstGeom prst="rect">
            <a:avLst/>
          </a:prstGeom>
        </p:spPr>
        <p:txBody>
          <a:bodyPr anchor="b"/>
          <a:lstStyle>
            <a:lvl1pPr algn="l">
              <a:defRPr sz="3500"/>
            </a:lvl1pPr>
          </a:lstStyle>
          <a:p>
            <a:r>
              <a:rPr lang="en-US"/>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6119999"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Tree>
    <p:extLst>
      <p:ext uri="{BB962C8B-B14F-4D97-AF65-F5344CB8AC3E}">
        <p14:creationId xmlns:p14="http://schemas.microsoft.com/office/powerpoint/2010/main" val="2835254906"/>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FB13A71B-9862-25CE-F128-5AE729AF3BC4}"/>
              </a:ext>
            </a:extLst>
          </p:cNvPr>
          <p:cNvGraphicFramePr>
            <a:graphicFrameLocks noChangeAspect="1"/>
          </p:cNvGraphicFramePr>
          <p:nvPr userDrawn="1">
            <p:custDataLst>
              <p:tags r:id="rId1"/>
            </p:custDataLst>
            <p:extLst>
              <p:ext uri="{D42A27DB-BD31-4B8C-83A1-F6EECF244321}">
                <p14:modId xmlns:p14="http://schemas.microsoft.com/office/powerpoint/2010/main" val="100664642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4" name="Content Placeholder 8">
            <a:extLst>
              <a:ext uri="{FF2B5EF4-FFF2-40B4-BE49-F238E27FC236}">
                <a16:creationId xmlns:a16="http://schemas.microsoft.com/office/drawing/2014/main" id="{DC240C27-EB42-4B29-001B-E7D77295B922}"/>
              </a:ext>
            </a:extLst>
          </p:cNvPr>
          <p:cNvPicPr>
            <a:picLocks noChangeAspect="1"/>
          </p:cNvPicPr>
          <p:nvPr userDrawn="1"/>
        </p:nvPicPr>
        <p:blipFill>
          <a:blip r:embed="rId5"/>
          <a:srcRect t="2962" b="2962"/>
          <a:stretch/>
        </p:blipFill>
        <p:spPr>
          <a:xfrm>
            <a:off x="0" y="0"/>
            <a:ext cx="12192000" cy="6858000"/>
          </a:xfrm>
          <a:prstGeom prst="rect">
            <a:avLst/>
          </a:prstGeom>
        </p:spPr>
      </p:pic>
      <p:sp>
        <p:nvSpPr>
          <p:cNvPr id="11" name="Title 1">
            <a:extLst>
              <a:ext uri="{FF2B5EF4-FFF2-40B4-BE49-F238E27FC236}">
                <a16:creationId xmlns:a16="http://schemas.microsoft.com/office/drawing/2014/main" id="{E0FFE540-A565-88B5-C8ED-1CC2F5BE73B9}"/>
              </a:ext>
            </a:extLst>
          </p:cNvPr>
          <p:cNvSpPr>
            <a:spLocks noGrp="1"/>
          </p:cNvSpPr>
          <p:nvPr>
            <p:ph type="ctrTitle"/>
          </p:nvPr>
        </p:nvSpPr>
        <p:spPr>
          <a:xfrm>
            <a:off x="263524" y="1989138"/>
            <a:ext cx="8460000" cy="2015925"/>
          </a:xfrm>
          <a:prstGeom prst="rect">
            <a:avLst/>
          </a:prstGeom>
        </p:spPr>
        <p:txBody>
          <a:bodyPr anchor="b"/>
          <a:lstStyle>
            <a:lvl1pPr algn="l">
              <a:defRPr sz="3500"/>
            </a:lvl1pPr>
          </a:lstStyle>
          <a:p>
            <a:r>
              <a:rPr lang="en-US"/>
              <a:t>Click to edit Master title style</a:t>
            </a:r>
            <a:endParaRPr lang="en-IN" dirty="0"/>
          </a:p>
        </p:txBody>
      </p:sp>
      <p:sp>
        <p:nvSpPr>
          <p:cNvPr id="12" name="Subtitle 2">
            <a:extLst>
              <a:ext uri="{FF2B5EF4-FFF2-40B4-BE49-F238E27FC236}">
                <a16:creationId xmlns:a16="http://schemas.microsoft.com/office/drawing/2014/main" id="{96D83E2D-D3E4-AA32-7A68-D67FFDDDD6F7}"/>
              </a:ext>
            </a:extLst>
          </p:cNvPr>
          <p:cNvSpPr>
            <a:spLocks noGrp="1"/>
          </p:cNvSpPr>
          <p:nvPr>
            <p:ph type="subTitle" idx="1"/>
          </p:nvPr>
        </p:nvSpPr>
        <p:spPr>
          <a:xfrm>
            <a:off x="263526" y="4221087"/>
            <a:ext cx="6516550" cy="900113"/>
          </a:xfrm>
        </p:spPr>
        <p:txBody>
          <a:bodyPr/>
          <a:lstStyle>
            <a:lvl1pPr marL="0" indent="0" algn="l">
              <a:lnSpc>
                <a:spcPct val="114000"/>
              </a:lnSpc>
              <a:spcBef>
                <a:spcPts val="400"/>
              </a:spcBef>
              <a:spcAft>
                <a:spcPts val="1000"/>
              </a:spcAft>
              <a:buNone/>
              <a:defRPr sz="18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pic>
        <p:nvPicPr>
          <p:cNvPr id="13" name="Picture 12">
            <a:extLst>
              <a:ext uri="{FF2B5EF4-FFF2-40B4-BE49-F238E27FC236}">
                <a16:creationId xmlns:a16="http://schemas.microsoft.com/office/drawing/2014/main" id="{A3144D2D-31E7-59F9-A4E3-3F056B2A11D7}"/>
              </a:ext>
            </a:extLst>
          </p:cNvPr>
          <p:cNvPicPr/>
          <p:nvPr userDrawn="1"/>
        </p:nvPicPr>
        <p:blipFill>
          <a:blip r:embed="rId6"/>
          <a:srcRect/>
          <a:stretch/>
        </p:blipFill>
        <p:spPr>
          <a:xfrm>
            <a:off x="1" y="1"/>
            <a:ext cx="12191998" cy="6857999"/>
          </a:xfrm>
          <a:prstGeom prst="rect">
            <a:avLst/>
          </a:prstGeom>
        </p:spPr>
      </p:pic>
    </p:spTree>
    <p:extLst>
      <p:ext uri="{BB962C8B-B14F-4D97-AF65-F5344CB8AC3E}">
        <p14:creationId xmlns:p14="http://schemas.microsoft.com/office/powerpoint/2010/main" val="3950882731"/>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Partner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EF0E3-9666-50D9-4E05-289391677731}"/>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8" cy="6857998"/>
          </a:xfrm>
          <a:prstGeom prst="rect">
            <a:avLst/>
          </a:prstGeom>
        </p:spPr>
      </p:pic>
      <p:sp>
        <p:nvSpPr>
          <p:cNvPr id="3" name="Text Placeholder 2">
            <a:extLst>
              <a:ext uri="{FF2B5EF4-FFF2-40B4-BE49-F238E27FC236}">
                <a16:creationId xmlns:a16="http://schemas.microsoft.com/office/drawing/2014/main" id="{574983DA-38C9-9A08-0909-1C36050D0CCA}"/>
              </a:ext>
            </a:extLst>
          </p:cNvPr>
          <p:cNvSpPr>
            <a:spLocks noGrp="1" noRot="1" noMove="1" noResize="1" noEditPoints="1" noAdjustHandles="1" noChangeArrowheads="1" noChangeShapeType="1"/>
          </p:cNvSpPr>
          <p:nvPr>
            <p:ph type="body" idx="1"/>
          </p:nvPr>
        </p:nvSpPr>
        <p:spPr>
          <a:xfrm>
            <a:off x="263525" y="3429001"/>
            <a:ext cx="7200628" cy="1008111"/>
          </a:xfrm>
        </p:spPr>
        <p:txBody>
          <a:bodyPr/>
          <a:lstStyle>
            <a:lvl1pPr marL="0" indent="0">
              <a:buNone/>
              <a:defRPr sz="1800">
                <a:solidFill>
                  <a:schemeClr val="bg2">
                    <a:lumMod val="10000"/>
                    <a:lumOff val="9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2" name="Picture Placeholder 11">
            <a:extLst>
              <a:ext uri="{FF2B5EF4-FFF2-40B4-BE49-F238E27FC236}">
                <a16:creationId xmlns:a16="http://schemas.microsoft.com/office/drawing/2014/main" id="{51710036-492B-419F-1A9D-34FBED6FE21D}"/>
              </a:ext>
            </a:extLst>
          </p:cNvPr>
          <p:cNvSpPr>
            <a:spLocks noGrp="1" noRot="1" noMove="1" noResize="1" noEditPoints="1" noAdjustHandles="1" noChangeArrowheads="1" noChangeShapeType="1"/>
          </p:cNvSpPr>
          <p:nvPr>
            <p:ph type="pic" sz="quarter" idx="13"/>
          </p:nvPr>
        </p:nvSpPr>
        <p:spPr>
          <a:xfrm>
            <a:off x="8184648" y="4869979"/>
            <a:ext cx="3744000" cy="719261"/>
          </a:xfrm>
        </p:spPr>
        <p:txBody>
          <a:bodyPr/>
          <a:lstStyle/>
          <a:p>
            <a:r>
              <a:rPr lang="en-US"/>
              <a:t>Click icon to add picture</a:t>
            </a:r>
            <a:endParaRPr lang="en-IN" dirty="0"/>
          </a:p>
        </p:txBody>
      </p:sp>
      <p:sp>
        <p:nvSpPr>
          <p:cNvPr id="15" name="Picture Placeholder 11">
            <a:extLst>
              <a:ext uri="{FF2B5EF4-FFF2-40B4-BE49-F238E27FC236}">
                <a16:creationId xmlns:a16="http://schemas.microsoft.com/office/drawing/2014/main" id="{7838B27C-BE10-FC06-4250-7ADA98B43422}"/>
              </a:ext>
            </a:extLst>
          </p:cNvPr>
          <p:cNvSpPr>
            <a:spLocks noGrp="1" noRot="1" noChangeAspect="1" noMove="1" noResize="1" noEditPoints="1" noAdjustHandles="1" noChangeArrowheads="1" noChangeShapeType="1"/>
          </p:cNvSpPr>
          <p:nvPr>
            <p:ph type="pic" sz="quarter" idx="16"/>
          </p:nvPr>
        </p:nvSpPr>
        <p:spPr>
          <a:xfrm>
            <a:off x="4223999" y="4869979"/>
            <a:ext cx="3744000" cy="719261"/>
          </a:xfrm>
          <a:ln>
            <a:noFill/>
          </a:ln>
        </p:spPr>
        <p:txBody>
          <a:bodyPr wrap="none" anchor="t" anchorCtr="0">
            <a:normAutofit/>
          </a:bodyPr>
          <a:lstStyle/>
          <a:p>
            <a:r>
              <a:rPr lang="en-US" dirty="0"/>
              <a:t>Click icon to add picture</a:t>
            </a:r>
            <a:endParaRPr lang="en-IN" dirty="0"/>
          </a:p>
        </p:txBody>
      </p:sp>
      <p:pic>
        <p:nvPicPr>
          <p:cNvPr id="17" name="Picture 16">
            <a:extLst>
              <a:ext uri="{FF2B5EF4-FFF2-40B4-BE49-F238E27FC236}">
                <a16:creationId xmlns:a16="http://schemas.microsoft.com/office/drawing/2014/main" id="{B3715EEB-4464-C1C7-ABA1-17631DFFAF0D}"/>
              </a:ext>
            </a:extLst>
          </p:cNvPr>
          <p:cNvPicPr>
            <a:picLocks noGrp="1" noRot="1" noChangeAspect="1" noMove="1" noResize="1" noEditPoints="1" noAdjustHandles="1" noChangeArrowheads="1" noChangeShapeType="1" noCrop="1"/>
          </p:cNvPicPr>
          <p:nvPr userDrawn="1"/>
        </p:nvPicPr>
        <p:blipFill>
          <a:blip r:embed="rId3"/>
          <a:srcRect/>
          <a:stretch/>
        </p:blipFill>
        <p:spPr>
          <a:xfrm>
            <a:off x="278916" y="4934837"/>
            <a:ext cx="3290457" cy="593714"/>
          </a:xfrm>
          <a:prstGeom prst="rect">
            <a:avLst/>
          </a:prstGeom>
        </p:spPr>
      </p:pic>
      <p:sp>
        <p:nvSpPr>
          <p:cNvPr id="4" name="Title 3">
            <a:extLst>
              <a:ext uri="{FF2B5EF4-FFF2-40B4-BE49-F238E27FC236}">
                <a16:creationId xmlns:a16="http://schemas.microsoft.com/office/drawing/2014/main" id="{CBB70ED7-039B-4941-945B-9F5AF9F57D86}"/>
              </a:ext>
            </a:extLst>
          </p:cNvPr>
          <p:cNvSpPr>
            <a:spLocks noGrp="1"/>
          </p:cNvSpPr>
          <p:nvPr>
            <p:ph type="title"/>
          </p:nvPr>
        </p:nvSpPr>
        <p:spPr/>
        <p:txBody>
          <a:bodyPr/>
          <a:lstStyle>
            <a:lvl1pPr>
              <a:defRPr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88723115"/>
      </p:ext>
    </p:extLst>
  </p:cSld>
  <p:clrMapOvr>
    <a:masterClrMapping/>
  </p:clrMapOvr>
  <p:extLst>
    <p:ext uri="{DCECCB84-F9BA-43D5-87BE-67443E8EF086}">
      <p15:sldGuideLst xmlns:p15="http://schemas.microsoft.com/office/powerpoint/2012/main">
        <p15:guide id="2" orient="horz" pos="2024">
          <p15:clr>
            <a:srgbClr val="FBAE40"/>
          </p15:clr>
        </p15:guide>
        <p15:guide id="3" orient="horz" pos="3067">
          <p15:clr>
            <a:srgbClr val="FBAE40"/>
          </p15:clr>
        </p15:guide>
        <p15:guide id="5" orient="horz" pos="2160">
          <p15:clr>
            <a:srgbClr val="FBAE40"/>
          </p15:clr>
        </p15:guide>
        <p15:guide id="6" orient="horz" pos="2795">
          <p15:clr>
            <a:srgbClr val="FBAE40"/>
          </p15:clr>
        </p15:guide>
        <p15:guide id="7" orient="horz" pos="41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FDD8307-4EB2-482B-3BC0-E77D6E87F1AA}"/>
              </a:ext>
            </a:extLst>
          </p:cNvPr>
          <p:cNvGraphicFramePr>
            <a:graphicFrameLocks noChangeAspect="1"/>
          </p:cNvGraphicFramePr>
          <p:nvPr userDrawn="1">
            <p:custDataLst>
              <p:tags r:id="rId1"/>
            </p:custDataLst>
            <p:extLst>
              <p:ext uri="{D42A27DB-BD31-4B8C-83A1-F6EECF244321}">
                <p14:modId xmlns:p14="http://schemas.microsoft.com/office/powerpoint/2010/main" val="27398692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84EE4CE-0563-A01D-18AD-5C9AE3ACE0CD}"/>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US"/>
              <a:t>Click to edit Master title style</a:t>
            </a:r>
            <a:endParaRPr lang="en-IN" dirty="0"/>
          </a:p>
        </p:txBody>
      </p:sp>
      <p:sp>
        <p:nvSpPr>
          <p:cNvPr id="3" name="Content Placeholder 2">
            <a:extLst>
              <a:ext uri="{FF2B5EF4-FFF2-40B4-BE49-F238E27FC236}">
                <a16:creationId xmlns:a16="http://schemas.microsoft.com/office/drawing/2014/main" id="{6D106C6E-25E7-6A43-1C8C-09D043B8A380}"/>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5" name="Footer Placeholder 4">
            <a:extLst>
              <a:ext uri="{FF2B5EF4-FFF2-40B4-BE49-F238E27FC236}">
                <a16:creationId xmlns:a16="http://schemas.microsoft.com/office/drawing/2014/main" id="{92F6EE79-89D4-77D7-09CE-F3103A768DC6}"/>
              </a:ext>
            </a:extLst>
          </p:cNvPr>
          <p:cNvSpPr>
            <a:spLocks noGrp="1" noRot="1" noMove="1" noResize="1" noEditPoints="1" noAdjustHandles="1" noChangeArrowheads="1" noChangeShapeType="1"/>
          </p:cNvSpPr>
          <p:nvPr>
            <p:ph type="ftr" sz="quarter" idx="11"/>
          </p:nvPr>
        </p:nvSpPr>
        <p:spPr>
          <a:xfrm>
            <a:off x="1148517" y="6308725"/>
            <a:ext cx="10152000" cy="277208"/>
          </a:xfrm>
          <a:prstGeom prst="rect">
            <a:avLst/>
          </a:prstGeom>
        </p:spPr>
        <p:txBody>
          <a:bodyPr tIns="0" bIns="0"/>
          <a:lstStyle/>
          <a:p>
            <a:endParaRPr lang="en-IN" dirty="0"/>
          </a:p>
        </p:txBody>
      </p:sp>
      <p:sp>
        <p:nvSpPr>
          <p:cNvPr id="8" name="Content Placeholder 7">
            <a:extLst>
              <a:ext uri="{FF2B5EF4-FFF2-40B4-BE49-F238E27FC236}">
                <a16:creationId xmlns:a16="http://schemas.microsoft.com/office/drawing/2014/main" id="{17850D20-F644-6D7E-621A-76551607DE14}"/>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US"/>
              <a:t>Click to edit Master text styles</a:t>
            </a:r>
          </a:p>
        </p:txBody>
      </p:sp>
    </p:spTree>
    <p:extLst>
      <p:ext uri="{BB962C8B-B14F-4D97-AF65-F5344CB8AC3E}">
        <p14:creationId xmlns:p14="http://schemas.microsoft.com/office/powerpoint/2010/main" val="1577379202"/>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orient="horz" pos="27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78864D1D-1F12-A753-387C-96377AB719DE}"/>
              </a:ext>
            </a:extLst>
          </p:cNvPr>
          <p:cNvGraphicFramePr>
            <a:graphicFrameLocks noChangeAspect="1"/>
          </p:cNvGraphicFramePr>
          <p:nvPr userDrawn="1">
            <p:custDataLst>
              <p:tags r:id="rId1"/>
            </p:custDataLst>
            <p:extLst>
              <p:ext uri="{D42A27DB-BD31-4B8C-83A1-F6EECF244321}">
                <p14:modId xmlns:p14="http://schemas.microsoft.com/office/powerpoint/2010/main" val="12005614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Footer Placeholder 5">
            <a:extLst>
              <a:ext uri="{FF2B5EF4-FFF2-40B4-BE49-F238E27FC236}">
                <a16:creationId xmlns:a16="http://schemas.microsoft.com/office/drawing/2014/main" id="{B9C911A5-9E50-5CC6-185E-16373F0800B8}"/>
              </a:ext>
            </a:extLst>
          </p:cNvPr>
          <p:cNvSpPr>
            <a:spLocks noGrp="1" noRot="1" noMove="1" noResize="1" noEditPoints="1" noAdjustHandles="1" noChangeArrowheads="1" noChangeShapeType="1"/>
          </p:cNvSpPr>
          <p:nvPr>
            <p:ph type="ftr" sz="quarter" idx="11"/>
          </p:nvPr>
        </p:nvSpPr>
        <p:spPr>
          <a:xfrm>
            <a:off x="1148517" y="6308725"/>
            <a:ext cx="10152000" cy="277208"/>
          </a:xfrm>
          <a:prstGeom prst="rect">
            <a:avLst/>
          </a:prstGeom>
        </p:spPr>
        <p:txBody>
          <a:bodyPr tIns="0" bIns="0"/>
          <a:lstStyle/>
          <a:p>
            <a:endParaRPr lang="en-IN" dirty="0"/>
          </a:p>
        </p:txBody>
      </p:sp>
      <p:sp>
        <p:nvSpPr>
          <p:cNvPr id="13" name="Title 1">
            <a:extLst>
              <a:ext uri="{FF2B5EF4-FFF2-40B4-BE49-F238E27FC236}">
                <a16:creationId xmlns:a16="http://schemas.microsoft.com/office/drawing/2014/main" id="{63227CF0-0341-57DA-F8DB-AC41BA0E8387}"/>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US"/>
              <a:t>Click to edit Master title style</a:t>
            </a:r>
            <a:endParaRPr lang="en-IN" dirty="0"/>
          </a:p>
        </p:txBody>
      </p:sp>
      <p:sp>
        <p:nvSpPr>
          <p:cNvPr id="16" name="Content Placeholder 2">
            <a:extLst>
              <a:ext uri="{FF2B5EF4-FFF2-40B4-BE49-F238E27FC236}">
                <a16:creationId xmlns:a16="http://schemas.microsoft.com/office/drawing/2014/main" id="{1629ADA3-41E6-03DF-9878-484EA9E34011}"/>
              </a:ext>
            </a:extLst>
          </p:cNvPr>
          <p:cNvSpPr>
            <a:spLocks noGrp="1" noRot="1" noMove="1" noResize="1" noEditPoints="1" noAdjustHandles="1" noChangeArrowheads="1" noChangeShapeType="1"/>
          </p:cNvSpPr>
          <p:nvPr>
            <p:ph idx="1"/>
          </p:nvPr>
        </p:nvSpPr>
        <p:spPr>
          <a:xfrm>
            <a:off x="263525" y="1633714"/>
            <a:ext cx="5724525"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17" name="Content Placeholder 2">
            <a:extLst>
              <a:ext uri="{FF2B5EF4-FFF2-40B4-BE49-F238E27FC236}">
                <a16:creationId xmlns:a16="http://schemas.microsoft.com/office/drawing/2014/main" id="{0DF750CE-B2B7-7446-CF80-1F00DEEE2E3C}"/>
              </a:ext>
            </a:extLst>
          </p:cNvPr>
          <p:cNvSpPr>
            <a:spLocks noGrp="1" noRot="1" noMove="1" noResize="1" noEditPoints="1" noAdjustHandles="1" noChangeArrowheads="1" noChangeShapeType="1"/>
          </p:cNvSpPr>
          <p:nvPr>
            <p:ph idx="14"/>
          </p:nvPr>
        </p:nvSpPr>
        <p:spPr>
          <a:xfrm>
            <a:off x="6203949" y="1633714"/>
            <a:ext cx="5731083"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 name="Content Placeholder 7">
            <a:extLst>
              <a:ext uri="{FF2B5EF4-FFF2-40B4-BE49-F238E27FC236}">
                <a16:creationId xmlns:a16="http://schemas.microsoft.com/office/drawing/2014/main" id="{E5F99BB5-509D-CF53-A5F1-4790B0674BAE}"/>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US"/>
              <a:t>Click to edit Master text styles</a:t>
            </a:r>
          </a:p>
        </p:txBody>
      </p:sp>
    </p:spTree>
    <p:extLst>
      <p:ext uri="{BB962C8B-B14F-4D97-AF65-F5344CB8AC3E}">
        <p14:creationId xmlns:p14="http://schemas.microsoft.com/office/powerpoint/2010/main" val="1759716177"/>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pos="3772" userDrawn="1">
          <p15:clr>
            <a:srgbClr val="FBAE40"/>
          </p15:clr>
        </p15:guide>
        <p15:guide id="4" pos="3908" userDrawn="1">
          <p15:clr>
            <a:srgbClr val="FBAE40"/>
          </p15:clr>
        </p15:guide>
        <p15:guide id="5" orient="horz" pos="27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62D5464-D28D-B601-F83F-05091BFBFBB1}"/>
              </a:ext>
            </a:extLst>
          </p:cNvPr>
          <p:cNvGraphicFramePr>
            <a:graphicFrameLocks noChangeAspect="1"/>
          </p:cNvGraphicFramePr>
          <p:nvPr userDrawn="1">
            <p:custDataLst>
              <p:tags r:id="rId1"/>
            </p:custDataLst>
            <p:extLst>
              <p:ext uri="{D42A27DB-BD31-4B8C-83A1-F6EECF244321}">
                <p14:modId xmlns:p14="http://schemas.microsoft.com/office/powerpoint/2010/main" val="3826784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8" name="Footer Placeholder 7">
            <a:extLst>
              <a:ext uri="{FF2B5EF4-FFF2-40B4-BE49-F238E27FC236}">
                <a16:creationId xmlns:a16="http://schemas.microsoft.com/office/drawing/2014/main" id="{57DE3C71-06CE-3444-A22F-CA927EE7B251}"/>
              </a:ext>
            </a:extLst>
          </p:cNvPr>
          <p:cNvSpPr>
            <a:spLocks noGrp="1" noRot="1" noMove="1" noResize="1" noEditPoints="1" noAdjustHandles="1" noChangeArrowheads="1" noChangeShapeType="1"/>
          </p:cNvSpPr>
          <p:nvPr>
            <p:ph type="ftr" sz="quarter" idx="11"/>
          </p:nvPr>
        </p:nvSpPr>
        <p:spPr>
          <a:xfrm>
            <a:off x="1148517" y="6308725"/>
            <a:ext cx="10152000" cy="277208"/>
          </a:xfrm>
          <a:prstGeom prst="rect">
            <a:avLst/>
          </a:prstGeom>
        </p:spPr>
        <p:txBody>
          <a:bodyPr tIns="0" bIns="0"/>
          <a:lstStyle/>
          <a:p>
            <a:endParaRPr lang="en-IN" dirty="0"/>
          </a:p>
        </p:txBody>
      </p:sp>
      <p:sp>
        <p:nvSpPr>
          <p:cNvPr id="10" name="Title 1">
            <a:extLst>
              <a:ext uri="{FF2B5EF4-FFF2-40B4-BE49-F238E27FC236}">
                <a16:creationId xmlns:a16="http://schemas.microsoft.com/office/drawing/2014/main" id="{91D411E8-CAF2-E53F-2422-2528A12A3B85}"/>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US"/>
              <a:t>Click to edit Master title style</a:t>
            </a:r>
            <a:endParaRPr lang="en-IN" dirty="0"/>
          </a:p>
        </p:txBody>
      </p:sp>
      <p:sp>
        <p:nvSpPr>
          <p:cNvPr id="14" name="Content Placeholder 2">
            <a:extLst>
              <a:ext uri="{FF2B5EF4-FFF2-40B4-BE49-F238E27FC236}">
                <a16:creationId xmlns:a16="http://schemas.microsoft.com/office/drawing/2014/main" id="{45DC474E-C999-326D-D94C-D9052152108B}"/>
              </a:ext>
            </a:extLst>
          </p:cNvPr>
          <p:cNvSpPr>
            <a:spLocks noGrp="1" noRot="1" noMove="1" noResize="1" noEditPoints="1" noAdjustHandles="1" noChangeArrowheads="1" noChangeShapeType="1"/>
          </p:cNvSpPr>
          <p:nvPr>
            <p:ph idx="1"/>
          </p:nvPr>
        </p:nvSpPr>
        <p:spPr>
          <a:xfrm>
            <a:off x="263525" y="1633714"/>
            <a:ext cx="3743696"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15" name="Content Placeholder 2">
            <a:extLst>
              <a:ext uri="{FF2B5EF4-FFF2-40B4-BE49-F238E27FC236}">
                <a16:creationId xmlns:a16="http://schemas.microsoft.com/office/drawing/2014/main" id="{B938629B-FA9C-5A1C-3C67-F24576FA4D2B}"/>
              </a:ext>
            </a:extLst>
          </p:cNvPr>
          <p:cNvSpPr>
            <a:spLocks noGrp="1" noRot="1" noMove="1" noResize="1" noEditPoints="1" noAdjustHandles="1" noChangeArrowheads="1" noChangeShapeType="1"/>
          </p:cNvSpPr>
          <p:nvPr>
            <p:ph idx="15"/>
          </p:nvPr>
        </p:nvSpPr>
        <p:spPr>
          <a:xfrm>
            <a:off x="8191335" y="1633714"/>
            <a:ext cx="3743697"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16" name="Content Placeholder 2">
            <a:extLst>
              <a:ext uri="{FF2B5EF4-FFF2-40B4-BE49-F238E27FC236}">
                <a16:creationId xmlns:a16="http://schemas.microsoft.com/office/drawing/2014/main" id="{2A15969B-795A-7ED8-7441-226F1963E23E}"/>
              </a:ext>
            </a:extLst>
          </p:cNvPr>
          <p:cNvSpPr>
            <a:spLocks noGrp="1" noRot="1" noMove="1" noResize="1" noEditPoints="1" noAdjustHandles="1" noChangeArrowheads="1" noChangeShapeType="1"/>
          </p:cNvSpPr>
          <p:nvPr>
            <p:ph idx="16"/>
          </p:nvPr>
        </p:nvSpPr>
        <p:spPr>
          <a:xfrm>
            <a:off x="4224338" y="1633714"/>
            <a:ext cx="3743326"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 name="Content Placeholder 7">
            <a:extLst>
              <a:ext uri="{FF2B5EF4-FFF2-40B4-BE49-F238E27FC236}">
                <a16:creationId xmlns:a16="http://schemas.microsoft.com/office/drawing/2014/main" id="{4FE5F837-C948-CB09-E330-943E06D9F80E}"/>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US"/>
              <a:t>Click to edit Master text styles</a:t>
            </a:r>
          </a:p>
        </p:txBody>
      </p:sp>
    </p:spTree>
    <p:extLst>
      <p:ext uri="{BB962C8B-B14F-4D97-AF65-F5344CB8AC3E}">
        <p14:creationId xmlns:p14="http://schemas.microsoft.com/office/powerpoint/2010/main" val="4033905239"/>
      </p:ext>
    </p:extLst>
  </p:cSld>
  <p:clrMapOvr>
    <a:masterClrMapping/>
  </p:clrMapOvr>
  <p:extLst>
    <p:ext uri="{DCECCB84-F9BA-43D5-87BE-67443E8EF086}">
      <p15:sldGuideLst xmlns:p15="http://schemas.microsoft.com/office/powerpoint/2012/main">
        <p15:guide id="1" pos="2525" userDrawn="1">
          <p15:clr>
            <a:srgbClr val="FBAE40"/>
          </p15:clr>
        </p15:guide>
        <p15:guide id="2" pos="2661" userDrawn="1">
          <p15:clr>
            <a:srgbClr val="FBAE40"/>
          </p15:clr>
        </p15:guide>
        <p15:guide id="3" pos="5019" userDrawn="1">
          <p15:clr>
            <a:srgbClr val="FBAE40"/>
          </p15:clr>
        </p15:guide>
        <p15:guide id="4" pos="5155" userDrawn="1">
          <p15:clr>
            <a:srgbClr val="FBAE40"/>
          </p15:clr>
        </p15:guide>
        <p15:guide id="5" orient="horz" pos="822" userDrawn="1">
          <p15:clr>
            <a:srgbClr val="FBAE40"/>
          </p15:clr>
        </p15:guide>
        <p15:guide id="6" orient="horz" pos="1026" userDrawn="1">
          <p15:clr>
            <a:srgbClr val="FBAE40"/>
          </p15:clr>
        </p15:guide>
        <p15:guide id="7" orient="horz" pos="27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EB638621-670A-21B6-3ECA-C0C4F1AB92DD}"/>
              </a:ext>
            </a:extLst>
          </p:cNvPr>
          <p:cNvGraphicFramePr>
            <a:graphicFrameLocks noChangeAspect="1"/>
          </p:cNvGraphicFramePr>
          <p:nvPr userDrawn="1">
            <p:custDataLst>
              <p:tags r:id="rId1"/>
            </p:custDataLst>
            <p:extLst>
              <p:ext uri="{D42A27DB-BD31-4B8C-83A1-F6EECF244321}">
                <p14:modId xmlns:p14="http://schemas.microsoft.com/office/powerpoint/2010/main" val="5369795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92F6EE79-89D4-77D7-09CE-F3103A768DC6}"/>
              </a:ext>
            </a:extLst>
          </p:cNvPr>
          <p:cNvSpPr>
            <a:spLocks noGrp="1" noRot="1" noMove="1" noResize="1" noEditPoints="1" noAdjustHandles="1" noChangeArrowheads="1" noChangeShapeType="1"/>
          </p:cNvSpPr>
          <p:nvPr>
            <p:ph type="ftr" sz="quarter" idx="11"/>
          </p:nvPr>
        </p:nvSpPr>
        <p:spPr>
          <a:xfrm>
            <a:off x="1148517" y="6308725"/>
            <a:ext cx="10152000" cy="277208"/>
          </a:xfrm>
          <a:prstGeom prst="rect">
            <a:avLst/>
          </a:prstGeom>
        </p:spPr>
        <p:txBody>
          <a:bodyPr tIns="0" bIns="0"/>
          <a:lstStyle/>
          <a:p>
            <a:endParaRPr lang="en-IN" dirty="0"/>
          </a:p>
        </p:txBody>
      </p:sp>
      <p:sp>
        <p:nvSpPr>
          <p:cNvPr id="7" name="Subtitle 2">
            <a:extLst>
              <a:ext uri="{FF2B5EF4-FFF2-40B4-BE49-F238E27FC236}">
                <a16:creationId xmlns:a16="http://schemas.microsoft.com/office/drawing/2014/main" id="{E4ED935C-88EF-658B-F658-B090A042914C}"/>
              </a:ext>
            </a:extLst>
          </p:cNvPr>
          <p:cNvSpPr>
            <a:spLocks noGrp="1" noRot="1" noMove="1" noResize="1" noEditPoints="1" noAdjustHandles="1" noChangeArrowheads="1" noChangeShapeType="1"/>
          </p:cNvSpPr>
          <p:nvPr>
            <p:ph type="subTitle" idx="13"/>
          </p:nvPr>
        </p:nvSpPr>
        <p:spPr>
          <a:xfrm>
            <a:off x="263523" y="1304925"/>
            <a:ext cx="11667600" cy="306000"/>
          </a:xfrm>
        </p:spPr>
        <p:txBody>
          <a:bodyPr anchor="t"/>
          <a:lstStyle>
            <a:lvl1pPr marL="0" indent="0" algn="l">
              <a:lnSpc>
                <a:spcPct val="114000"/>
              </a:lnSpc>
              <a:spcBef>
                <a:spcPts val="400"/>
              </a:spcBef>
              <a:spcAft>
                <a:spcPts val="1000"/>
              </a:spcAft>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11" name="Title 1">
            <a:extLst>
              <a:ext uri="{FF2B5EF4-FFF2-40B4-BE49-F238E27FC236}">
                <a16:creationId xmlns:a16="http://schemas.microsoft.com/office/drawing/2014/main" id="{0EE3DA41-82FF-27C9-86DF-1C95C3694EB0}"/>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US"/>
              <a:t>Click to edit Master title style</a:t>
            </a:r>
            <a:endParaRPr lang="en-IN" dirty="0"/>
          </a:p>
        </p:txBody>
      </p:sp>
      <p:sp>
        <p:nvSpPr>
          <p:cNvPr id="14" name="Content Placeholder 2">
            <a:extLst>
              <a:ext uri="{FF2B5EF4-FFF2-40B4-BE49-F238E27FC236}">
                <a16:creationId xmlns:a16="http://schemas.microsoft.com/office/drawing/2014/main" id="{E619638E-04D8-66B8-8823-035368A8BDDC}"/>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 name="Content Placeholder 7">
            <a:extLst>
              <a:ext uri="{FF2B5EF4-FFF2-40B4-BE49-F238E27FC236}">
                <a16:creationId xmlns:a16="http://schemas.microsoft.com/office/drawing/2014/main" id="{E599B915-4C5A-5745-5D4B-0AA6D730299C}"/>
              </a:ext>
            </a:extLst>
          </p:cNvPr>
          <p:cNvSpPr>
            <a:spLocks noGrp="1" noRot="1" noMove="1" noResize="1" noEditPoints="1" noAdjustHandles="1" noChangeArrowheads="1" noChangeShapeType="1"/>
          </p:cNvSpPr>
          <p:nvPr>
            <p:ph sz="quarter" idx="14"/>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US"/>
              <a:t>Click to edit Master text styles</a:t>
            </a:r>
          </a:p>
        </p:txBody>
      </p:sp>
    </p:spTree>
    <p:extLst>
      <p:ext uri="{BB962C8B-B14F-4D97-AF65-F5344CB8AC3E}">
        <p14:creationId xmlns:p14="http://schemas.microsoft.com/office/powerpoint/2010/main" val="304140355"/>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orient="horz" pos="27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6459531-58BC-7752-D3B8-05108AADA5BD}"/>
              </a:ext>
            </a:extLst>
          </p:cNvPr>
          <p:cNvGraphicFramePr>
            <a:graphicFrameLocks noChangeAspect="1"/>
          </p:cNvGraphicFramePr>
          <p:nvPr userDrawn="1">
            <p:custDataLst>
              <p:tags r:id="rId1"/>
            </p:custDataLst>
            <p:extLst>
              <p:ext uri="{D42A27DB-BD31-4B8C-83A1-F6EECF244321}">
                <p14:modId xmlns:p14="http://schemas.microsoft.com/office/powerpoint/2010/main" val="328967561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8DAC67A1-43F9-896D-C994-615E530F3ED8}"/>
              </a:ext>
            </a:extLst>
          </p:cNvPr>
          <p:cNvSpPr>
            <a:spLocks noGrp="1" noRot="1" noMove="1" noResize="1" noEditPoints="1" noAdjustHandles="1" noChangeArrowheads="1" noChangeShapeType="1"/>
          </p:cNvSpPr>
          <p:nvPr>
            <p:ph type="ftr" sz="quarter" idx="11"/>
          </p:nvPr>
        </p:nvSpPr>
        <p:spPr>
          <a:xfrm>
            <a:off x="1148517" y="6308725"/>
            <a:ext cx="10152000" cy="277208"/>
          </a:xfrm>
          <a:prstGeom prst="rect">
            <a:avLst/>
          </a:prstGeom>
        </p:spPr>
        <p:txBody>
          <a:bodyPr tIns="0" bIns="0"/>
          <a:lstStyle/>
          <a:p>
            <a:endParaRPr lang="en-IN" dirty="0"/>
          </a:p>
        </p:txBody>
      </p:sp>
      <p:sp>
        <p:nvSpPr>
          <p:cNvPr id="9" name="Title 1">
            <a:extLst>
              <a:ext uri="{FF2B5EF4-FFF2-40B4-BE49-F238E27FC236}">
                <a16:creationId xmlns:a16="http://schemas.microsoft.com/office/drawing/2014/main" id="{02759E58-5B18-7B2A-D07C-EFCF2957FE50}"/>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US"/>
              <a:t>Click to edit Master title style</a:t>
            </a:r>
            <a:endParaRPr lang="en-IN" dirty="0"/>
          </a:p>
        </p:txBody>
      </p:sp>
      <p:sp>
        <p:nvSpPr>
          <p:cNvPr id="2" name="Content Placeholder 7">
            <a:extLst>
              <a:ext uri="{FF2B5EF4-FFF2-40B4-BE49-F238E27FC236}">
                <a16:creationId xmlns:a16="http://schemas.microsoft.com/office/drawing/2014/main" id="{BCF37845-45C6-DF63-156C-46C3344703F4}"/>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US"/>
              <a:t>Click to edit Master text styles</a:t>
            </a:r>
          </a:p>
        </p:txBody>
      </p:sp>
    </p:spTree>
    <p:extLst>
      <p:ext uri="{BB962C8B-B14F-4D97-AF65-F5344CB8AC3E}">
        <p14:creationId xmlns:p14="http://schemas.microsoft.com/office/powerpoint/2010/main" val="3733456041"/>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orient="horz" pos="27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29D463-377A-ED37-C908-45E73F5EC8BE}"/>
              </a:ext>
            </a:extLst>
          </p:cNvPr>
          <p:cNvSpPr>
            <a:spLocks noGrp="1" noRot="1" noMove="1" noResize="1" noEditPoints="1" noAdjustHandles="1" noChangeArrowheads="1" noChangeShapeType="1"/>
          </p:cNvSpPr>
          <p:nvPr>
            <p:ph type="ftr" sz="quarter" idx="11"/>
          </p:nvPr>
        </p:nvSpPr>
        <p:spPr>
          <a:xfrm>
            <a:off x="1148517" y="6308725"/>
            <a:ext cx="10152000" cy="277208"/>
          </a:xfrm>
          <a:prstGeom prst="rect">
            <a:avLst/>
          </a:prstGeom>
        </p:spPr>
        <p:txBody>
          <a:bodyPr tIns="0" bIns="0"/>
          <a:lstStyle/>
          <a:p>
            <a:endParaRPr lang="en-IN" dirty="0"/>
          </a:p>
        </p:txBody>
      </p:sp>
      <p:sp>
        <p:nvSpPr>
          <p:cNvPr id="4" name="Content Placeholder 7">
            <a:extLst>
              <a:ext uri="{FF2B5EF4-FFF2-40B4-BE49-F238E27FC236}">
                <a16:creationId xmlns:a16="http://schemas.microsoft.com/office/drawing/2014/main" id="{9CF440A5-7B0F-6EF2-1A7D-45089079E06A}"/>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US"/>
              <a:t>Click to edit Master text styles</a:t>
            </a:r>
          </a:p>
        </p:txBody>
      </p:sp>
    </p:spTree>
    <p:extLst>
      <p:ext uri="{BB962C8B-B14F-4D97-AF65-F5344CB8AC3E}">
        <p14:creationId xmlns:p14="http://schemas.microsoft.com/office/powerpoint/2010/main" val="3264170241"/>
      </p:ext>
    </p:extLst>
  </p:cSld>
  <p:clrMapOvr>
    <a:masterClrMapping/>
  </p:clrMapOvr>
  <p:extLst>
    <p:ext uri="{DCECCB84-F9BA-43D5-87BE-67443E8EF086}">
      <p15:sldGuideLst xmlns:p15="http://schemas.microsoft.com/office/powerpoint/2012/main">
        <p15:guide id="1" orient="horz" pos="27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Closing Graphic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E6AE1D-A671-0B83-E8B4-2819A4A6EB29}"/>
              </a:ext>
            </a:extLst>
          </p:cNvPr>
          <p:cNvPicPr>
            <a:picLocks noGrp="1" noRot="1" noChangeAspect="1" noMove="1" noResize="1" noEditPoints="1" noAdjustHandles="1" noChangeArrowheads="1" noChangeShapeType="1" noCrop="1"/>
          </p:cNvPicPr>
          <p:nvPr userDrawn="1"/>
        </p:nvPicPr>
        <p:blipFill>
          <a:blip r:embed="rId2"/>
          <a:srcRect/>
          <a:stretch/>
        </p:blipFill>
        <p:spPr>
          <a:xfrm>
            <a:off x="2" y="0"/>
            <a:ext cx="12191996" cy="6857997"/>
          </a:xfrm>
          <a:prstGeom prst="rect">
            <a:avLst/>
          </a:prstGeom>
        </p:spPr>
      </p:pic>
      <p:sp>
        <p:nvSpPr>
          <p:cNvPr id="2" name="TextBox 1">
            <a:extLst>
              <a:ext uri="{FF2B5EF4-FFF2-40B4-BE49-F238E27FC236}">
                <a16:creationId xmlns:a16="http://schemas.microsoft.com/office/drawing/2014/main" id="{7C0B2CA8-819F-4936-910B-C6EEF4FCFEFF}"/>
              </a:ext>
            </a:extLst>
          </p:cNvPr>
          <p:cNvSpPr txBox="1"/>
          <p:nvPr userDrawn="1"/>
        </p:nvSpPr>
        <p:spPr>
          <a:xfrm>
            <a:off x="1030636" y="2736095"/>
            <a:ext cx="1243739" cy="352586"/>
          </a:xfrm>
          <a:prstGeom prst="rect">
            <a:avLst/>
          </a:prstGeom>
        </p:spPr>
        <p:txBody>
          <a:bodyPr vert="horz" wrap="none" lIns="0" tIns="0" rIns="0" bIns="0" rtlCol="0">
            <a:noAutofit/>
          </a:bodyPr>
          <a:lstStyle/>
          <a:p>
            <a:pPr marL="0" marR="0" indent="0" algn="l" defTabSz="914400" rtl="0" eaLnBrk="1" fontAlgn="auto" latinLnBrk="0" hangingPunct="1">
              <a:lnSpc>
                <a:spcPct val="100000"/>
              </a:lnSpc>
              <a:spcBef>
                <a:spcPts val="300"/>
              </a:spcBef>
              <a:spcAft>
                <a:spcPts val="300"/>
              </a:spcAft>
              <a:buClrTx/>
              <a:buSzPct val="80000"/>
              <a:buFont typeface="Wingdings 2" panose="05020102010507070707" pitchFamily="18" charset="2"/>
              <a:buNone/>
              <a:tabLst/>
            </a:pPr>
            <a:r>
              <a:rPr kumimoji="0" lang="lt-LT" sz="2200" b="0" i="0" u="none" strike="noStrike" kern="1200" cap="none" spc="0" normalizeH="0" baseline="0" noProof="0" dirty="0">
                <a:ln>
                  <a:noFill/>
                </a:ln>
                <a:solidFill>
                  <a:schemeClr val="tx1"/>
                </a:solidFill>
                <a:effectLst/>
                <a:uLnTx/>
                <a:uFillTx/>
                <a:latin typeface="Arial"/>
                <a:ea typeface="+mn-ea"/>
                <a:cs typeface="Arial"/>
              </a:rPr>
              <a:t>Adresas</a:t>
            </a:r>
            <a:r>
              <a:rPr kumimoji="0" lang="en-US" sz="2200" b="0" i="0" u="none" strike="noStrike" kern="1200" cap="none" spc="0" normalizeH="0" baseline="0" noProof="0" dirty="0">
                <a:ln>
                  <a:noFill/>
                </a:ln>
                <a:solidFill>
                  <a:schemeClr val="tx1"/>
                </a:solidFill>
                <a:effectLst/>
                <a:uLnTx/>
                <a:uFillTx/>
                <a:latin typeface="Arial"/>
                <a:ea typeface="+mn-ea"/>
                <a:cs typeface="Arial"/>
              </a:rPr>
              <a:t>:</a:t>
            </a:r>
          </a:p>
        </p:txBody>
      </p:sp>
      <p:sp>
        <p:nvSpPr>
          <p:cNvPr id="5" name="TextBox 4">
            <a:extLst>
              <a:ext uri="{FF2B5EF4-FFF2-40B4-BE49-F238E27FC236}">
                <a16:creationId xmlns:a16="http://schemas.microsoft.com/office/drawing/2014/main" id="{64A6AB59-B95A-4A08-9141-7C3BF8589BF7}"/>
              </a:ext>
            </a:extLst>
          </p:cNvPr>
          <p:cNvSpPr txBox="1"/>
          <p:nvPr userDrawn="1"/>
        </p:nvSpPr>
        <p:spPr>
          <a:xfrm>
            <a:off x="999641" y="3865558"/>
            <a:ext cx="1441342" cy="352586"/>
          </a:xfrm>
          <a:prstGeom prst="rect">
            <a:avLst/>
          </a:prstGeom>
        </p:spPr>
        <p:txBody>
          <a:bodyPr vert="horz" wrap="none" lIns="0" tIns="0" rIns="0" bIns="0" rtlCol="0">
            <a:noAutofit/>
          </a:bodyPr>
          <a:lstStyle/>
          <a:p>
            <a:pPr marL="0" marR="0" indent="0" algn="l" defTabSz="914400" rtl="0" eaLnBrk="1" fontAlgn="auto" latinLnBrk="0" hangingPunct="1">
              <a:lnSpc>
                <a:spcPct val="100000"/>
              </a:lnSpc>
              <a:spcBef>
                <a:spcPts val="300"/>
              </a:spcBef>
              <a:spcAft>
                <a:spcPts val="300"/>
              </a:spcAft>
              <a:buClrTx/>
              <a:buSzPct val="80000"/>
              <a:buFont typeface="Wingdings 2" panose="05020102010507070707" pitchFamily="18" charset="2"/>
              <a:buNone/>
              <a:tabLst/>
            </a:pPr>
            <a:r>
              <a:rPr kumimoji="0" lang="lt-LT" sz="2200" b="0" i="0" u="none" strike="noStrike" kern="1200" cap="none" spc="0" normalizeH="0" baseline="0" noProof="0" dirty="0">
                <a:ln>
                  <a:noFill/>
                </a:ln>
                <a:solidFill>
                  <a:schemeClr val="tx1"/>
                </a:solidFill>
                <a:effectLst/>
                <a:uLnTx/>
                <a:uFillTx/>
                <a:latin typeface="Arial"/>
                <a:ea typeface="+mn-ea"/>
                <a:cs typeface="Arial"/>
              </a:rPr>
              <a:t>Telefonas</a:t>
            </a:r>
            <a:r>
              <a:rPr kumimoji="0" lang="en-US" sz="2200" b="0" i="0" u="none" strike="noStrike" kern="1200" cap="none" spc="0" normalizeH="0" baseline="0" noProof="0" dirty="0">
                <a:ln>
                  <a:noFill/>
                </a:ln>
                <a:solidFill>
                  <a:schemeClr val="tx1"/>
                </a:solidFill>
                <a:effectLst/>
                <a:uLnTx/>
                <a:uFillTx/>
                <a:latin typeface="Arial"/>
                <a:ea typeface="+mn-ea"/>
                <a:cs typeface="Arial"/>
              </a:rPr>
              <a:t>:</a:t>
            </a:r>
          </a:p>
        </p:txBody>
      </p:sp>
      <p:sp>
        <p:nvSpPr>
          <p:cNvPr id="8" name="TextBox 7">
            <a:extLst>
              <a:ext uri="{FF2B5EF4-FFF2-40B4-BE49-F238E27FC236}">
                <a16:creationId xmlns:a16="http://schemas.microsoft.com/office/drawing/2014/main" id="{140BDE3E-7E68-4953-8E51-713A43070D03}"/>
              </a:ext>
            </a:extLst>
          </p:cNvPr>
          <p:cNvSpPr txBox="1"/>
          <p:nvPr userDrawn="1"/>
        </p:nvSpPr>
        <p:spPr>
          <a:xfrm>
            <a:off x="1030637" y="4728278"/>
            <a:ext cx="1441342" cy="352586"/>
          </a:xfrm>
          <a:prstGeom prst="rect">
            <a:avLst/>
          </a:prstGeom>
        </p:spPr>
        <p:txBody>
          <a:bodyPr vert="horz" wrap="none" lIns="0" tIns="0" rIns="0" bIns="0" rtlCol="0">
            <a:noAutofit/>
          </a:bodyPr>
          <a:lstStyle/>
          <a:p>
            <a:pPr marL="0" marR="0" indent="0" algn="l" defTabSz="914400" rtl="0" eaLnBrk="1" fontAlgn="auto" latinLnBrk="0" hangingPunct="1">
              <a:lnSpc>
                <a:spcPct val="100000"/>
              </a:lnSpc>
              <a:spcBef>
                <a:spcPts val="300"/>
              </a:spcBef>
              <a:spcAft>
                <a:spcPts val="300"/>
              </a:spcAft>
              <a:buClrTx/>
              <a:buSzPct val="80000"/>
              <a:buFont typeface="Wingdings 2" panose="05020102010507070707" pitchFamily="18" charset="2"/>
              <a:buNone/>
              <a:tabLst/>
            </a:pPr>
            <a:r>
              <a:rPr kumimoji="0" lang="lt-LT" sz="2200" b="0" i="0" u="none" strike="noStrike" kern="1200" cap="none" spc="0" normalizeH="0" baseline="0" noProof="0" dirty="0">
                <a:ln>
                  <a:noFill/>
                </a:ln>
                <a:solidFill>
                  <a:schemeClr val="tx1"/>
                </a:solidFill>
                <a:effectLst/>
                <a:uLnTx/>
                <a:uFillTx/>
                <a:latin typeface="Arial"/>
                <a:ea typeface="+mn-ea"/>
                <a:cs typeface="Arial"/>
              </a:rPr>
              <a:t>El. </a:t>
            </a:r>
            <a:r>
              <a:rPr kumimoji="0" lang="en-US" sz="2200" b="0" i="0" u="none" strike="noStrike" kern="1200" cap="none" spc="0" normalizeH="0" baseline="0" noProof="0" dirty="0">
                <a:ln>
                  <a:noFill/>
                </a:ln>
                <a:solidFill>
                  <a:schemeClr val="tx1"/>
                </a:solidFill>
                <a:effectLst/>
                <a:uLnTx/>
                <a:uFillTx/>
                <a:latin typeface="Arial"/>
                <a:ea typeface="+mn-ea"/>
                <a:cs typeface="Arial"/>
              </a:rPr>
              <a:t>p</a:t>
            </a:r>
            <a:r>
              <a:rPr kumimoji="0" lang="lt-LT" sz="2200" b="0" i="0" u="none" strike="noStrike" kern="1200" cap="none" spc="0" normalizeH="0" baseline="0" noProof="1">
                <a:ln>
                  <a:noFill/>
                </a:ln>
                <a:solidFill>
                  <a:schemeClr val="tx1"/>
                </a:solidFill>
                <a:effectLst/>
                <a:uLnTx/>
                <a:uFillTx/>
                <a:latin typeface="Arial"/>
                <a:ea typeface="+mn-ea"/>
                <a:cs typeface="Arial"/>
              </a:rPr>
              <a:t>aštas</a:t>
            </a:r>
            <a:r>
              <a:rPr kumimoji="0" lang="en-US" sz="2200" b="0" i="0" u="none" strike="noStrike" kern="1200" cap="none" spc="0" normalizeH="0" baseline="0" noProof="0" dirty="0">
                <a:ln>
                  <a:noFill/>
                </a:ln>
                <a:solidFill>
                  <a:schemeClr val="tx1"/>
                </a:solidFill>
                <a:effectLst/>
                <a:uLnTx/>
                <a:uFillTx/>
                <a:latin typeface="Arial"/>
                <a:ea typeface="+mn-ea"/>
                <a:cs typeface="Arial"/>
              </a:rPr>
              <a:t>:</a:t>
            </a:r>
          </a:p>
        </p:txBody>
      </p:sp>
      <p:sp>
        <p:nvSpPr>
          <p:cNvPr id="10" name="TextBox 9">
            <a:extLst>
              <a:ext uri="{FF2B5EF4-FFF2-40B4-BE49-F238E27FC236}">
                <a16:creationId xmlns:a16="http://schemas.microsoft.com/office/drawing/2014/main" id="{15281A27-F7E8-4D3A-8734-4F365233C26A}"/>
              </a:ext>
            </a:extLst>
          </p:cNvPr>
          <p:cNvSpPr txBox="1"/>
          <p:nvPr userDrawn="1"/>
        </p:nvSpPr>
        <p:spPr>
          <a:xfrm>
            <a:off x="1030635" y="4201343"/>
            <a:ext cx="1495587" cy="317720"/>
          </a:xfrm>
          <a:prstGeom prst="rect">
            <a:avLst/>
          </a:prstGeom>
        </p:spPr>
        <p:txBody>
          <a:bodyPr vert="horz" wrap="none" lIns="0" tIns="0" rIns="0" bIns="0" rtlCol="0">
            <a:noAutofit/>
          </a:bodyPr>
          <a:lstStyle/>
          <a:p>
            <a:pPr marL="0" marR="0" indent="0" algn="l" defTabSz="914400" rtl="0" eaLnBrk="1" fontAlgn="auto" latinLnBrk="0" hangingPunct="1">
              <a:lnSpc>
                <a:spcPct val="100000"/>
              </a:lnSpc>
              <a:spcBef>
                <a:spcPts val="300"/>
              </a:spcBef>
              <a:spcAft>
                <a:spcPts val="300"/>
              </a:spcAft>
              <a:buClrTx/>
              <a:buSzPct val="80000"/>
              <a:buFont typeface="Wingdings 2" panose="05020102010507070707" pitchFamily="18" charset="2"/>
              <a:buNone/>
              <a:tabLst/>
            </a:pPr>
            <a:r>
              <a:rPr kumimoji="0" lang="en-US" sz="1500" b="0" i="0" u="none" strike="noStrike" kern="1200" cap="none" spc="0" normalizeH="0" baseline="0" noProof="0" dirty="0">
                <a:ln>
                  <a:noFill/>
                </a:ln>
                <a:solidFill>
                  <a:schemeClr val="tx1"/>
                </a:solidFill>
                <a:effectLst/>
                <a:uLnTx/>
                <a:uFillTx/>
                <a:latin typeface="Arial"/>
                <a:ea typeface="+mn-ea"/>
                <a:cs typeface="Arial"/>
              </a:rPr>
              <a:t>+370 683 17421 </a:t>
            </a:r>
          </a:p>
        </p:txBody>
      </p:sp>
      <p:sp>
        <p:nvSpPr>
          <p:cNvPr id="11" name="TextBox 10">
            <a:extLst>
              <a:ext uri="{FF2B5EF4-FFF2-40B4-BE49-F238E27FC236}">
                <a16:creationId xmlns:a16="http://schemas.microsoft.com/office/drawing/2014/main" id="{2AC89FAA-6724-45D1-A899-21043ABA191D}"/>
              </a:ext>
            </a:extLst>
          </p:cNvPr>
          <p:cNvSpPr txBox="1"/>
          <p:nvPr userDrawn="1"/>
        </p:nvSpPr>
        <p:spPr>
          <a:xfrm>
            <a:off x="1030635" y="5055043"/>
            <a:ext cx="1441343" cy="352586"/>
          </a:xfrm>
          <a:prstGeom prst="rect">
            <a:avLst/>
          </a:prstGeom>
        </p:spPr>
        <p:txBody>
          <a:bodyPr vert="horz" wrap="none" lIns="0" tIns="0" rIns="0" bIns="0" rtlCol="0">
            <a:noAutofit/>
          </a:bodyPr>
          <a:lstStyle/>
          <a:p>
            <a:pPr marL="0" marR="0" indent="0" algn="l" defTabSz="914400" rtl="0" eaLnBrk="1" fontAlgn="auto" latinLnBrk="0" hangingPunct="1">
              <a:lnSpc>
                <a:spcPct val="100000"/>
              </a:lnSpc>
              <a:spcBef>
                <a:spcPts val="300"/>
              </a:spcBef>
              <a:spcAft>
                <a:spcPts val="300"/>
              </a:spcAft>
              <a:buClrTx/>
              <a:buSzPct val="80000"/>
              <a:buFont typeface="Wingdings 2" panose="05020102010507070707" pitchFamily="18" charset="2"/>
              <a:buNone/>
              <a:tabLst/>
            </a:pPr>
            <a:r>
              <a:rPr kumimoji="0" lang="lt-LT" sz="1600" b="0" i="0" u="none" strike="noStrike" kern="1200" cap="none" spc="0" normalizeH="0" baseline="0" noProof="1">
                <a:ln>
                  <a:noFill/>
                </a:ln>
                <a:solidFill>
                  <a:schemeClr val="tx1"/>
                </a:solidFill>
                <a:effectLst/>
                <a:uLnTx/>
                <a:uFillTx/>
                <a:latin typeface="Arial"/>
                <a:ea typeface="+mn-ea"/>
                <a:cs typeface="Arial"/>
              </a:rPr>
              <a:t>info</a:t>
            </a:r>
            <a:r>
              <a:rPr kumimoji="0" lang="en-US" sz="1600" b="0" i="0" u="none" strike="noStrike" kern="1200" cap="none" spc="0" normalizeH="0" baseline="0" noProof="0" dirty="0">
                <a:ln>
                  <a:noFill/>
                </a:ln>
                <a:solidFill>
                  <a:schemeClr val="tx1"/>
                </a:solidFill>
                <a:effectLst/>
                <a:uLnTx/>
                <a:uFillTx/>
                <a:latin typeface="Arial"/>
                <a:ea typeface="+mn-ea"/>
                <a:cs typeface="Arial"/>
              </a:rPr>
              <a:t>@eurotela.lt</a:t>
            </a:r>
          </a:p>
        </p:txBody>
      </p:sp>
      <p:sp>
        <p:nvSpPr>
          <p:cNvPr id="12" name="TextBox 11">
            <a:extLst>
              <a:ext uri="{FF2B5EF4-FFF2-40B4-BE49-F238E27FC236}">
                <a16:creationId xmlns:a16="http://schemas.microsoft.com/office/drawing/2014/main" id="{E7A92114-FF0A-41AC-935B-C02862980C31}"/>
              </a:ext>
            </a:extLst>
          </p:cNvPr>
          <p:cNvSpPr txBox="1"/>
          <p:nvPr userDrawn="1"/>
        </p:nvSpPr>
        <p:spPr>
          <a:xfrm>
            <a:off x="1030635" y="3073172"/>
            <a:ext cx="2561097" cy="479813"/>
          </a:xfrm>
          <a:prstGeom prst="rect">
            <a:avLst/>
          </a:prstGeom>
        </p:spPr>
        <p:txBody>
          <a:bodyPr vert="horz" wrap="none" lIns="0" tIns="0" rIns="0" bIns="0" rtlCol="0">
            <a:noAutofit/>
          </a:bodyPr>
          <a:lstStyle/>
          <a:p>
            <a:pPr marL="0" marR="0" indent="0" algn="l" defTabSz="914400" rtl="0" eaLnBrk="1" fontAlgn="auto" latinLnBrk="0" hangingPunct="1">
              <a:lnSpc>
                <a:spcPct val="100000"/>
              </a:lnSpc>
              <a:spcBef>
                <a:spcPts val="300"/>
              </a:spcBef>
              <a:spcAft>
                <a:spcPts val="300"/>
              </a:spcAft>
              <a:buClrTx/>
              <a:buSzPct val="80000"/>
              <a:buFont typeface="Wingdings 2" panose="05020102010507070707" pitchFamily="18" charset="2"/>
              <a:buNone/>
              <a:tabLst/>
            </a:pPr>
            <a:r>
              <a:rPr lang="lt-LT" sz="1600" b="0" i="0" dirty="0">
                <a:solidFill>
                  <a:schemeClr val="tx1"/>
                </a:solidFill>
                <a:effectLst/>
                <a:latin typeface="Inter"/>
              </a:rPr>
              <a:t>Vilhelmo </a:t>
            </a:r>
            <a:r>
              <a:rPr lang="lt-LT" sz="1600" b="0" i="0" noProof="1">
                <a:solidFill>
                  <a:schemeClr val="tx1"/>
                </a:solidFill>
                <a:effectLst/>
                <a:latin typeface="Inter"/>
              </a:rPr>
              <a:t>Berbomo</a:t>
            </a:r>
            <a:r>
              <a:rPr lang="lt-LT" sz="1600" b="0" i="0" dirty="0">
                <a:solidFill>
                  <a:schemeClr val="tx1"/>
                </a:solidFill>
                <a:effectLst/>
                <a:latin typeface="Inter"/>
              </a:rPr>
              <a:t> g. 10 – 212</a:t>
            </a:r>
            <a:br>
              <a:rPr lang="en-US" sz="1600" b="0" i="0" dirty="0">
                <a:solidFill>
                  <a:schemeClr val="tx1"/>
                </a:solidFill>
                <a:effectLst/>
                <a:latin typeface="Inter"/>
              </a:rPr>
            </a:br>
            <a:r>
              <a:rPr lang="lt-LT" sz="1600" b="0" i="0" dirty="0">
                <a:solidFill>
                  <a:schemeClr val="tx1"/>
                </a:solidFill>
                <a:effectLst/>
                <a:latin typeface="Inter"/>
              </a:rPr>
              <a:t>LT-92221 Klaipėda</a:t>
            </a:r>
            <a:endParaRPr kumimoji="0" lang="en-US" sz="1600" b="0" i="0" u="none" strike="noStrike" kern="1200" cap="none" spc="0" normalizeH="0" baseline="0" noProof="0" dirty="0" err="1">
              <a:ln>
                <a:noFill/>
              </a:ln>
              <a:solidFill>
                <a:schemeClr val="tx1"/>
              </a:solidFill>
              <a:effectLst/>
              <a:uLnTx/>
              <a:uFillTx/>
              <a:latin typeface="Arial"/>
              <a:ea typeface="+mn-ea"/>
              <a:cs typeface="Arial"/>
            </a:endParaRPr>
          </a:p>
        </p:txBody>
      </p:sp>
    </p:spTree>
    <p:extLst>
      <p:ext uri="{BB962C8B-B14F-4D97-AF65-F5344CB8AC3E}">
        <p14:creationId xmlns:p14="http://schemas.microsoft.com/office/powerpoint/2010/main" val="2226559804"/>
      </p:ext>
    </p:extLst>
  </p:cSld>
  <p:clrMapOvr>
    <a:masterClrMapping/>
  </p:clrMapOvr>
  <p:extLst>
    <p:ext uri="{DCECCB84-F9BA-43D5-87BE-67443E8EF086}">
      <p15:sldGuideLst xmlns:p15="http://schemas.microsoft.com/office/powerpoint/2012/main">
        <p15:guide id="1" orient="horz" pos="27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High Wav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8" cy="6857999"/>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4" y="1989138"/>
            <a:ext cx="7020000" cy="2015925"/>
          </a:xfrm>
          <a:prstGeom prst="rect">
            <a:avLst/>
          </a:prstGeom>
        </p:spPr>
        <p:txBody>
          <a:bodyPr anchor="b"/>
          <a:lstStyle>
            <a:lvl1pPr algn="l">
              <a:defRPr sz="3500"/>
            </a:lvl1pPr>
          </a:lstStyle>
          <a:p>
            <a:r>
              <a:rPr lang="en-US"/>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7019998" cy="900000"/>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Tree>
    <p:extLst>
      <p:ext uri="{BB962C8B-B14F-4D97-AF65-F5344CB8AC3E}">
        <p14:creationId xmlns:p14="http://schemas.microsoft.com/office/powerpoint/2010/main" val="29430782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Closing Graphic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E6AE1D-A671-0B83-E8B4-2819A4A6EB29}"/>
              </a:ext>
            </a:extLst>
          </p:cNvPr>
          <p:cNvPicPr>
            <a:picLocks noGrp="1" noRot="1" noChangeAspect="1" noMove="1" noResize="1" noEditPoints="1" noAdjustHandles="1" noChangeArrowheads="1" noChangeShapeType="1" noCrop="1"/>
          </p:cNvPicPr>
          <p:nvPr userDrawn="1"/>
        </p:nvPicPr>
        <p:blipFill>
          <a:blip r:embed="rId2"/>
          <a:srcRect/>
          <a:stretch/>
        </p:blipFill>
        <p:spPr>
          <a:xfrm>
            <a:off x="2" y="0"/>
            <a:ext cx="12191996" cy="6857998"/>
          </a:xfrm>
          <a:prstGeom prst="rect">
            <a:avLst/>
          </a:prstGeom>
        </p:spPr>
      </p:pic>
      <p:pic>
        <p:nvPicPr>
          <p:cNvPr id="6" name="Picture 5">
            <a:extLst>
              <a:ext uri="{FF2B5EF4-FFF2-40B4-BE49-F238E27FC236}">
                <a16:creationId xmlns:a16="http://schemas.microsoft.com/office/drawing/2014/main" id="{5932283A-ED0E-425F-A4D5-DF0AA612453B}"/>
              </a:ext>
            </a:extLst>
          </p:cNvPr>
          <p:cNvPicPr>
            <a:picLocks noChangeAspect="1"/>
          </p:cNvPicPr>
          <p:nvPr userDrawn="1"/>
        </p:nvPicPr>
        <p:blipFill>
          <a:blip r:embed="rId3"/>
          <a:srcRect/>
          <a:stretch/>
        </p:blipFill>
        <p:spPr>
          <a:xfrm>
            <a:off x="403547" y="2590943"/>
            <a:ext cx="4226193" cy="1604777"/>
          </a:xfrm>
          <a:prstGeom prst="rect">
            <a:avLst/>
          </a:prstGeom>
        </p:spPr>
      </p:pic>
    </p:spTree>
    <p:extLst>
      <p:ext uri="{BB962C8B-B14F-4D97-AF65-F5344CB8AC3E}">
        <p14:creationId xmlns:p14="http://schemas.microsoft.com/office/powerpoint/2010/main" val="3513247097"/>
      </p:ext>
    </p:extLst>
  </p:cSld>
  <p:clrMapOvr>
    <a:masterClrMapping/>
  </p:clrMapOvr>
  <p:extLst>
    <p:ext uri="{DCECCB84-F9BA-43D5-87BE-67443E8EF086}">
      <p15:sldGuideLst xmlns:p15="http://schemas.microsoft.com/office/powerpoint/2012/main">
        <p15:guide id="1" orient="horz" pos="27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t-LT" dirty="0"/>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endParaRPr lang="lt-LT" dirty="0"/>
          </a:p>
        </p:txBody>
      </p:sp>
    </p:spTree>
    <p:extLst>
      <p:ext uri="{BB962C8B-B14F-4D97-AF65-F5344CB8AC3E}">
        <p14:creationId xmlns:p14="http://schemas.microsoft.com/office/powerpoint/2010/main" val="2511712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Wav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2" y="0"/>
            <a:ext cx="12191994" cy="6857997"/>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11664950" cy="2015925"/>
          </a:xfrm>
        </p:spPr>
        <p:txBody>
          <a:bodyPr anchor="b"/>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9360866"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Tree>
    <p:extLst>
      <p:ext uri="{BB962C8B-B14F-4D97-AF65-F5344CB8AC3E}">
        <p14:creationId xmlns:p14="http://schemas.microsoft.com/office/powerpoint/2010/main" val="3985213570"/>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High Wav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6" cy="6857998"/>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8280000" cy="2015925"/>
          </a:xfrm>
        </p:spPr>
        <p:txBody>
          <a:bodyPr anchor="b"/>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7" y="4221087"/>
            <a:ext cx="6516550"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Tree>
    <p:extLst>
      <p:ext uri="{BB962C8B-B14F-4D97-AF65-F5344CB8AC3E}">
        <p14:creationId xmlns:p14="http://schemas.microsoft.com/office/powerpoint/2010/main" val="2478237553"/>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Half Sphe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6" cy="6857998"/>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4" y="1989138"/>
            <a:ext cx="7560000" cy="2015925"/>
          </a:xfrm>
        </p:spPr>
        <p:txBody>
          <a:bodyPr anchor="b"/>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7560000"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Tree>
    <p:extLst>
      <p:ext uri="{BB962C8B-B14F-4D97-AF65-F5344CB8AC3E}">
        <p14:creationId xmlns:p14="http://schemas.microsoft.com/office/powerpoint/2010/main" val="3634365722"/>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Vortex">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2" y="0"/>
            <a:ext cx="12191994" cy="6857996"/>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11664950" cy="2015925"/>
          </a:xfrm>
        </p:spPr>
        <p:txBody>
          <a:bodyPr anchor="b"/>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9360866"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Tree>
    <p:extLst>
      <p:ext uri="{BB962C8B-B14F-4D97-AF65-F5344CB8AC3E}">
        <p14:creationId xmlns:p14="http://schemas.microsoft.com/office/powerpoint/2010/main" val="1928965816"/>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Inverted Wav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3" y="0"/>
            <a:ext cx="12191992" cy="6857996"/>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11664950" cy="2015925"/>
          </a:xfrm>
        </p:spPr>
        <p:txBody>
          <a:bodyPr anchor="b"/>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9360866"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Tree>
    <p:extLst>
      <p:ext uri="{BB962C8B-B14F-4D97-AF65-F5344CB8AC3E}">
        <p14:creationId xmlns:p14="http://schemas.microsoft.com/office/powerpoint/2010/main" val="3281242453"/>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Half Vortex">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3" y="0"/>
            <a:ext cx="12191992" cy="6857995"/>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11664950" cy="2015925"/>
          </a:xfrm>
        </p:spPr>
        <p:txBody>
          <a:bodyPr anchor="b"/>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9360866"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Tree>
    <p:extLst>
      <p:ext uri="{BB962C8B-B14F-4D97-AF65-F5344CB8AC3E}">
        <p14:creationId xmlns:p14="http://schemas.microsoft.com/office/powerpoint/2010/main" val="1626376713"/>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Shere_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8" cy="6857999"/>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7020000" cy="2015925"/>
          </a:xfrm>
        </p:spPr>
        <p:txBody>
          <a:bodyPr anchor="b"/>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7019999"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Tree>
    <p:extLst>
      <p:ext uri="{BB962C8B-B14F-4D97-AF65-F5344CB8AC3E}">
        <p14:creationId xmlns:p14="http://schemas.microsoft.com/office/powerpoint/2010/main" val="1633265728"/>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Shere_0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1998" cy="6857999"/>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4" y="1989138"/>
            <a:ext cx="7020000" cy="2015925"/>
          </a:xfrm>
        </p:spPr>
        <p:txBody>
          <a:bodyPr anchor="b"/>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7019998"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Tree>
    <p:extLst>
      <p:ext uri="{BB962C8B-B14F-4D97-AF65-F5344CB8AC3E}">
        <p14:creationId xmlns:p14="http://schemas.microsoft.com/office/powerpoint/2010/main" val="3722131133"/>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Half Sphe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6" cy="6857997"/>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7560000" cy="2015925"/>
          </a:xfrm>
          <a:prstGeom prst="rect">
            <a:avLst/>
          </a:prstGeom>
        </p:spPr>
        <p:txBody>
          <a:bodyPr anchor="b"/>
          <a:lstStyle>
            <a:lvl1pPr algn="l">
              <a:defRPr sz="3500"/>
            </a:lvl1pPr>
          </a:lstStyle>
          <a:p>
            <a:r>
              <a:rPr lang="en-US"/>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7559999"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Tree>
    <p:extLst>
      <p:ext uri="{BB962C8B-B14F-4D97-AF65-F5344CB8AC3E}">
        <p14:creationId xmlns:p14="http://schemas.microsoft.com/office/powerpoint/2010/main" val="2721109437"/>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Shere_0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2" y="0"/>
            <a:ext cx="12191994" cy="6857997"/>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4" y="1989138"/>
            <a:ext cx="6120000" cy="2015925"/>
          </a:xfrm>
        </p:spPr>
        <p:txBody>
          <a:bodyPr anchor="b"/>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6119998"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Tree>
    <p:extLst>
      <p:ext uri="{BB962C8B-B14F-4D97-AF65-F5344CB8AC3E}">
        <p14:creationId xmlns:p14="http://schemas.microsoft.com/office/powerpoint/2010/main" val="3114743999"/>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Shere_0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2" y="0"/>
            <a:ext cx="12191994" cy="6857996"/>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4" y="1989138"/>
            <a:ext cx="6120000" cy="2015925"/>
          </a:xfrm>
        </p:spPr>
        <p:txBody>
          <a:bodyPr anchor="b"/>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6119998"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Tree>
    <p:extLst>
      <p:ext uri="{BB962C8B-B14F-4D97-AF65-F5344CB8AC3E}">
        <p14:creationId xmlns:p14="http://schemas.microsoft.com/office/powerpoint/2010/main" val="3859770870"/>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with Partners">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EF0E3-9666-50D9-4E05-289391677731}"/>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8" cy="6857998"/>
          </a:xfrm>
          <a:prstGeom prst="rect">
            <a:avLst/>
          </a:prstGeom>
        </p:spPr>
      </p:pic>
      <p:sp>
        <p:nvSpPr>
          <p:cNvPr id="2" name="Title 1">
            <a:extLst>
              <a:ext uri="{FF2B5EF4-FFF2-40B4-BE49-F238E27FC236}">
                <a16:creationId xmlns:a16="http://schemas.microsoft.com/office/drawing/2014/main" id="{85E61F56-9347-5929-2DE9-2A62CC42EC6F}"/>
              </a:ext>
            </a:extLst>
          </p:cNvPr>
          <p:cNvSpPr>
            <a:spLocks noGrp="1" noRot="1" noMove="1" noResize="1" noEditPoints="1" noAdjustHandles="1" noChangeArrowheads="1" noChangeShapeType="1"/>
          </p:cNvSpPr>
          <p:nvPr>
            <p:ph type="title"/>
          </p:nvPr>
        </p:nvSpPr>
        <p:spPr>
          <a:xfrm>
            <a:off x="263525" y="657462"/>
            <a:ext cx="7200628" cy="2555637"/>
          </a:xfrm>
        </p:spPr>
        <p:txBody>
          <a:bodyPr anchor="b"/>
          <a:lstStyle>
            <a:lvl1pPr>
              <a:defRPr sz="3500">
                <a:solidFill>
                  <a:schemeClr val="bg1"/>
                </a:solidFill>
              </a:defRPr>
            </a:lvl1p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574983DA-38C9-9A08-0909-1C36050D0CCA}"/>
              </a:ext>
            </a:extLst>
          </p:cNvPr>
          <p:cNvSpPr>
            <a:spLocks noGrp="1" noRot="1" noMove="1" noResize="1" noEditPoints="1" noAdjustHandles="1" noChangeArrowheads="1" noChangeShapeType="1"/>
          </p:cNvSpPr>
          <p:nvPr>
            <p:ph type="body" idx="1"/>
          </p:nvPr>
        </p:nvSpPr>
        <p:spPr>
          <a:xfrm>
            <a:off x="263525" y="3429001"/>
            <a:ext cx="7200628" cy="1008111"/>
          </a:xfrm>
        </p:spPr>
        <p:txBody>
          <a:bodyPr/>
          <a:lstStyle>
            <a:lvl1pPr marL="0" indent="0">
              <a:buNone/>
              <a:defRPr sz="1800">
                <a:solidFill>
                  <a:schemeClr val="tx2">
                    <a:lumMod val="10000"/>
                    <a:lumOff val="9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2" name="Picture Placeholder 11">
            <a:extLst>
              <a:ext uri="{FF2B5EF4-FFF2-40B4-BE49-F238E27FC236}">
                <a16:creationId xmlns:a16="http://schemas.microsoft.com/office/drawing/2014/main" id="{51710036-492B-419F-1A9D-34FBED6FE21D}"/>
              </a:ext>
            </a:extLst>
          </p:cNvPr>
          <p:cNvSpPr>
            <a:spLocks noGrp="1" noRot="1" noMove="1" noResize="1" noEditPoints="1" noAdjustHandles="1" noChangeArrowheads="1" noChangeShapeType="1"/>
          </p:cNvSpPr>
          <p:nvPr>
            <p:ph type="pic" sz="quarter" idx="13"/>
          </p:nvPr>
        </p:nvSpPr>
        <p:spPr>
          <a:xfrm>
            <a:off x="8184648" y="4869979"/>
            <a:ext cx="3744000" cy="719261"/>
          </a:xfrm>
        </p:spPr>
        <p:txBody>
          <a:bodyPr/>
          <a:lstStyle/>
          <a:p>
            <a:endParaRPr lang="en-IN" dirty="0"/>
          </a:p>
        </p:txBody>
      </p:sp>
      <p:sp>
        <p:nvSpPr>
          <p:cNvPr id="15" name="Picture Placeholder 11">
            <a:extLst>
              <a:ext uri="{FF2B5EF4-FFF2-40B4-BE49-F238E27FC236}">
                <a16:creationId xmlns:a16="http://schemas.microsoft.com/office/drawing/2014/main" id="{7838B27C-BE10-FC06-4250-7ADA98B43422}"/>
              </a:ext>
            </a:extLst>
          </p:cNvPr>
          <p:cNvSpPr>
            <a:spLocks noGrp="1" noRot="1" noChangeAspect="1" noMove="1" noResize="1" noEditPoints="1" noAdjustHandles="1" noChangeArrowheads="1" noChangeShapeType="1"/>
          </p:cNvSpPr>
          <p:nvPr>
            <p:ph type="pic" sz="quarter" idx="16"/>
          </p:nvPr>
        </p:nvSpPr>
        <p:spPr>
          <a:xfrm>
            <a:off x="4223999" y="4869979"/>
            <a:ext cx="3744000" cy="719261"/>
          </a:xfrm>
        </p:spPr>
        <p:txBody>
          <a:bodyPr wrap="none">
            <a:normAutofit/>
          </a:bodyPr>
          <a:lstStyle/>
          <a:p>
            <a:endParaRPr lang="en-IN" dirty="0"/>
          </a:p>
        </p:txBody>
      </p:sp>
      <p:pic>
        <p:nvPicPr>
          <p:cNvPr id="17" name="Picture 16">
            <a:extLst>
              <a:ext uri="{FF2B5EF4-FFF2-40B4-BE49-F238E27FC236}">
                <a16:creationId xmlns:a16="http://schemas.microsoft.com/office/drawing/2014/main" id="{B3715EEB-4464-C1C7-ABA1-17631DFFAF0D}"/>
              </a:ext>
            </a:extLst>
          </p:cNvPr>
          <p:cNvPicPr>
            <a:picLocks noGrp="1" noRot="1" noChangeAspect="1" noMove="1" noResize="1" noEditPoints="1" noAdjustHandles="1" noChangeArrowheads="1" noChangeShapeType="1" noCrop="1"/>
          </p:cNvPicPr>
          <p:nvPr userDrawn="1"/>
        </p:nvPicPr>
        <p:blipFill>
          <a:blip r:embed="rId3"/>
          <a:srcRect/>
          <a:stretch/>
        </p:blipFill>
        <p:spPr>
          <a:xfrm>
            <a:off x="278916" y="4934837"/>
            <a:ext cx="3290457" cy="593714"/>
          </a:xfrm>
          <a:prstGeom prst="rect">
            <a:avLst/>
          </a:prstGeom>
        </p:spPr>
      </p:pic>
    </p:spTree>
    <p:extLst>
      <p:ext uri="{BB962C8B-B14F-4D97-AF65-F5344CB8AC3E}">
        <p14:creationId xmlns:p14="http://schemas.microsoft.com/office/powerpoint/2010/main" val="6423879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024">
          <p15:clr>
            <a:srgbClr val="FBAE40"/>
          </p15:clr>
        </p15:guide>
        <p15:guide id="3" orient="horz" pos="3067">
          <p15:clr>
            <a:srgbClr val="FBAE40"/>
          </p15:clr>
        </p15:guide>
        <p15:guide id="5" orient="horz" pos="2160">
          <p15:clr>
            <a:srgbClr val="FBAE40"/>
          </p15:clr>
        </p15:guide>
        <p15:guide id="6" orient="horz" pos="2795">
          <p15:clr>
            <a:srgbClr val="FBAE40"/>
          </p15:clr>
        </p15:guide>
        <p15:guide id="7" orient="horz" pos="41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501629-8A81-A1F4-A9FE-925032DD1F08}"/>
              </a:ext>
            </a:extLst>
          </p:cNvPr>
          <p:cNvGraphicFramePr>
            <a:graphicFrameLocks noChangeAspect="1"/>
          </p:cNvGraphicFramePr>
          <p:nvPr userDrawn="1">
            <p:custDataLst>
              <p:tags r:id="rId1"/>
            </p:custDataLst>
            <p:extLst>
              <p:ext uri="{D42A27DB-BD31-4B8C-83A1-F6EECF244321}">
                <p14:modId xmlns:p14="http://schemas.microsoft.com/office/powerpoint/2010/main" val="75251881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92F6EE79-89D4-77D7-09CE-F3103A768DC6}"/>
              </a:ext>
            </a:extLst>
          </p:cNvPr>
          <p:cNvSpPr>
            <a:spLocks noGrp="1" noRot="1" noMove="1" noResize="1" noEditPoints="1" noAdjustHandles="1" noChangeArrowheads="1" noChangeShapeType="1"/>
          </p:cNvSpPr>
          <p:nvPr>
            <p:ph type="ftr" sz="quarter" idx="11"/>
          </p:nvPr>
        </p:nvSpPr>
        <p:spPr/>
        <p:txBody>
          <a:bodyPr/>
          <a:lstStyle/>
          <a:p>
            <a:endParaRPr lang="en-IN" dirty="0"/>
          </a:p>
        </p:txBody>
      </p:sp>
      <p:sp>
        <p:nvSpPr>
          <p:cNvPr id="10" name="Title 1">
            <a:extLst>
              <a:ext uri="{FF2B5EF4-FFF2-40B4-BE49-F238E27FC236}">
                <a16:creationId xmlns:a16="http://schemas.microsoft.com/office/drawing/2014/main" id="{4F0A1962-C3C7-D08E-4B7D-8F61C93A8401}"/>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GB" dirty="0"/>
              <a:t>Click to edit Master title style</a:t>
            </a:r>
            <a:endParaRPr lang="en-IN" dirty="0"/>
          </a:p>
        </p:txBody>
      </p:sp>
      <p:sp>
        <p:nvSpPr>
          <p:cNvPr id="11" name="Content Placeholder 2">
            <a:extLst>
              <a:ext uri="{FF2B5EF4-FFF2-40B4-BE49-F238E27FC236}">
                <a16:creationId xmlns:a16="http://schemas.microsoft.com/office/drawing/2014/main" id="{F89C4126-8668-A9FA-64D4-C9B5096467AE}"/>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N" dirty="0"/>
          </a:p>
        </p:txBody>
      </p:sp>
      <p:sp>
        <p:nvSpPr>
          <p:cNvPr id="3" name="Content Placeholder 7">
            <a:extLst>
              <a:ext uri="{FF2B5EF4-FFF2-40B4-BE49-F238E27FC236}">
                <a16:creationId xmlns:a16="http://schemas.microsoft.com/office/drawing/2014/main" id="{9A2BB607-774A-782A-6DAE-7B3E3F95F939}"/>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dirty="0"/>
              <a:t>Click to edit Master text styles</a:t>
            </a:r>
          </a:p>
        </p:txBody>
      </p:sp>
    </p:spTree>
    <p:extLst>
      <p:ext uri="{BB962C8B-B14F-4D97-AF65-F5344CB8AC3E}">
        <p14:creationId xmlns:p14="http://schemas.microsoft.com/office/powerpoint/2010/main" val="3371505381"/>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orient="horz" pos="27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A3C2012A-5436-DE4C-BE71-DE2BE699B57D}"/>
              </a:ext>
            </a:extLst>
          </p:cNvPr>
          <p:cNvGraphicFramePr>
            <a:graphicFrameLocks noChangeAspect="1"/>
          </p:cNvGraphicFramePr>
          <p:nvPr userDrawn="1">
            <p:custDataLst>
              <p:tags r:id="rId1"/>
            </p:custDataLst>
            <p:extLst>
              <p:ext uri="{D42A27DB-BD31-4B8C-83A1-F6EECF244321}">
                <p14:modId xmlns:p14="http://schemas.microsoft.com/office/powerpoint/2010/main" val="21004661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Footer Placeholder 5">
            <a:extLst>
              <a:ext uri="{FF2B5EF4-FFF2-40B4-BE49-F238E27FC236}">
                <a16:creationId xmlns:a16="http://schemas.microsoft.com/office/drawing/2014/main" id="{B9C911A5-9E50-5CC6-185E-16373F0800B8}"/>
              </a:ext>
            </a:extLst>
          </p:cNvPr>
          <p:cNvSpPr>
            <a:spLocks noGrp="1" noRot="1" noMove="1" noResize="1" noEditPoints="1" noAdjustHandles="1" noChangeArrowheads="1" noChangeShapeType="1"/>
          </p:cNvSpPr>
          <p:nvPr>
            <p:ph type="ftr" sz="quarter" idx="11"/>
          </p:nvPr>
        </p:nvSpPr>
        <p:spPr/>
        <p:txBody>
          <a:bodyPr/>
          <a:lstStyle/>
          <a:p>
            <a:endParaRPr lang="en-IN" dirty="0"/>
          </a:p>
        </p:txBody>
      </p:sp>
      <p:sp>
        <p:nvSpPr>
          <p:cNvPr id="11" name="Title 1">
            <a:extLst>
              <a:ext uri="{FF2B5EF4-FFF2-40B4-BE49-F238E27FC236}">
                <a16:creationId xmlns:a16="http://schemas.microsoft.com/office/drawing/2014/main" id="{5895CC5B-F4E0-D7CF-7705-F5DD696C64B8}"/>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GB" dirty="0"/>
              <a:t>Click to edit Master title style</a:t>
            </a:r>
            <a:endParaRPr lang="en-IN" dirty="0"/>
          </a:p>
        </p:txBody>
      </p:sp>
      <p:sp>
        <p:nvSpPr>
          <p:cNvPr id="12" name="Content Placeholder 2">
            <a:extLst>
              <a:ext uri="{FF2B5EF4-FFF2-40B4-BE49-F238E27FC236}">
                <a16:creationId xmlns:a16="http://schemas.microsoft.com/office/drawing/2014/main" id="{88891686-F726-C4E1-9834-5EE3DA980033}"/>
              </a:ext>
            </a:extLst>
          </p:cNvPr>
          <p:cNvSpPr>
            <a:spLocks noGrp="1" noRot="1" noMove="1" noResize="1" noEditPoints="1" noAdjustHandles="1" noChangeArrowheads="1" noChangeShapeType="1"/>
          </p:cNvSpPr>
          <p:nvPr>
            <p:ph idx="1"/>
          </p:nvPr>
        </p:nvSpPr>
        <p:spPr>
          <a:xfrm>
            <a:off x="263525" y="1633714"/>
            <a:ext cx="5724525" cy="4459111"/>
          </a:xfrm>
        </p:spPr>
        <p:txBody>
          <a:bodyPr t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N" dirty="0"/>
          </a:p>
        </p:txBody>
      </p:sp>
      <p:sp>
        <p:nvSpPr>
          <p:cNvPr id="13" name="Content Placeholder 2">
            <a:extLst>
              <a:ext uri="{FF2B5EF4-FFF2-40B4-BE49-F238E27FC236}">
                <a16:creationId xmlns:a16="http://schemas.microsoft.com/office/drawing/2014/main" id="{7B70FD0D-7259-C6C0-3788-B563CC471662}"/>
              </a:ext>
            </a:extLst>
          </p:cNvPr>
          <p:cNvSpPr>
            <a:spLocks noGrp="1" noRot="1" noMove="1" noResize="1" noEditPoints="1" noAdjustHandles="1" noChangeArrowheads="1" noChangeShapeType="1"/>
          </p:cNvSpPr>
          <p:nvPr>
            <p:ph idx="14"/>
          </p:nvPr>
        </p:nvSpPr>
        <p:spPr>
          <a:xfrm>
            <a:off x="6203949" y="1633714"/>
            <a:ext cx="5731083" cy="4459111"/>
          </a:xfrm>
        </p:spPr>
        <p:txBody>
          <a:bodyPr t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N" dirty="0"/>
          </a:p>
        </p:txBody>
      </p:sp>
      <p:sp>
        <p:nvSpPr>
          <p:cNvPr id="5" name="Content Placeholder 7">
            <a:extLst>
              <a:ext uri="{FF2B5EF4-FFF2-40B4-BE49-F238E27FC236}">
                <a16:creationId xmlns:a16="http://schemas.microsoft.com/office/drawing/2014/main" id="{7EF20BE2-989D-67FD-77D6-4909A8FC93B5}"/>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dirty="0"/>
              <a:t>Click to edit Master text styles</a:t>
            </a:r>
          </a:p>
        </p:txBody>
      </p:sp>
    </p:spTree>
    <p:extLst>
      <p:ext uri="{BB962C8B-B14F-4D97-AF65-F5344CB8AC3E}">
        <p14:creationId xmlns:p14="http://schemas.microsoft.com/office/powerpoint/2010/main" val="1380574177"/>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pos="3772" userDrawn="1">
          <p15:clr>
            <a:srgbClr val="FBAE40"/>
          </p15:clr>
        </p15:guide>
        <p15:guide id="4" pos="3908" userDrawn="1">
          <p15:clr>
            <a:srgbClr val="FBAE40"/>
          </p15:clr>
        </p15:guide>
        <p15:guide id="5" orient="horz" pos="27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053BA5F-7788-25FA-43F6-F5ED82760BF4}"/>
              </a:ext>
            </a:extLst>
          </p:cNvPr>
          <p:cNvGraphicFramePr>
            <a:graphicFrameLocks noChangeAspect="1"/>
          </p:cNvGraphicFramePr>
          <p:nvPr userDrawn="1">
            <p:custDataLst>
              <p:tags r:id="rId1"/>
            </p:custDataLst>
            <p:extLst>
              <p:ext uri="{D42A27DB-BD31-4B8C-83A1-F6EECF244321}">
                <p14:modId xmlns:p14="http://schemas.microsoft.com/office/powerpoint/2010/main" val="351302601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8" name="Footer Placeholder 7">
            <a:extLst>
              <a:ext uri="{FF2B5EF4-FFF2-40B4-BE49-F238E27FC236}">
                <a16:creationId xmlns:a16="http://schemas.microsoft.com/office/drawing/2014/main" id="{57DE3C71-06CE-3444-A22F-CA927EE7B251}"/>
              </a:ext>
            </a:extLst>
          </p:cNvPr>
          <p:cNvSpPr>
            <a:spLocks noGrp="1" noRot="1" noMove="1" noResize="1" noEditPoints="1" noAdjustHandles="1" noChangeArrowheads="1" noChangeShapeType="1"/>
          </p:cNvSpPr>
          <p:nvPr>
            <p:ph type="ftr" sz="quarter" idx="11"/>
          </p:nvPr>
        </p:nvSpPr>
        <p:spPr/>
        <p:txBody>
          <a:bodyPr/>
          <a:lstStyle/>
          <a:p>
            <a:endParaRPr lang="en-IN" dirty="0"/>
          </a:p>
        </p:txBody>
      </p:sp>
      <p:sp>
        <p:nvSpPr>
          <p:cNvPr id="10" name="Title 1">
            <a:extLst>
              <a:ext uri="{FF2B5EF4-FFF2-40B4-BE49-F238E27FC236}">
                <a16:creationId xmlns:a16="http://schemas.microsoft.com/office/drawing/2014/main" id="{9C780C11-8DC8-8724-6FC5-9D2726B9989E}"/>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GB" dirty="0"/>
              <a:t>Click to edit Master title style</a:t>
            </a:r>
            <a:endParaRPr lang="en-IN" dirty="0"/>
          </a:p>
        </p:txBody>
      </p:sp>
      <p:sp>
        <p:nvSpPr>
          <p:cNvPr id="12" name="Content Placeholder 2">
            <a:extLst>
              <a:ext uri="{FF2B5EF4-FFF2-40B4-BE49-F238E27FC236}">
                <a16:creationId xmlns:a16="http://schemas.microsoft.com/office/drawing/2014/main" id="{734EAC04-3A32-F180-2F63-633B70D24BA8}"/>
              </a:ext>
            </a:extLst>
          </p:cNvPr>
          <p:cNvSpPr>
            <a:spLocks noGrp="1" noRot="1" noMove="1" noResize="1" noEditPoints="1" noAdjustHandles="1" noChangeArrowheads="1" noChangeShapeType="1"/>
          </p:cNvSpPr>
          <p:nvPr>
            <p:ph idx="1"/>
          </p:nvPr>
        </p:nvSpPr>
        <p:spPr>
          <a:xfrm>
            <a:off x="263525" y="1633714"/>
            <a:ext cx="3743696" cy="4459111"/>
          </a:xfrm>
        </p:spPr>
        <p:txBody>
          <a:bodyPr t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N" dirty="0"/>
          </a:p>
        </p:txBody>
      </p:sp>
      <p:sp>
        <p:nvSpPr>
          <p:cNvPr id="14" name="Content Placeholder 2">
            <a:extLst>
              <a:ext uri="{FF2B5EF4-FFF2-40B4-BE49-F238E27FC236}">
                <a16:creationId xmlns:a16="http://schemas.microsoft.com/office/drawing/2014/main" id="{8BD09559-7147-1F42-E4A5-322C82F9FDCB}"/>
              </a:ext>
            </a:extLst>
          </p:cNvPr>
          <p:cNvSpPr>
            <a:spLocks noGrp="1" noRot="1" noMove="1" noResize="1" noEditPoints="1" noAdjustHandles="1" noChangeArrowheads="1" noChangeShapeType="1"/>
          </p:cNvSpPr>
          <p:nvPr>
            <p:ph idx="15"/>
          </p:nvPr>
        </p:nvSpPr>
        <p:spPr>
          <a:xfrm>
            <a:off x="8191335" y="1633714"/>
            <a:ext cx="3743697" cy="4459111"/>
          </a:xfrm>
        </p:spPr>
        <p:txBody>
          <a:bodyPr t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N" dirty="0"/>
          </a:p>
        </p:txBody>
      </p:sp>
      <p:sp>
        <p:nvSpPr>
          <p:cNvPr id="15" name="Content Placeholder 2">
            <a:extLst>
              <a:ext uri="{FF2B5EF4-FFF2-40B4-BE49-F238E27FC236}">
                <a16:creationId xmlns:a16="http://schemas.microsoft.com/office/drawing/2014/main" id="{3218418A-6A54-7AB9-1D4D-D9275AA3C9AA}"/>
              </a:ext>
            </a:extLst>
          </p:cNvPr>
          <p:cNvSpPr>
            <a:spLocks noGrp="1" noRot="1" noMove="1" noResize="1" noEditPoints="1" noAdjustHandles="1" noChangeArrowheads="1" noChangeShapeType="1"/>
          </p:cNvSpPr>
          <p:nvPr>
            <p:ph idx="16"/>
          </p:nvPr>
        </p:nvSpPr>
        <p:spPr>
          <a:xfrm>
            <a:off x="4227430" y="1633714"/>
            <a:ext cx="3743697" cy="4459111"/>
          </a:xfrm>
        </p:spPr>
        <p:txBody>
          <a:bodyPr t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N" dirty="0"/>
          </a:p>
        </p:txBody>
      </p:sp>
      <p:sp>
        <p:nvSpPr>
          <p:cNvPr id="7" name="Content Placeholder 7">
            <a:extLst>
              <a:ext uri="{FF2B5EF4-FFF2-40B4-BE49-F238E27FC236}">
                <a16:creationId xmlns:a16="http://schemas.microsoft.com/office/drawing/2014/main" id="{E8994A9E-9A1C-13CB-CBBE-1F01B48F9B98}"/>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dirty="0"/>
              <a:t>Click to edit Master text styles</a:t>
            </a:r>
          </a:p>
        </p:txBody>
      </p:sp>
    </p:spTree>
    <p:extLst>
      <p:ext uri="{BB962C8B-B14F-4D97-AF65-F5344CB8AC3E}">
        <p14:creationId xmlns:p14="http://schemas.microsoft.com/office/powerpoint/2010/main" val="3769017169"/>
      </p:ext>
    </p:extLst>
  </p:cSld>
  <p:clrMapOvr>
    <a:masterClrMapping/>
  </p:clrMapOvr>
  <p:extLst>
    <p:ext uri="{DCECCB84-F9BA-43D5-87BE-67443E8EF086}">
      <p15:sldGuideLst xmlns:p15="http://schemas.microsoft.com/office/powerpoint/2012/main">
        <p15:guide id="1" pos="2525" userDrawn="1">
          <p15:clr>
            <a:srgbClr val="FBAE40"/>
          </p15:clr>
        </p15:guide>
        <p15:guide id="2" pos="2661" userDrawn="1">
          <p15:clr>
            <a:srgbClr val="FBAE40"/>
          </p15:clr>
        </p15:guide>
        <p15:guide id="3" pos="5019" userDrawn="1">
          <p15:clr>
            <a:srgbClr val="FBAE40"/>
          </p15:clr>
        </p15:guide>
        <p15:guide id="4" pos="5155" userDrawn="1">
          <p15:clr>
            <a:srgbClr val="FBAE40"/>
          </p15:clr>
        </p15:guide>
        <p15:guide id="5" orient="horz" pos="822" userDrawn="1">
          <p15:clr>
            <a:srgbClr val="FBAE40"/>
          </p15:clr>
        </p15:guide>
        <p15:guide id="6" orient="horz" pos="1026" userDrawn="1">
          <p15:clr>
            <a:srgbClr val="FBAE40"/>
          </p15:clr>
        </p15:guide>
        <p15:guide id="7" orient="horz" pos="27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26EC7B28-1761-553C-C187-878351004885}"/>
              </a:ext>
            </a:extLst>
          </p:cNvPr>
          <p:cNvGraphicFramePr>
            <a:graphicFrameLocks noChangeAspect="1"/>
          </p:cNvGraphicFramePr>
          <p:nvPr userDrawn="1">
            <p:custDataLst>
              <p:tags r:id="rId1"/>
            </p:custDataLst>
            <p:extLst>
              <p:ext uri="{D42A27DB-BD31-4B8C-83A1-F6EECF244321}">
                <p14:modId xmlns:p14="http://schemas.microsoft.com/office/powerpoint/2010/main" val="59902693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92F6EE79-89D4-77D7-09CE-F3103A768DC6}"/>
              </a:ext>
            </a:extLst>
          </p:cNvPr>
          <p:cNvSpPr>
            <a:spLocks noGrp="1" noRot="1" noMove="1" noResize="1" noEditPoints="1" noAdjustHandles="1" noChangeArrowheads="1" noChangeShapeType="1"/>
          </p:cNvSpPr>
          <p:nvPr>
            <p:ph type="ftr" sz="quarter" idx="11"/>
          </p:nvPr>
        </p:nvSpPr>
        <p:spPr/>
        <p:txBody>
          <a:bodyPr/>
          <a:lstStyle/>
          <a:p>
            <a:endParaRPr lang="en-IN" dirty="0"/>
          </a:p>
        </p:txBody>
      </p:sp>
      <p:sp>
        <p:nvSpPr>
          <p:cNvPr id="11" name="Subtitle 2">
            <a:extLst>
              <a:ext uri="{FF2B5EF4-FFF2-40B4-BE49-F238E27FC236}">
                <a16:creationId xmlns:a16="http://schemas.microsoft.com/office/drawing/2014/main" id="{B51340C4-EF01-C727-AE53-891262FC9EAF}"/>
              </a:ext>
            </a:extLst>
          </p:cNvPr>
          <p:cNvSpPr>
            <a:spLocks noGrp="1" noRot="1" noMove="1" noResize="1" noEditPoints="1" noAdjustHandles="1" noChangeArrowheads="1" noChangeShapeType="1"/>
          </p:cNvSpPr>
          <p:nvPr>
            <p:ph type="subTitle" idx="13"/>
          </p:nvPr>
        </p:nvSpPr>
        <p:spPr>
          <a:xfrm>
            <a:off x="263523" y="1304925"/>
            <a:ext cx="11667600" cy="306000"/>
          </a:xfrm>
        </p:spPr>
        <p:txBody>
          <a:bodyPr/>
          <a:lstStyle>
            <a:lvl1pPr marL="0" indent="0" algn="l">
              <a:lnSpc>
                <a:spcPct val="114000"/>
              </a:lnSpc>
              <a:spcBef>
                <a:spcPts val="400"/>
              </a:spcBef>
              <a:spcAft>
                <a:spcPts val="100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IN" dirty="0"/>
          </a:p>
        </p:txBody>
      </p:sp>
      <p:sp>
        <p:nvSpPr>
          <p:cNvPr id="12" name="Title 1">
            <a:extLst>
              <a:ext uri="{FF2B5EF4-FFF2-40B4-BE49-F238E27FC236}">
                <a16:creationId xmlns:a16="http://schemas.microsoft.com/office/drawing/2014/main" id="{FF0E3213-C774-62C1-72D3-D37CB9C7B285}"/>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GB" dirty="0"/>
              <a:t>Click to edit Master title style</a:t>
            </a:r>
            <a:endParaRPr lang="en-IN" dirty="0"/>
          </a:p>
        </p:txBody>
      </p:sp>
      <p:sp>
        <p:nvSpPr>
          <p:cNvPr id="13" name="Content Placeholder 2">
            <a:extLst>
              <a:ext uri="{FF2B5EF4-FFF2-40B4-BE49-F238E27FC236}">
                <a16:creationId xmlns:a16="http://schemas.microsoft.com/office/drawing/2014/main" id="{F2F7B8A1-147F-59DD-C06F-71D5725CB67E}"/>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N" dirty="0"/>
          </a:p>
        </p:txBody>
      </p:sp>
      <p:sp>
        <p:nvSpPr>
          <p:cNvPr id="4" name="Content Placeholder 7">
            <a:extLst>
              <a:ext uri="{FF2B5EF4-FFF2-40B4-BE49-F238E27FC236}">
                <a16:creationId xmlns:a16="http://schemas.microsoft.com/office/drawing/2014/main" id="{0635F0AB-073B-C02F-03F8-F4EA1039941B}"/>
              </a:ext>
            </a:extLst>
          </p:cNvPr>
          <p:cNvSpPr>
            <a:spLocks noGrp="1" noRot="1" noMove="1" noResize="1" noEditPoints="1" noAdjustHandles="1" noChangeArrowheads="1" noChangeShapeType="1"/>
          </p:cNvSpPr>
          <p:nvPr>
            <p:ph sz="quarter" idx="14"/>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dirty="0"/>
              <a:t>Click to edit Master text styles</a:t>
            </a:r>
          </a:p>
        </p:txBody>
      </p:sp>
    </p:spTree>
    <p:extLst>
      <p:ext uri="{BB962C8B-B14F-4D97-AF65-F5344CB8AC3E}">
        <p14:creationId xmlns:p14="http://schemas.microsoft.com/office/powerpoint/2010/main" val="1890239812"/>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orient="horz" pos="27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29D463-377A-ED37-C908-45E73F5EC8BE}"/>
              </a:ext>
            </a:extLst>
          </p:cNvPr>
          <p:cNvSpPr>
            <a:spLocks noGrp="1" noRot="1" noMove="1" noResize="1" noEditPoints="1" noAdjustHandles="1" noChangeArrowheads="1" noChangeShapeType="1"/>
          </p:cNvSpPr>
          <p:nvPr>
            <p:ph type="ftr" sz="quarter" idx="11"/>
          </p:nvPr>
        </p:nvSpPr>
        <p:spPr/>
        <p:txBody>
          <a:bodyPr/>
          <a:lstStyle/>
          <a:p>
            <a:endParaRPr lang="en-IN" dirty="0"/>
          </a:p>
        </p:txBody>
      </p:sp>
      <p:sp>
        <p:nvSpPr>
          <p:cNvPr id="2" name="Content Placeholder 7">
            <a:extLst>
              <a:ext uri="{FF2B5EF4-FFF2-40B4-BE49-F238E27FC236}">
                <a16:creationId xmlns:a16="http://schemas.microsoft.com/office/drawing/2014/main" id="{579A0626-F77F-C5EA-0950-DF8B244A6E95}"/>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dirty="0"/>
              <a:t>Click to edit Master text styles</a:t>
            </a:r>
          </a:p>
        </p:txBody>
      </p:sp>
      <p:sp>
        <p:nvSpPr>
          <p:cNvPr id="4" name="Title 3">
            <a:extLst>
              <a:ext uri="{FF2B5EF4-FFF2-40B4-BE49-F238E27FC236}">
                <a16:creationId xmlns:a16="http://schemas.microsoft.com/office/drawing/2014/main" id="{8F45C641-45C8-415D-BF28-EF7409B4F9D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2706207"/>
      </p:ext>
    </p:extLst>
  </p:cSld>
  <p:clrMapOvr>
    <a:masterClrMapping/>
  </p:clrMapOvr>
  <p:extLst>
    <p:ext uri="{DCECCB84-F9BA-43D5-87BE-67443E8EF086}">
      <p15:sldGuideLst xmlns:p15="http://schemas.microsoft.com/office/powerpoint/2012/main">
        <p15:guide id="1" orient="horz" pos="278"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29D463-377A-ED37-C908-45E73F5EC8BE}"/>
              </a:ext>
            </a:extLst>
          </p:cNvPr>
          <p:cNvSpPr>
            <a:spLocks noGrp="1" noRot="1" noMove="1" noResize="1" noEditPoints="1" noAdjustHandles="1" noChangeArrowheads="1" noChangeShapeType="1"/>
          </p:cNvSpPr>
          <p:nvPr>
            <p:ph type="ftr" sz="quarter" idx="11"/>
          </p:nvPr>
        </p:nvSpPr>
        <p:spPr/>
        <p:txBody>
          <a:bodyPr/>
          <a:lstStyle/>
          <a:p>
            <a:endParaRPr lang="en-IN" dirty="0"/>
          </a:p>
        </p:txBody>
      </p:sp>
      <p:sp>
        <p:nvSpPr>
          <p:cNvPr id="2" name="Content Placeholder 7">
            <a:extLst>
              <a:ext uri="{FF2B5EF4-FFF2-40B4-BE49-F238E27FC236}">
                <a16:creationId xmlns:a16="http://schemas.microsoft.com/office/drawing/2014/main" id="{579A0626-F77F-C5EA-0950-DF8B244A6E95}"/>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dirty="0"/>
              <a:t>Click to edit Master text styles</a:t>
            </a:r>
          </a:p>
        </p:txBody>
      </p:sp>
    </p:spTree>
    <p:extLst>
      <p:ext uri="{BB962C8B-B14F-4D97-AF65-F5344CB8AC3E}">
        <p14:creationId xmlns:p14="http://schemas.microsoft.com/office/powerpoint/2010/main" val="2982019947"/>
      </p:ext>
    </p:extLst>
  </p:cSld>
  <p:clrMapOvr>
    <a:masterClrMapping/>
  </p:clrMapOvr>
  <p:extLst>
    <p:ext uri="{DCECCB84-F9BA-43D5-87BE-67443E8EF086}">
      <p15:sldGuideLst xmlns:p15="http://schemas.microsoft.com/office/powerpoint/2012/main">
        <p15:guide id="1" orient="horz" pos="27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Closing Graphic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E6AE1D-A671-0B83-E8B4-2819A4A6EB29}"/>
              </a:ext>
            </a:extLst>
          </p:cNvPr>
          <p:cNvPicPr>
            <a:picLocks noGrp="1" noRot="1" noChangeAspect="1" noMove="1" noResize="1" noEditPoints="1" noAdjustHandles="1" noChangeArrowheads="1" noChangeShapeType="1" noCrop="1"/>
          </p:cNvPicPr>
          <p:nvPr userDrawn="1"/>
        </p:nvPicPr>
        <p:blipFill>
          <a:blip r:embed="rId2"/>
          <a:srcRect/>
          <a:stretch/>
        </p:blipFill>
        <p:spPr>
          <a:xfrm>
            <a:off x="2" y="0"/>
            <a:ext cx="12191996" cy="6857998"/>
          </a:xfrm>
          <a:prstGeom prst="rect">
            <a:avLst/>
          </a:prstGeom>
        </p:spPr>
      </p:pic>
      <p:sp>
        <p:nvSpPr>
          <p:cNvPr id="2" name="TextBox 1">
            <a:extLst>
              <a:ext uri="{FF2B5EF4-FFF2-40B4-BE49-F238E27FC236}">
                <a16:creationId xmlns:a16="http://schemas.microsoft.com/office/drawing/2014/main" id="{7C0B2CA8-819F-4936-910B-C6EEF4FCFEFF}"/>
              </a:ext>
            </a:extLst>
          </p:cNvPr>
          <p:cNvSpPr txBox="1"/>
          <p:nvPr userDrawn="1"/>
        </p:nvSpPr>
        <p:spPr>
          <a:xfrm>
            <a:off x="1030636" y="2736095"/>
            <a:ext cx="1243739" cy="352586"/>
          </a:xfrm>
          <a:prstGeom prst="rect">
            <a:avLst/>
          </a:prstGeom>
        </p:spPr>
        <p:txBody>
          <a:bodyPr vert="horz" wrap="none" lIns="0" tIns="0" rIns="0" bIns="0" rtlCol="0">
            <a:noAutofit/>
          </a:bodyPr>
          <a:lstStyle/>
          <a:p>
            <a:pPr marL="0" marR="0" indent="0" algn="l" defTabSz="914400" rtl="0" eaLnBrk="1" fontAlgn="auto" latinLnBrk="0" hangingPunct="1">
              <a:lnSpc>
                <a:spcPct val="100000"/>
              </a:lnSpc>
              <a:spcBef>
                <a:spcPts val="300"/>
              </a:spcBef>
              <a:spcAft>
                <a:spcPts val="300"/>
              </a:spcAft>
              <a:buClrTx/>
              <a:buSzPct val="80000"/>
              <a:buFont typeface="Wingdings 2" panose="05020102010507070707" pitchFamily="18" charset="2"/>
              <a:buNone/>
              <a:tabLst/>
            </a:pPr>
            <a:r>
              <a:rPr kumimoji="0" lang="lt-LT" sz="2200" b="0" i="0" u="none" strike="noStrike" kern="1200" cap="none" spc="0" normalizeH="0" baseline="0" noProof="0" dirty="0">
                <a:ln>
                  <a:noFill/>
                </a:ln>
                <a:solidFill>
                  <a:schemeClr val="tx1"/>
                </a:solidFill>
                <a:effectLst/>
                <a:uLnTx/>
                <a:uFillTx/>
                <a:latin typeface="Arial"/>
                <a:ea typeface="+mn-ea"/>
                <a:cs typeface="Arial"/>
              </a:rPr>
              <a:t>Adresas</a:t>
            </a:r>
            <a:r>
              <a:rPr kumimoji="0" lang="en-US" sz="2200" b="0" i="0" u="none" strike="noStrike" kern="1200" cap="none" spc="0" normalizeH="0" baseline="0" noProof="0" dirty="0">
                <a:ln>
                  <a:noFill/>
                </a:ln>
                <a:solidFill>
                  <a:schemeClr val="tx1"/>
                </a:solidFill>
                <a:effectLst/>
                <a:uLnTx/>
                <a:uFillTx/>
                <a:latin typeface="Arial"/>
                <a:ea typeface="+mn-ea"/>
                <a:cs typeface="Arial"/>
              </a:rPr>
              <a:t>:</a:t>
            </a:r>
          </a:p>
        </p:txBody>
      </p:sp>
      <p:sp>
        <p:nvSpPr>
          <p:cNvPr id="5" name="TextBox 4">
            <a:extLst>
              <a:ext uri="{FF2B5EF4-FFF2-40B4-BE49-F238E27FC236}">
                <a16:creationId xmlns:a16="http://schemas.microsoft.com/office/drawing/2014/main" id="{64A6AB59-B95A-4A08-9141-7C3BF8589BF7}"/>
              </a:ext>
            </a:extLst>
          </p:cNvPr>
          <p:cNvSpPr txBox="1"/>
          <p:nvPr userDrawn="1"/>
        </p:nvSpPr>
        <p:spPr>
          <a:xfrm>
            <a:off x="1030637" y="3840997"/>
            <a:ext cx="1441342" cy="352586"/>
          </a:xfrm>
          <a:prstGeom prst="rect">
            <a:avLst/>
          </a:prstGeom>
        </p:spPr>
        <p:txBody>
          <a:bodyPr vert="horz" wrap="none" lIns="0" tIns="0" rIns="0" bIns="0" rtlCol="0">
            <a:noAutofit/>
          </a:bodyPr>
          <a:lstStyle/>
          <a:p>
            <a:pPr marL="0" marR="0" indent="0" algn="l" defTabSz="914400" rtl="0" eaLnBrk="1" fontAlgn="auto" latinLnBrk="0" hangingPunct="1">
              <a:lnSpc>
                <a:spcPct val="100000"/>
              </a:lnSpc>
              <a:spcBef>
                <a:spcPts val="300"/>
              </a:spcBef>
              <a:spcAft>
                <a:spcPts val="300"/>
              </a:spcAft>
              <a:buClrTx/>
              <a:buSzPct val="80000"/>
              <a:buFont typeface="Wingdings 2" panose="05020102010507070707" pitchFamily="18" charset="2"/>
              <a:buNone/>
              <a:tabLst/>
            </a:pPr>
            <a:r>
              <a:rPr kumimoji="0" lang="lt-LT" sz="2200" b="0" i="0" u="none" strike="noStrike" kern="1200" cap="none" spc="0" normalizeH="0" baseline="0" noProof="0" dirty="0">
                <a:ln>
                  <a:noFill/>
                </a:ln>
                <a:solidFill>
                  <a:schemeClr val="tx1"/>
                </a:solidFill>
                <a:effectLst/>
                <a:uLnTx/>
                <a:uFillTx/>
                <a:latin typeface="Arial"/>
                <a:ea typeface="+mn-ea"/>
                <a:cs typeface="Arial"/>
              </a:rPr>
              <a:t>Telefonas</a:t>
            </a:r>
            <a:r>
              <a:rPr kumimoji="0" lang="en-US" sz="2200" b="0" i="0" u="none" strike="noStrike" kern="1200" cap="none" spc="0" normalizeH="0" baseline="0" noProof="0" dirty="0">
                <a:ln>
                  <a:noFill/>
                </a:ln>
                <a:solidFill>
                  <a:schemeClr val="tx1"/>
                </a:solidFill>
                <a:effectLst/>
                <a:uLnTx/>
                <a:uFillTx/>
                <a:latin typeface="Arial"/>
                <a:ea typeface="+mn-ea"/>
                <a:cs typeface="Arial"/>
              </a:rPr>
              <a:t>:</a:t>
            </a:r>
          </a:p>
        </p:txBody>
      </p:sp>
      <p:sp>
        <p:nvSpPr>
          <p:cNvPr id="8" name="TextBox 7">
            <a:extLst>
              <a:ext uri="{FF2B5EF4-FFF2-40B4-BE49-F238E27FC236}">
                <a16:creationId xmlns:a16="http://schemas.microsoft.com/office/drawing/2014/main" id="{140BDE3E-7E68-4953-8E51-713A43070D03}"/>
              </a:ext>
            </a:extLst>
          </p:cNvPr>
          <p:cNvSpPr txBox="1"/>
          <p:nvPr userDrawn="1"/>
        </p:nvSpPr>
        <p:spPr>
          <a:xfrm>
            <a:off x="1030637" y="4728278"/>
            <a:ext cx="1441342" cy="352586"/>
          </a:xfrm>
          <a:prstGeom prst="rect">
            <a:avLst/>
          </a:prstGeom>
        </p:spPr>
        <p:txBody>
          <a:bodyPr vert="horz" wrap="none" lIns="0" tIns="0" rIns="0" bIns="0" rtlCol="0">
            <a:noAutofit/>
          </a:bodyPr>
          <a:lstStyle/>
          <a:p>
            <a:pPr marL="0" marR="0" indent="0" algn="l" defTabSz="914400" rtl="0" eaLnBrk="1" fontAlgn="auto" latinLnBrk="0" hangingPunct="1">
              <a:lnSpc>
                <a:spcPct val="100000"/>
              </a:lnSpc>
              <a:spcBef>
                <a:spcPts val="300"/>
              </a:spcBef>
              <a:spcAft>
                <a:spcPts val="300"/>
              </a:spcAft>
              <a:buClrTx/>
              <a:buSzPct val="80000"/>
              <a:buFont typeface="Wingdings 2" panose="05020102010507070707" pitchFamily="18" charset="2"/>
              <a:buNone/>
              <a:tabLst/>
            </a:pPr>
            <a:r>
              <a:rPr kumimoji="0" lang="lt-LT" sz="2200" b="0" i="0" u="none" strike="noStrike" kern="1200" cap="none" spc="0" normalizeH="0" baseline="0" noProof="0" dirty="0">
                <a:ln>
                  <a:noFill/>
                </a:ln>
                <a:solidFill>
                  <a:schemeClr val="tx1"/>
                </a:solidFill>
                <a:effectLst/>
                <a:uLnTx/>
                <a:uFillTx/>
                <a:latin typeface="Arial"/>
                <a:ea typeface="+mn-ea"/>
                <a:cs typeface="Arial"/>
              </a:rPr>
              <a:t>El. </a:t>
            </a:r>
            <a:r>
              <a:rPr kumimoji="0" lang="en-US" sz="2200" b="0" i="0" u="none" strike="noStrike" kern="1200" cap="none" spc="0" normalizeH="0" baseline="0" noProof="0" dirty="0">
                <a:ln>
                  <a:noFill/>
                </a:ln>
                <a:solidFill>
                  <a:schemeClr val="tx1"/>
                </a:solidFill>
                <a:effectLst/>
                <a:uLnTx/>
                <a:uFillTx/>
                <a:latin typeface="Arial"/>
                <a:ea typeface="+mn-ea"/>
                <a:cs typeface="Arial"/>
              </a:rPr>
              <a:t>p</a:t>
            </a:r>
            <a:r>
              <a:rPr kumimoji="0" lang="lt-LT" sz="2200" b="0" i="0" u="none" strike="noStrike" kern="1200" cap="none" spc="0" normalizeH="0" baseline="0" noProof="1">
                <a:ln>
                  <a:noFill/>
                </a:ln>
                <a:solidFill>
                  <a:schemeClr val="tx1"/>
                </a:solidFill>
                <a:effectLst/>
                <a:uLnTx/>
                <a:uFillTx/>
                <a:latin typeface="Arial"/>
                <a:ea typeface="+mn-ea"/>
                <a:cs typeface="Arial"/>
              </a:rPr>
              <a:t>aštas</a:t>
            </a:r>
            <a:r>
              <a:rPr kumimoji="0" lang="en-US" sz="2200" b="0" i="0" u="none" strike="noStrike" kern="1200" cap="none" spc="0" normalizeH="0" baseline="0" noProof="0" dirty="0">
                <a:ln>
                  <a:noFill/>
                </a:ln>
                <a:solidFill>
                  <a:schemeClr val="tx1"/>
                </a:solidFill>
                <a:effectLst/>
                <a:uLnTx/>
                <a:uFillTx/>
                <a:latin typeface="Arial"/>
                <a:ea typeface="+mn-ea"/>
                <a:cs typeface="Arial"/>
              </a:rPr>
              <a:t>:</a:t>
            </a:r>
          </a:p>
        </p:txBody>
      </p:sp>
      <p:sp>
        <p:nvSpPr>
          <p:cNvPr id="9" name="TextBox 8">
            <a:extLst>
              <a:ext uri="{FF2B5EF4-FFF2-40B4-BE49-F238E27FC236}">
                <a16:creationId xmlns:a16="http://schemas.microsoft.com/office/drawing/2014/main" id="{C5DB4B8B-CAD3-4CB6-89BB-22094199554A}"/>
              </a:ext>
            </a:extLst>
          </p:cNvPr>
          <p:cNvSpPr txBox="1"/>
          <p:nvPr userDrawn="1"/>
        </p:nvSpPr>
        <p:spPr>
          <a:xfrm>
            <a:off x="1030635" y="3091582"/>
            <a:ext cx="2510727" cy="527272"/>
          </a:xfrm>
          <a:prstGeom prst="rect">
            <a:avLst/>
          </a:prstGeom>
        </p:spPr>
        <p:txBody>
          <a:bodyPr vert="horz" wrap="none" lIns="0" tIns="0" rIns="0" bIns="0" rtlCol="0">
            <a:noAutofit/>
          </a:bodyPr>
          <a:lstStyle/>
          <a:p>
            <a:pPr marL="0" marR="0" indent="0" algn="l" defTabSz="914400" rtl="0" eaLnBrk="1" fontAlgn="auto" latinLnBrk="0" hangingPunct="1">
              <a:lnSpc>
                <a:spcPct val="100000"/>
              </a:lnSpc>
              <a:spcBef>
                <a:spcPts val="300"/>
              </a:spcBef>
              <a:spcAft>
                <a:spcPts val="300"/>
              </a:spcAft>
              <a:buClrTx/>
              <a:buSzPct val="80000"/>
              <a:buFont typeface="Wingdings 2" panose="05020102010507070707" pitchFamily="18" charset="2"/>
              <a:buNone/>
              <a:tabLst/>
            </a:pPr>
            <a:r>
              <a:rPr lang="lt-LT" sz="1600" b="0" i="0" dirty="0">
                <a:solidFill>
                  <a:srgbClr val="FFFFFF"/>
                </a:solidFill>
                <a:effectLst/>
                <a:latin typeface="Inter"/>
              </a:rPr>
              <a:t>Vilhelmo </a:t>
            </a:r>
            <a:r>
              <a:rPr lang="lt-LT" sz="1600" b="0" i="0" noProof="1">
                <a:solidFill>
                  <a:srgbClr val="FFFFFF"/>
                </a:solidFill>
                <a:effectLst/>
                <a:latin typeface="Inter"/>
              </a:rPr>
              <a:t>Berbomo</a:t>
            </a:r>
            <a:r>
              <a:rPr lang="lt-LT" sz="1600" b="0" i="0" dirty="0">
                <a:solidFill>
                  <a:srgbClr val="FFFFFF"/>
                </a:solidFill>
                <a:effectLst/>
                <a:latin typeface="Inter"/>
              </a:rPr>
              <a:t> g. 10 – 212</a:t>
            </a:r>
            <a:br>
              <a:rPr lang="en-US" sz="1600" b="0" i="0" dirty="0">
                <a:solidFill>
                  <a:srgbClr val="FFFFFF"/>
                </a:solidFill>
                <a:effectLst/>
                <a:latin typeface="Inter"/>
              </a:rPr>
            </a:br>
            <a:r>
              <a:rPr lang="lt-LT" sz="1600" b="0" i="0" dirty="0">
                <a:solidFill>
                  <a:srgbClr val="FFFFFF"/>
                </a:solidFill>
                <a:effectLst/>
                <a:latin typeface="Inter"/>
              </a:rPr>
              <a:t>LT-92221 Klaipėda</a:t>
            </a:r>
            <a:endParaRPr kumimoji="0" lang="en-US" sz="1600" b="0" i="0" u="none" strike="noStrike" kern="1200" cap="none" spc="0" normalizeH="0" baseline="0" noProof="0" dirty="0" err="1">
              <a:ln>
                <a:noFill/>
              </a:ln>
              <a:solidFill>
                <a:schemeClr val="tx1"/>
              </a:solidFill>
              <a:effectLst/>
              <a:uLnTx/>
              <a:uFillTx/>
              <a:latin typeface="Arial"/>
              <a:ea typeface="+mn-ea"/>
              <a:cs typeface="Arial"/>
            </a:endParaRPr>
          </a:p>
        </p:txBody>
      </p:sp>
      <p:sp>
        <p:nvSpPr>
          <p:cNvPr id="10" name="TextBox 9">
            <a:extLst>
              <a:ext uri="{FF2B5EF4-FFF2-40B4-BE49-F238E27FC236}">
                <a16:creationId xmlns:a16="http://schemas.microsoft.com/office/drawing/2014/main" id="{15281A27-F7E8-4D3A-8734-4F365233C26A}"/>
              </a:ext>
            </a:extLst>
          </p:cNvPr>
          <p:cNvSpPr txBox="1"/>
          <p:nvPr userDrawn="1"/>
        </p:nvSpPr>
        <p:spPr>
          <a:xfrm>
            <a:off x="1030635" y="4201343"/>
            <a:ext cx="1495587" cy="317720"/>
          </a:xfrm>
          <a:prstGeom prst="rect">
            <a:avLst/>
          </a:prstGeom>
        </p:spPr>
        <p:txBody>
          <a:bodyPr vert="horz" wrap="none" lIns="0" tIns="0" rIns="0" bIns="0" rtlCol="0">
            <a:noAutofit/>
          </a:bodyPr>
          <a:lstStyle/>
          <a:p>
            <a:pPr marL="0" marR="0" indent="0" algn="l" defTabSz="914400" rtl="0" eaLnBrk="1" fontAlgn="auto" latinLnBrk="0" hangingPunct="1">
              <a:lnSpc>
                <a:spcPct val="100000"/>
              </a:lnSpc>
              <a:spcBef>
                <a:spcPts val="300"/>
              </a:spcBef>
              <a:spcAft>
                <a:spcPts val="300"/>
              </a:spcAft>
              <a:buClrTx/>
              <a:buSzPct val="80000"/>
              <a:buFont typeface="Wingdings 2" panose="05020102010507070707" pitchFamily="18" charset="2"/>
              <a:buNone/>
              <a:tabLst/>
            </a:pPr>
            <a:r>
              <a:rPr kumimoji="0" lang="en-US" sz="1600" b="0" i="0" u="none" strike="noStrike" kern="1200" cap="none" spc="0" normalizeH="0" baseline="0" noProof="0" dirty="0">
                <a:ln>
                  <a:noFill/>
                </a:ln>
                <a:solidFill>
                  <a:schemeClr val="tx1"/>
                </a:solidFill>
                <a:effectLst/>
                <a:uLnTx/>
                <a:uFillTx/>
                <a:latin typeface="Arial"/>
                <a:ea typeface="+mn-ea"/>
                <a:cs typeface="Arial"/>
              </a:rPr>
              <a:t>+370 683 17421 </a:t>
            </a:r>
          </a:p>
        </p:txBody>
      </p:sp>
      <p:sp>
        <p:nvSpPr>
          <p:cNvPr id="11" name="TextBox 10">
            <a:extLst>
              <a:ext uri="{FF2B5EF4-FFF2-40B4-BE49-F238E27FC236}">
                <a16:creationId xmlns:a16="http://schemas.microsoft.com/office/drawing/2014/main" id="{2AC89FAA-6724-45D1-A899-21043ABA191D}"/>
              </a:ext>
            </a:extLst>
          </p:cNvPr>
          <p:cNvSpPr txBox="1"/>
          <p:nvPr userDrawn="1"/>
        </p:nvSpPr>
        <p:spPr>
          <a:xfrm>
            <a:off x="1030635" y="5080864"/>
            <a:ext cx="1441343" cy="352586"/>
          </a:xfrm>
          <a:prstGeom prst="rect">
            <a:avLst/>
          </a:prstGeom>
        </p:spPr>
        <p:txBody>
          <a:bodyPr vert="horz" wrap="none" lIns="0" tIns="0" rIns="0" bIns="0" rtlCol="0">
            <a:noAutofit/>
          </a:bodyPr>
          <a:lstStyle/>
          <a:p>
            <a:pPr marL="0" marR="0" indent="0" algn="l" defTabSz="914400" rtl="0" eaLnBrk="1" fontAlgn="auto" latinLnBrk="0" hangingPunct="1">
              <a:lnSpc>
                <a:spcPct val="100000"/>
              </a:lnSpc>
              <a:spcBef>
                <a:spcPts val="300"/>
              </a:spcBef>
              <a:spcAft>
                <a:spcPts val="300"/>
              </a:spcAft>
              <a:buClrTx/>
              <a:buSzPct val="80000"/>
              <a:buFont typeface="Wingdings 2" panose="05020102010507070707" pitchFamily="18" charset="2"/>
              <a:buNone/>
              <a:tabLst/>
            </a:pPr>
            <a:r>
              <a:rPr kumimoji="0" lang="lt-LT" sz="1600" b="0" i="0" u="none" strike="noStrike" kern="1200" cap="none" spc="0" normalizeH="0" baseline="0" noProof="1">
                <a:ln>
                  <a:noFill/>
                </a:ln>
                <a:solidFill>
                  <a:schemeClr val="tx1"/>
                </a:solidFill>
                <a:effectLst/>
                <a:uLnTx/>
                <a:uFillTx/>
                <a:latin typeface="Arial"/>
                <a:ea typeface="+mn-ea"/>
                <a:cs typeface="Arial"/>
              </a:rPr>
              <a:t>info</a:t>
            </a:r>
            <a:r>
              <a:rPr kumimoji="0" lang="en-US" sz="1600" b="0" i="0" u="none" strike="noStrike" kern="1200" cap="none" spc="0" normalizeH="0" baseline="0" noProof="0" dirty="0">
                <a:ln>
                  <a:noFill/>
                </a:ln>
                <a:solidFill>
                  <a:schemeClr val="tx1"/>
                </a:solidFill>
                <a:effectLst/>
                <a:uLnTx/>
                <a:uFillTx/>
                <a:latin typeface="Arial"/>
                <a:ea typeface="+mn-ea"/>
                <a:cs typeface="Arial"/>
              </a:rPr>
              <a:t>@eurotela.lt</a:t>
            </a:r>
          </a:p>
        </p:txBody>
      </p:sp>
    </p:spTree>
    <p:extLst>
      <p:ext uri="{BB962C8B-B14F-4D97-AF65-F5344CB8AC3E}">
        <p14:creationId xmlns:p14="http://schemas.microsoft.com/office/powerpoint/2010/main" val="898684172"/>
      </p:ext>
    </p:extLst>
  </p:cSld>
  <p:clrMapOvr>
    <a:masterClrMapping/>
  </p:clrMapOvr>
  <p:extLst>
    <p:ext uri="{DCECCB84-F9BA-43D5-87BE-67443E8EF086}">
      <p15:sldGuideLst xmlns:p15="http://schemas.microsoft.com/office/powerpoint/2012/main">
        <p15:guide id="1" orient="horz" pos="27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Vortex">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3" y="0"/>
            <a:ext cx="12191992" cy="6857996"/>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11664950" cy="2015925"/>
          </a:xfrm>
          <a:prstGeom prst="rect">
            <a:avLst/>
          </a:prstGeom>
        </p:spPr>
        <p:txBody>
          <a:bodyPr anchor="b" anchorCtr="0"/>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9360866"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Tree>
    <p:extLst>
      <p:ext uri="{BB962C8B-B14F-4D97-AF65-F5344CB8AC3E}">
        <p14:creationId xmlns:p14="http://schemas.microsoft.com/office/powerpoint/2010/main" val="856962609"/>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Closing Graphic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E6AE1D-A671-0B83-E8B4-2819A4A6EB29}"/>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8" cy="6857998"/>
          </a:xfrm>
          <a:prstGeom prst="rect">
            <a:avLst/>
          </a:prstGeom>
        </p:spPr>
      </p:pic>
      <p:pic>
        <p:nvPicPr>
          <p:cNvPr id="6" name="Picture 5">
            <a:extLst>
              <a:ext uri="{FF2B5EF4-FFF2-40B4-BE49-F238E27FC236}">
                <a16:creationId xmlns:a16="http://schemas.microsoft.com/office/drawing/2014/main" id="{B722C979-0991-423D-A2F3-B7A2B5B20778}"/>
              </a:ext>
            </a:extLst>
          </p:cNvPr>
          <p:cNvPicPr>
            <a:picLocks noChangeAspect="1"/>
          </p:cNvPicPr>
          <p:nvPr userDrawn="1"/>
        </p:nvPicPr>
        <p:blipFill>
          <a:blip r:embed="rId3"/>
          <a:srcRect/>
          <a:stretch/>
        </p:blipFill>
        <p:spPr>
          <a:xfrm>
            <a:off x="403547" y="2590943"/>
            <a:ext cx="4226193" cy="1604776"/>
          </a:xfrm>
          <a:prstGeom prst="rect">
            <a:avLst/>
          </a:prstGeom>
        </p:spPr>
      </p:pic>
    </p:spTree>
    <p:extLst>
      <p:ext uri="{BB962C8B-B14F-4D97-AF65-F5344CB8AC3E}">
        <p14:creationId xmlns:p14="http://schemas.microsoft.com/office/powerpoint/2010/main" val="3812179620"/>
      </p:ext>
    </p:extLst>
  </p:cSld>
  <p:clrMapOvr>
    <a:masterClrMapping/>
  </p:clrMapOvr>
  <p:extLst>
    <p:ext uri="{DCECCB84-F9BA-43D5-87BE-67443E8EF086}">
      <p15:sldGuideLst xmlns:p15="http://schemas.microsoft.com/office/powerpoint/2012/main">
        <p15:guide id="1" orient="horz" pos="27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ly Logo">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3D4E5D4-B769-0E6B-9735-B11537EB57BB}"/>
              </a:ext>
            </a:extLst>
          </p:cNvPr>
          <p:cNvGraphicFramePr>
            <a:graphicFrameLocks noChangeAspect="1"/>
          </p:cNvGraphicFramePr>
          <p:nvPr userDrawn="1">
            <p:custDataLst>
              <p:tags r:id="rId1"/>
            </p:custDataLst>
            <p:extLst>
              <p:ext uri="{D42A27DB-BD31-4B8C-83A1-F6EECF244321}">
                <p14:modId xmlns:p14="http://schemas.microsoft.com/office/powerpoint/2010/main" val="2362420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7F8ECF82-663F-970B-5094-BBADF729FBA2}"/>
              </a:ext>
            </a:extLst>
          </p:cNvPr>
          <p:cNvSpPr>
            <a:spLocks noGrp="1"/>
          </p:cNvSpPr>
          <p:nvPr>
            <p:ph type="title"/>
          </p:nvPr>
        </p:nvSpPr>
        <p:spPr>
          <a:xfrm>
            <a:off x="263526" y="473812"/>
            <a:ext cx="11664950" cy="827621"/>
          </a:xfrm>
          <a:prstGeom prst="rect">
            <a:avLst/>
          </a:prstGeom>
        </p:spPr>
        <p:txBody>
          <a:bodyPr vert="horz" tIns="0" bIns="0" anchor="t"/>
          <a:lstStyle>
            <a:lvl1pPr>
              <a:defRPr sz="2400"/>
            </a:lvl1pPr>
          </a:lstStyle>
          <a:p>
            <a:r>
              <a:rPr lang="en-GB" dirty="0"/>
              <a:t>Click to edit Master title style</a:t>
            </a:r>
            <a:endParaRPr lang="en-IN" dirty="0"/>
          </a:p>
        </p:txBody>
      </p:sp>
      <p:sp>
        <p:nvSpPr>
          <p:cNvPr id="9" name="Content Placeholder 2">
            <a:extLst>
              <a:ext uri="{FF2B5EF4-FFF2-40B4-BE49-F238E27FC236}">
                <a16:creationId xmlns:a16="http://schemas.microsoft.com/office/drawing/2014/main" id="{F8BC444D-7B6F-75BF-E62D-0AF04991ECC8}"/>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N" dirty="0"/>
          </a:p>
        </p:txBody>
      </p:sp>
      <p:sp>
        <p:nvSpPr>
          <p:cNvPr id="2" name="Content Placeholder 7">
            <a:extLst>
              <a:ext uri="{FF2B5EF4-FFF2-40B4-BE49-F238E27FC236}">
                <a16:creationId xmlns:a16="http://schemas.microsoft.com/office/drawing/2014/main" id="{4CAB80DF-25B0-A475-6472-1767EFE47A74}"/>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dirty="0"/>
              <a:t>Click to edit Master text styles</a:t>
            </a:r>
          </a:p>
        </p:txBody>
      </p:sp>
    </p:spTree>
    <p:extLst>
      <p:ext uri="{BB962C8B-B14F-4D97-AF65-F5344CB8AC3E}">
        <p14:creationId xmlns:p14="http://schemas.microsoft.com/office/powerpoint/2010/main" val="538557418"/>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ly Logo">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1718E4D-6773-DB6B-D021-079C7B2AB106}"/>
              </a:ext>
            </a:extLst>
          </p:cNvPr>
          <p:cNvGraphicFramePr>
            <a:graphicFrameLocks noChangeAspect="1"/>
          </p:cNvGraphicFramePr>
          <p:nvPr userDrawn="1">
            <p:custDataLst>
              <p:tags r:id="rId1"/>
            </p:custDataLst>
            <p:extLst>
              <p:ext uri="{D42A27DB-BD31-4B8C-83A1-F6EECF244321}">
                <p14:modId xmlns:p14="http://schemas.microsoft.com/office/powerpoint/2010/main" val="247347427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E2A74C35-CAE2-5ADE-374E-D0261E1B2F1D}"/>
              </a:ext>
            </a:extLst>
          </p:cNvPr>
          <p:cNvSpPr>
            <a:spLocks noGrp="1" noRot="1" noMove="1" noResize="1" noEditPoints="1" noAdjustHandles="1" noChangeArrowheads="1" noChangeShapeType="1"/>
          </p:cNvSpPr>
          <p:nvPr>
            <p:ph type="sldNum" sz="quarter" idx="4"/>
          </p:nvPr>
        </p:nvSpPr>
        <p:spPr>
          <a:xfrm>
            <a:off x="9263592" y="131334"/>
            <a:ext cx="2671441" cy="280801"/>
          </a:xfrm>
          <a:prstGeom prst="rect">
            <a:avLst/>
          </a:prstGeom>
        </p:spPr>
        <p:txBody>
          <a:bodyPr vert="horz" lIns="0" tIns="45720" rIns="0" bIns="45720" rtlCol="0" anchor="ctr"/>
          <a:lstStyle>
            <a:lvl1pPr algn="r">
              <a:defRPr sz="1000">
                <a:solidFill>
                  <a:schemeClr val="tx1"/>
                </a:solidFill>
              </a:defRPr>
            </a:lvl1pPr>
          </a:lstStyle>
          <a:p>
            <a:fld id="{9C9268FD-CE1B-44E3-86DB-00F1CD1B9C7B}" type="slidenum">
              <a:rPr lang="en-IN" smtClean="0"/>
              <a:pPr/>
              <a:t>‹#›</a:t>
            </a:fld>
            <a:endParaRPr lang="en-IN" dirty="0"/>
          </a:p>
        </p:txBody>
      </p:sp>
      <p:sp>
        <p:nvSpPr>
          <p:cNvPr id="2" name="Content Placeholder 7">
            <a:extLst>
              <a:ext uri="{FF2B5EF4-FFF2-40B4-BE49-F238E27FC236}">
                <a16:creationId xmlns:a16="http://schemas.microsoft.com/office/drawing/2014/main" id="{F2F89289-35E0-2982-A2F9-770DB25558B8}"/>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dirty="0"/>
              <a:t>Click to edit Master text styles</a:t>
            </a:r>
          </a:p>
        </p:txBody>
      </p:sp>
      <p:sp>
        <p:nvSpPr>
          <p:cNvPr id="3" name="Title 1">
            <a:extLst>
              <a:ext uri="{FF2B5EF4-FFF2-40B4-BE49-F238E27FC236}">
                <a16:creationId xmlns:a16="http://schemas.microsoft.com/office/drawing/2014/main" id="{5966FA3F-8AF5-DCEB-928A-E28437E2C512}"/>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GB" dirty="0"/>
              <a:t>Click to edit Master title style</a:t>
            </a:r>
            <a:endParaRPr lang="en-IN" dirty="0"/>
          </a:p>
        </p:txBody>
      </p:sp>
      <p:sp>
        <p:nvSpPr>
          <p:cNvPr id="5" name="Content Placeholder 2">
            <a:extLst>
              <a:ext uri="{FF2B5EF4-FFF2-40B4-BE49-F238E27FC236}">
                <a16:creationId xmlns:a16="http://schemas.microsoft.com/office/drawing/2014/main" id="{39009D6F-6950-BBBB-ED13-B409CDCE4C3F}"/>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N" dirty="0"/>
          </a:p>
        </p:txBody>
      </p:sp>
    </p:spTree>
    <p:extLst>
      <p:ext uri="{BB962C8B-B14F-4D97-AF65-F5344CB8AC3E}">
        <p14:creationId xmlns:p14="http://schemas.microsoft.com/office/powerpoint/2010/main" val="819057819"/>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Inverted Wav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2" y="0"/>
            <a:ext cx="12191994" cy="6857996"/>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11664950" cy="2015925"/>
          </a:xfrm>
          <a:prstGeom prst="rect">
            <a:avLst/>
          </a:prstGeom>
        </p:spPr>
        <p:txBody>
          <a:bodyPr anchor="b" anchorCtr="0"/>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9360866"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Tree>
    <p:extLst>
      <p:ext uri="{BB962C8B-B14F-4D97-AF65-F5344CB8AC3E}">
        <p14:creationId xmlns:p14="http://schemas.microsoft.com/office/powerpoint/2010/main" val="1694268981"/>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Half Vortex">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2" y="0"/>
            <a:ext cx="12191994" cy="6857997"/>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11664950" cy="2015925"/>
          </a:xfrm>
          <a:prstGeom prst="rect">
            <a:avLst/>
          </a:prstGeom>
        </p:spPr>
        <p:txBody>
          <a:bodyPr anchor="b" anchorCtr="0"/>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9360866"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Tree>
    <p:extLst>
      <p:ext uri="{BB962C8B-B14F-4D97-AF65-F5344CB8AC3E}">
        <p14:creationId xmlns:p14="http://schemas.microsoft.com/office/powerpoint/2010/main" val="2098502206"/>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Shere_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6" cy="6857998"/>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6120000" cy="2015925"/>
          </a:xfrm>
          <a:prstGeom prst="rect">
            <a:avLst/>
          </a:prstGeom>
        </p:spPr>
        <p:txBody>
          <a:bodyPr anchor="b"/>
          <a:lstStyle>
            <a:lvl1pPr algn="l">
              <a:defRPr sz="3500"/>
            </a:lvl1pPr>
          </a:lstStyle>
          <a:p>
            <a:r>
              <a:rPr lang="en-US"/>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6119999"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Tree>
    <p:extLst>
      <p:ext uri="{BB962C8B-B14F-4D97-AF65-F5344CB8AC3E}">
        <p14:creationId xmlns:p14="http://schemas.microsoft.com/office/powerpoint/2010/main" val="2187834481"/>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Shere_0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6" cy="6857997"/>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6120000" cy="2015925"/>
          </a:xfrm>
          <a:prstGeom prst="rect">
            <a:avLst/>
          </a:prstGeom>
        </p:spPr>
        <p:txBody>
          <a:bodyPr anchor="b"/>
          <a:lstStyle>
            <a:lvl1pPr algn="l">
              <a:defRPr sz="3500"/>
            </a:lvl1pPr>
          </a:lstStyle>
          <a:p>
            <a:r>
              <a:rPr lang="en-US"/>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6119999"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Tree>
    <p:extLst>
      <p:ext uri="{BB962C8B-B14F-4D97-AF65-F5344CB8AC3E}">
        <p14:creationId xmlns:p14="http://schemas.microsoft.com/office/powerpoint/2010/main" val="3076881769"/>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Shere_0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2" y="0"/>
            <a:ext cx="12191994" cy="6857997"/>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6120000" cy="2015925"/>
          </a:xfrm>
          <a:prstGeom prst="rect">
            <a:avLst/>
          </a:prstGeom>
        </p:spPr>
        <p:txBody>
          <a:bodyPr anchor="b"/>
          <a:lstStyle>
            <a:lvl1pPr algn="l">
              <a:defRPr sz="3500"/>
            </a:lvl1pPr>
          </a:lstStyle>
          <a:p>
            <a:r>
              <a:rPr lang="en-US"/>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6119999"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Tree>
    <p:extLst>
      <p:ext uri="{BB962C8B-B14F-4D97-AF65-F5344CB8AC3E}">
        <p14:creationId xmlns:p14="http://schemas.microsoft.com/office/powerpoint/2010/main" val="250805574"/>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ags" Target="../tags/tag9.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image" Target="../media/image28.png"/><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7.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26.emf"/><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28.png"/><Relationship Id="rId2"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image" Target="../media/image50.png"/><Relationship Id="rId5" Type="http://schemas.openxmlformats.org/officeDocument/2006/relationships/image" Target="../media/image49.emf"/><Relationship Id="rId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FBD52186-155E-3F84-F695-6B898E5A16DB}"/>
              </a:ext>
            </a:extLst>
          </p:cNvPr>
          <p:cNvGraphicFramePr>
            <a:graphicFrameLocks noChangeAspect="1"/>
          </p:cNvGraphicFramePr>
          <p:nvPr userDrawn="1">
            <p:custDataLst>
              <p:tags r:id="rId23"/>
            </p:custDataLst>
            <p:extLst>
              <p:ext uri="{D42A27DB-BD31-4B8C-83A1-F6EECF244321}">
                <p14:modId xmlns:p14="http://schemas.microsoft.com/office/powerpoint/2010/main" val="242866179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4" imgW="7772400" imgH="10058400" progId="TCLayout.ActiveDocument.1">
                  <p:embed/>
                </p:oleObj>
              </mc:Choice>
              <mc:Fallback>
                <p:oleObj name="think-cell Slide" r:id="rId24" imgW="7772400" imgH="10058400" progId="TCLayout.ActiveDocument.1">
                  <p:embed/>
                  <p:pic>
                    <p:nvPicPr>
                      <p:cNvPr id="0" name=""/>
                      <p:cNvPicPr/>
                      <p:nvPr/>
                    </p:nvPicPr>
                    <p:blipFill>
                      <a:blip r:embed="rId25"/>
                      <a:stretch>
                        <a:fillRect/>
                      </a:stretch>
                    </p:blipFill>
                    <p:spPr>
                      <a:xfrm>
                        <a:off x="1588" y="1588"/>
                        <a:ext cx="1227"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DBD7DED-E0DD-AC82-ED99-E6F180773B79}"/>
              </a:ext>
            </a:extLst>
          </p:cNvPr>
          <p:cNvPicPr>
            <a:picLocks noGrp="1" noRot="1" noChangeAspect="1" noMove="1" noResize="1" noEditPoints="1" noAdjustHandles="1" noChangeArrowheads="1" noChangeShapeType="1" noCrop="1"/>
          </p:cNvPicPr>
          <p:nvPr userDrawn="1"/>
        </p:nvPicPr>
        <p:blipFill>
          <a:blip r:embed="rId26"/>
          <a:srcRect/>
          <a:stretch/>
        </p:blipFill>
        <p:spPr>
          <a:xfrm>
            <a:off x="12033" y="0"/>
            <a:ext cx="12191997" cy="6857999"/>
          </a:xfrm>
          <a:prstGeom prst="rect">
            <a:avLst/>
          </a:prstGeom>
        </p:spPr>
      </p:pic>
      <p:sp>
        <p:nvSpPr>
          <p:cNvPr id="2" name="Title Placeholder 1">
            <a:extLst>
              <a:ext uri="{FF2B5EF4-FFF2-40B4-BE49-F238E27FC236}">
                <a16:creationId xmlns:a16="http://schemas.microsoft.com/office/drawing/2014/main" id="{A68F89BC-0E72-604E-B9CA-49EFEDCC9FBE}"/>
              </a:ext>
            </a:extLst>
          </p:cNvPr>
          <p:cNvSpPr>
            <a:spLocks noGrp="1" noRot="1" noMove="1" noResize="1" noEditPoints="1" noAdjustHandles="1" noChangeArrowheads="1" noChangeShapeType="1"/>
          </p:cNvSpPr>
          <p:nvPr>
            <p:ph type="title"/>
          </p:nvPr>
        </p:nvSpPr>
        <p:spPr>
          <a:xfrm>
            <a:off x="263526" y="473812"/>
            <a:ext cx="11664950" cy="1116546"/>
          </a:xfrm>
          <a:prstGeom prst="rect">
            <a:avLst/>
          </a:prstGeom>
        </p:spPr>
        <p:txBody>
          <a:bodyPr vert="horz" lIns="0" tIns="0" rIns="0" bIns="0" rtlCol="0" anchor="t">
            <a:no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4BAAF548-F0AF-296F-4C13-8B00E090A035}"/>
              </a:ext>
            </a:extLst>
          </p:cNvPr>
          <p:cNvSpPr>
            <a:spLocks noGrp="1" noRot="1" noMove="1" noResize="1" noEditPoints="1" noAdjustHandles="1" noChangeArrowheads="1" noChangeShapeType="1"/>
          </p:cNvSpPr>
          <p:nvPr>
            <p:ph type="body" idx="1"/>
          </p:nvPr>
        </p:nvSpPr>
        <p:spPr>
          <a:xfrm>
            <a:off x="263526" y="1652035"/>
            <a:ext cx="11664950" cy="444079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878D3738-DFFC-514C-2EA7-DCCA9D298091}"/>
              </a:ext>
            </a:extLst>
          </p:cNvPr>
          <p:cNvSpPr txBox="1">
            <a:spLocks noGrp="1" noRot="1" noMove="1" noResize="1" noEditPoints="1" noAdjustHandles="1" noChangeArrowheads="1" noChangeShapeType="1"/>
          </p:cNvSpPr>
          <p:nvPr userDrawn="1"/>
        </p:nvSpPr>
        <p:spPr>
          <a:xfrm>
            <a:off x="9227525" y="129600"/>
            <a:ext cx="2700951" cy="288000"/>
          </a:xfrm>
          <a:prstGeom prst="rect">
            <a:avLst/>
          </a:prstGeom>
          <a:noFill/>
          <a:ln w="31750">
            <a:noFill/>
          </a:ln>
        </p:spPr>
        <p:txBody>
          <a:bodyPr wrap="square" lIns="0" tIns="0" rIns="0" bIns="0" rtlCol="0" anchor="ctr">
            <a:noAutofit/>
          </a:bodyPr>
          <a:lstStyle/>
          <a:p>
            <a:pPr algn="r">
              <a:spcBef>
                <a:spcPts val="300"/>
              </a:spcBef>
              <a:spcAft>
                <a:spcPts val="300"/>
              </a:spcAft>
            </a:pPr>
            <a:fld id="{AD46A299-136D-5F4B-A498-FA538473BCFC}" type="slidenum">
              <a:rPr lang="en-GB" sz="1000" smtClean="0">
                <a:solidFill>
                  <a:schemeClr val="accent2"/>
                </a:solidFill>
              </a:rPr>
              <a:pPr algn="r">
                <a:spcBef>
                  <a:spcPts val="300"/>
                </a:spcBef>
                <a:spcAft>
                  <a:spcPts val="300"/>
                </a:spcAft>
              </a:pPr>
              <a:t>‹#›</a:t>
            </a:fld>
            <a:endParaRPr lang="en-GB" sz="1000" dirty="0">
              <a:solidFill>
                <a:schemeClr val="accent2"/>
              </a:solidFill>
            </a:endParaRPr>
          </a:p>
        </p:txBody>
      </p:sp>
      <p:sp>
        <p:nvSpPr>
          <p:cNvPr id="6" name="Footer Placeholder 5">
            <a:extLst>
              <a:ext uri="{FF2B5EF4-FFF2-40B4-BE49-F238E27FC236}">
                <a16:creationId xmlns:a16="http://schemas.microsoft.com/office/drawing/2014/main" id="{E257D0E1-48CD-4EA0-9259-D1889CF5C75B}"/>
              </a:ext>
            </a:extLst>
          </p:cNvPr>
          <p:cNvSpPr>
            <a:spLocks noGrp="1"/>
          </p:cNvSpPr>
          <p:nvPr>
            <p:ph type="ftr" sz="quarter" idx="3"/>
          </p:nvPr>
        </p:nvSpPr>
        <p:spPr>
          <a:xfrm>
            <a:off x="4038600" y="63411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32039363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890" r:id="rId3"/>
    <p:sldLayoutId id="2147483894" r:id="rId4"/>
    <p:sldLayoutId id="2147483893" r:id="rId5"/>
    <p:sldLayoutId id="2147483666" r:id="rId6"/>
    <p:sldLayoutId id="2147483912" r:id="rId7"/>
    <p:sldLayoutId id="2147483910" r:id="rId8"/>
    <p:sldLayoutId id="2147483911" r:id="rId9"/>
    <p:sldLayoutId id="2147483665" r:id="rId10"/>
    <p:sldLayoutId id="2147483873" r:id="rId11"/>
    <p:sldLayoutId id="2147483872" r:id="rId12"/>
    <p:sldLayoutId id="2147483650" r:id="rId13"/>
    <p:sldLayoutId id="2147483652" r:id="rId14"/>
    <p:sldLayoutId id="2147483660" r:id="rId15"/>
    <p:sldLayoutId id="2147483667" r:id="rId16"/>
    <p:sldLayoutId id="2147483654" r:id="rId17"/>
    <p:sldLayoutId id="2147483655" r:id="rId18"/>
    <p:sldLayoutId id="2147483920" r:id="rId19"/>
    <p:sldLayoutId id="2147483913" r:id="rId20"/>
    <p:sldLayoutId id="2147483921" r:id="rId21"/>
  </p:sldLayoutIdLst>
  <p:hf hdr="0" dt="0"/>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66">
          <p15:clr>
            <a:srgbClr val="F26B43"/>
          </p15:clr>
        </p15:guide>
        <p15:guide id="4" pos="7514">
          <p15:clr>
            <a:srgbClr val="F26B43"/>
          </p15:clr>
        </p15:guide>
        <p15:guide id="5" orient="horz" pos="3838">
          <p15:clr>
            <a:srgbClr val="F26B43"/>
          </p15:clr>
        </p15:guide>
        <p15:guide id="6" orient="horz" pos="3974">
          <p15:clr>
            <a:srgbClr val="F26B43"/>
          </p15:clr>
        </p15:guide>
        <p15:guide id="7" orient="horz" pos="7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2C4DA6B-E317-0DD6-397B-543EF755F5F2}"/>
              </a:ext>
            </a:extLst>
          </p:cNvPr>
          <p:cNvGraphicFramePr>
            <a:graphicFrameLocks noChangeAspect="1"/>
          </p:cNvGraphicFramePr>
          <p:nvPr userDrawn="1">
            <p:custDataLst>
              <p:tags r:id="rId21"/>
            </p:custDataLst>
            <p:extLst>
              <p:ext uri="{D42A27DB-BD31-4B8C-83A1-F6EECF244321}">
                <p14:modId xmlns:p14="http://schemas.microsoft.com/office/powerpoint/2010/main" val="236669422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2" imgW="7772400" imgH="10058400" progId="TCLayout.ActiveDocument.1">
                  <p:embed/>
                </p:oleObj>
              </mc:Choice>
              <mc:Fallback>
                <p:oleObj name="think-cell Slide" r:id="rId22" imgW="7772400" imgH="10058400" progId="TCLayout.ActiveDocument.1">
                  <p:embed/>
                  <p:pic>
                    <p:nvPicPr>
                      <p:cNvPr id="0" name=""/>
                      <p:cNvPicPr/>
                      <p:nvPr/>
                    </p:nvPicPr>
                    <p:blipFill>
                      <a:blip r:embed="rId23"/>
                      <a:stretch>
                        <a:fillRect/>
                      </a:stretch>
                    </p:blipFill>
                    <p:spPr>
                      <a:xfrm>
                        <a:off x="1588" y="1588"/>
                        <a:ext cx="1227"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DBD7DED-E0DD-AC82-ED99-E6F180773B79}"/>
              </a:ext>
            </a:extLst>
          </p:cNvPr>
          <p:cNvPicPr>
            <a:picLocks noGrp="1" noRot="1" noChangeAspect="1" noMove="1" noResize="1" noEditPoints="1" noAdjustHandles="1" noChangeArrowheads="1" noChangeShapeType="1" noCrop="1"/>
          </p:cNvPicPr>
          <p:nvPr userDrawn="1"/>
        </p:nvPicPr>
        <p:blipFill>
          <a:blip r:embed="rId24"/>
          <a:srcRect/>
          <a:stretch/>
        </p:blipFill>
        <p:spPr>
          <a:xfrm>
            <a:off x="12034" y="0"/>
            <a:ext cx="12191996" cy="6857998"/>
          </a:xfrm>
          <a:prstGeom prst="rect">
            <a:avLst/>
          </a:prstGeom>
        </p:spPr>
      </p:pic>
      <p:sp>
        <p:nvSpPr>
          <p:cNvPr id="2" name="Title Placeholder 1">
            <a:extLst>
              <a:ext uri="{FF2B5EF4-FFF2-40B4-BE49-F238E27FC236}">
                <a16:creationId xmlns:a16="http://schemas.microsoft.com/office/drawing/2014/main" id="{A68F89BC-0E72-604E-B9CA-49EFEDCC9FBE}"/>
              </a:ext>
            </a:extLst>
          </p:cNvPr>
          <p:cNvSpPr>
            <a:spLocks noGrp="1" noRot="1" noMove="1" noResize="1" noEditPoints="1" noAdjustHandles="1" noChangeArrowheads="1" noChangeShapeType="1"/>
          </p:cNvSpPr>
          <p:nvPr>
            <p:ph type="title"/>
          </p:nvPr>
        </p:nvSpPr>
        <p:spPr>
          <a:xfrm>
            <a:off x="263526" y="656692"/>
            <a:ext cx="11664950" cy="1116546"/>
          </a:xfrm>
          <a:prstGeom prst="rect">
            <a:avLst/>
          </a:prstGeom>
        </p:spPr>
        <p:txBody>
          <a:bodyPr vert="horz" lIns="0" tIns="0" rIns="0" bIns="0" rtlCol="0" anchor="t">
            <a:no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4BAAF548-F0AF-296F-4C13-8B00E090A035}"/>
              </a:ext>
            </a:extLst>
          </p:cNvPr>
          <p:cNvSpPr>
            <a:spLocks noGrp="1" noRot="1" noMove="1" noResize="1" noEditPoints="1" noAdjustHandles="1" noChangeArrowheads="1" noChangeShapeType="1"/>
          </p:cNvSpPr>
          <p:nvPr>
            <p:ph type="body" idx="1"/>
          </p:nvPr>
        </p:nvSpPr>
        <p:spPr>
          <a:xfrm>
            <a:off x="263526" y="1989139"/>
            <a:ext cx="11664950" cy="410368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9CF6993-F43E-1135-AE5C-5E76F086727B}"/>
              </a:ext>
            </a:extLst>
          </p:cNvPr>
          <p:cNvSpPr>
            <a:spLocks noGrp="1"/>
          </p:cNvSpPr>
          <p:nvPr>
            <p:ph type="ftr" sz="quarter" idx="3"/>
          </p:nvPr>
        </p:nvSpPr>
        <p:spPr>
          <a:xfrm>
            <a:off x="1514959" y="6308725"/>
            <a:ext cx="9749558" cy="280800"/>
          </a:xfrm>
          <a:prstGeom prst="rect">
            <a:avLst/>
          </a:prstGeom>
          <a:ln>
            <a:noFill/>
          </a:ln>
        </p:spPr>
        <p:txBody>
          <a:bodyPr vert="horz" lIns="0" tIns="0" rIns="0" bIns="0" rtlCol="0" anchor="ctr"/>
          <a:lstStyle>
            <a:lvl1pPr algn="l">
              <a:defRPr sz="1000">
                <a:solidFill>
                  <a:schemeClr val="tx1">
                    <a:tint val="75000"/>
                  </a:schemeClr>
                </a:solidFill>
              </a:defRPr>
            </a:lvl1pPr>
          </a:lstStyle>
          <a:p>
            <a:endParaRPr lang="en-IN" dirty="0"/>
          </a:p>
        </p:txBody>
      </p:sp>
      <p:sp>
        <p:nvSpPr>
          <p:cNvPr id="4" name="TextBox 3">
            <a:extLst>
              <a:ext uri="{FF2B5EF4-FFF2-40B4-BE49-F238E27FC236}">
                <a16:creationId xmlns:a16="http://schemas.microsoft.com/office/drawing/2014/main" id="{5874962C-0213-D5BB-40E6-7CF1778AA96C}"/>
              </a:ext>
            </a:extLst>
          </p:cNvPr>
          <p:cNvSpPr txBox="1">
            <a:spLocks noGrp="1" noRot="1" noMove="1" noResize="1" noEditPoints="1" noAdjustHandles="1" noChangeArrowheads="1" noChangeShapeType="1"/>
          </p:cNvSpPr>
          <p:nvPr userDrawn="1"/>
        </p:nvSpPr>
        <p:spPr>
          <a:xfrm>
            <a:off x="9227525" y="129600"/>
            <a:ext cx="2700951" cy="288000"/>
          </a:xfrm>
          <a:prstGeom prst="rect">
            <a:avLst/>
          </a:prstGeom>
          <a:noFill/>
          <a:ln w="31750">
            <a:noFill/>
          </a:ln>
        </p:spPr>
        <p:txBody>
          <a:bodyPr wrap="square" lIns="0" tIns="0" rIns="0" bIns="0" rtlCol="0" anchor="ctr">
            <a:noAutofit/>
          </a:bodyPr>
          <a:lstStyle/>
          <a:p>
            <a:pPr algn="r">
              <a:spcBef>
                <a:spcPts val="300"/>
              </a:spcBef>
              <a:spcAft>
                <a:spcPts val="300"/>
              </a:spcAft>
            </a:pPr>
            <a:fld id="{AD46A299-136D-5F4B-A498-FA538473BCFC}" type="slidenum">
              <a:rPr lang="en-GB" sz="1000" smtClean="0">
                <a:solidFill>
                  <a:schemeClr val="tx1"/>
                </a:solidFill>
              </a:rPr>
              <a:pPr algn="r">
                <a:spcBef>
                  <a:spcPts val="300"/>
                </a:spcBef>
                <a:spcAft>
                  <a:spcPts val="300"/>
                </a:spcAft>
              </a:pPr>
              <a:t>‹#›</a:t>
            </a:fld>
            <a:endParaRPr lang="en-GB" sz="1000" dirty="0">
              <a:solidFill>
                <a:schemeClr val="tx1"/>
              </a:solidFill>
            </a:endParaRPr>
          </a:p>
        </p:txBody>
      </p:sp>
    </p:spTree>
    <p:extLst>
      <p:ext uri="{BB962C8B-B14F-4D97-AF65-F5344CB8AC3E}">
        <p14:creationId xmlns:p14="http://schemas.microsoft.com/office/powerpoint/2010/main" val="3837729887"/>
      </p:ext>
    </p:extLst>
  </p:cSld>
  <p:clrMap bg1="dk1" tx1="lt1" bg2="dk2" tx2="lt2" accent1="accent1" accent2="accent2" accent3="accent3" accent4="accent4" accent5="accent5" accent6="accent6" hlink="hlink" folHlink="folHlink"/>
  <p:sldLayoutIdLst>
    <p:sldLayoutId id="2147483677" r:id="rId1"/>
    <p:sldLayoutId id="2147483674" r:id="rId2"/>
    <p:sldLayoutId id="2147483675" r:id="rId3"/>
    <p:sldLayoutId id="2147483914" r:id="rId4"/>
    <p:sldLayoutId id="2147483915" r:id="rId5"/>
    <p:sldLayoutId id="2147483916" r:id="rId6"/>
    <p:sldLayoutId id="2147483672" r:id="rId7"/>
    <p:sldLayoutId id="2147483673" r:id="rId8"/>
    <p:sldLayoutId id="2147483676" r:id="rId9"/>
    <p:sldLayoutId id="2147483917" r:id="rId10"/>
    <p:sldLayoutId id="2147483856" r:id="rId11"/>
    <p:sldLayoutId id="2147483678" r:id="rId12"/>
    <p:sldLayoutId id="2147483682" r:id="rId13"/>
    <p:sldLayoutId id="2147483683" r:id="rId14"/>
    <p:sldLayoutId id="2147483871" r:id="rId15"/>
    <p:sldLayoutId id="2147483918" r:id="rId16"/>
    <p:sldLayoutId id="2147483687" r:id="rId17"/>
    <p:sldLayoutId id="2147483919" r:id="rId18"/>
    <p:sldLayoutId id="2147483693" r:id="rId19"/>
  </p:sldLayoutIdLst>
  <p:hf hdr="0" dt="0"/>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5pPr>
      <a:lvl6pPr marL="1296000" indent="-216000" algn="l" defTabSz="914400" rtl="0" eaLnBrk="1" latinLnBrk="0" hangingPunct="1">
        <a:lnSpc>
          <a:spcPct val="110000"/>
        </a:lnSpc>
        <a:spcBef>
          <a:spcPts val="600"/>
        </a:spcBef>
        <a:spcAft>
          <a:spcPts val="400"/>
        </a:spcAft>
        <a:buFontTx/>
        <a:buBlip>
          <a:blip r:embed="rId25"/>
        </a:buBlip>
        <a:defRPr sz="1200" kern="1200">
          <a:solidFill>
            <a:schemeClr val="accent6"/>
          </a:solidFill>
          <a:latin typeface="+mn-lt"/>
          <a:ea typeface="+mn-ea"/>
          <a:cs typeface="+mn-cs"/>
        </a:defRPr>
      </a:lvl6pPr>
      <a:lvl7pPr marL="216000" indent="-216000" algn="l" defTabSz="914400" rtl="0" eaLnBrk="1" latinLnBrk="0" hangingPunct="1">
        <a:lnSpc>
          <a:spcPct val="110000"/>
        </a:lnSpc>
        <a:spcBef>
          <a:spcPts val="400"/>
        </a:spcBef>
        <a:spcAft>
          <a:spcPts val="400"/>
        </a:spcAft>
        <a:buFont typeface="Arial" panose="020B0604020202020204" pitchFamily="34" charset="0"/>
        <a:buChar char="■"/>
        <a:defRPr sz="1600" kern="1200">
          <a:solidFill>
            <a:schemeClr val="accent6"/>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600" kern="1200">
          <a:solidFill>
            <a:schemeClr val="accent5"/>
          </a:solidFill>
          <a:latin typeface="+mn-lt"/>
          <a:ea typeface="+mn-ea"/>
          <a:cs typeface="+mn-cs"/>
        </a:defRPr>
      </a:lvl8pPr>
      <a:lvl9pPr marL="0" indent="0" algn="l" defTabSz="914400" rtl="0" eaLnBrk="1" latinLnBrk="0" hangingPunct="1">
        <a:lnSpc>
          <a:spcPct val="110000"/>
        </a:lnSpc>
        <a:spcBef>
          <a:spcPts val="400"/>
        </a:spcBef>
        <a:spcAft>
          <a:spcPts val="400"/>
        </a:spcAft>
        <a:buFont typeface="Arial" panose="020B0604020202020204" pitchFamily="34" charset="0"/>
        <a:buNone/>
        <a:defRPr sz="1600" kern="1200">
          <a:solidFill>
            <a:schemeClr val="accent4"/>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66">
          <p15:clr>
            <a:srgbClr val="F26B43"/>
          </p15:clr>
        </p15:guide>
        <p15:guide id="4" pos="7514">
          <p15:clr>
            <a:srgbClr val="F26B43"/>
          </p15:clr>
        </p15:guide>
        <p15:guide id="5" orient="horz" pos="3838">
          <p15:clr>
            <a:srgbClr val="F26B43"/>
          </p15:clr>
        </p15:guide>
        <p15:guide id="6" orient="horz" pos="39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F18831F-163E-EF62-E231-51C2ECD814AF}"/>
              </a:ext>
            </a:extLst>
          </p:cNvPr>
          <p:cNvGraphicFramePr>
            <a:graphicFrameLocks noChangeAspect="1"/>
          </p:cNvGraphicFramePr>
          <p:nvPr userDrawn="1">
            <p:custDataLst>
              <p:tags r:id="rId3"/>
            </p:custDataLst>
            <p:extLst>
              <p:ext uri="{D42A27DB-BD31-4B8C-83A1-F6EECF244321}">
                <p14:modId xmlns:p14="http://schemas.microsoft.com/office/powerpoint/2010/main" val="181131245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0" name=""/>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DBD7DED-E0DD-AC82-ED99-E6F180773B79}"/>
              </a:ext>
            </a:extLst>
          </p:cNvPr>
          <p:cNvPicPr>
            <a:picLocks noGrp="1" noRot="1" noChangeAspect="1" noMove="1" noResize="1" noEditPoints="1" noAdjustHandles="1" noChangeArrowheads="1" noChangeShapeType="1" noCrop="1"/>
          </p:cNvPicPr>
          <p:nvPr userDrawn="1"/>
        </p:nvPicPr>
        <p:blipFill>
          <a:blip r:embed="rId6"/>
          <a:srcRect/>
          <a:stretch/>
        </p:blipFill>
        <p:spPr>
          <a:xfrm>
            <a:off x="12034" y="0"/>
            <a:ext cx="12191996" cy="6857998"/>
          </a:xfrm>
          <a:prstGeom prst="rect">
            <a:avLst/>
          </a:prstGeom>
        </p:spPr>
      </p:pic>
      <p:sp>
        <p:nvSpPr>
          <p:cNvPr id="2" name="Title Placeholder 1">
            <a:extLst>
              <a:ext uri="{FF2B5EF4-FFF2-40B4-BE49-F238E27FC236}">
                <a16:creationId xmlns:a16="http://schemas.microsoft.com/office/drawing/2014/main" id="{A68F89BC-0E72-604E-B9CA-49EFEDCC9FBE}"/>
              </a:ext>
            </a:extLst>
          </p:cNvPr>
          <p:cNvSpPr>
            <a:spLocks noGrp="1" noRot="1" noMove="1" noResize="1" noEditPoints="1" noAdjustHandles="1" noChangeArrowheads="1" noChangeShapeType="1"/>
          </p:cNvSpPr>
          <p:nvPr>
            <p:ph type="title"/>
          </p:nvPr>
        </p:nvSpPr>
        <p:spPr>
          <a:xfrm>
            <a:off x="263526" y="656692"/>
            <a:ext cx="11664950" cy="1116546"/>
          </a:xfrm>
          <a:prstGeom prst="rect">
            <a:avLst/>
          </a:prstGeom>
        </p:spPr>
        <p:txBody>
          <a:bodyPr vert="horz" lIns="0" tIns="0" rIns="0" bIns="0" rtlCol="0" anchor="t">
            <a:no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4BAAF548-F0AF-296F-4C13-8B00E090A035}"/>
              </a:ext>
            </a:extLst>
          </p:cNvPr>
          <p:cNvSpPr>
            <a:spLocks noGrp="1" noRot="1" noMove="1" noResize="1" noEditPoints="1" noAdjustHandles="1" noChangeArrowheads="1" noChangeShapeType="1"/>
          </p:cNvSpPr>
          <p:nvPr>
            <p:ph type="body" idx="1"/>
          </p:nvPr>
        </p:nvSpPr>
        <p:spPr>
          <a:xfrm>
            <a:off x="263526" y="1989139"/>
            <a:ext cx="11664950" cy="410368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0F2FA14F-A043-F6A8-374D-72C4BB60ECE2}"/>
              </a:ext>
            </a:extLst>
          </p:cNvPr>
          <p:cNvSpPr txBox="1">
            <a:spLocks noGrp="1" noRot="1" noMove="1" noResize="1" noEditPoints="1" noAdjustHandles="1" noChangeArrowheads="1" noChangeShapeType="1"/>
          </p:cNvSpPr>
          <p:nvPr userDrawn="1"/>
        </p:nvSpPr>
        <p:spPr>
          <a:xfrm>
            <a:off x="9227525" y="129600"/>
            <a:ext cx="2700951" cy="288000"/>
          </a:xfrm>
          <a:prstGeom prst="rect">
            <a:avLst/>
          </a:prstGeom>
          <a:noFill/>
          <a:ln w="31750">
            <a:noFill/>
          </a:ln>
        </p:spPr>
        <p:txBody>
          <a:bodyPr wrap="square" lIns="0" tIns="0" rIns="0" bIns="0" rtlCol="0" anchor="ctr">
            <a:noAutofit/>
          </a:bodyPr>
          <a:lstStyle/>
          <a:p>
            <a:pPr algn="r">
              <a:spcBef>
                <a:spcPts val="300"/>
              </a:spcBef>
              <a:spcAft>
                <a:spcPts val="300"/>
              </a:spcAft>
            </a:pPr>
            <a:fld id="{AD46A299-136D-5F4B-A498-FA538473BCFC}" type="slidenum">
              <a:rPr lang="en-GB" sz="1000" smtClean="0">
                <a:solidFill>
                  <a:schemeClr val="accent2"/>
                </a:solidFill>
              </a:rPr>
              <a:pPr algn="r">
                <a:spcBef>
                  <a:spcPts val="300"/>
                </a:spcBef>
                <a:spcAft>
                  <a:spcPts val="300"/>
                </a:spcAft>
              </a:pPr>
              <a:t>‹#›</a:t>
            </a:fld>
            <a:endParaRPr lang="en-GB" sz="1000" dirty="0">
              <a:solidFill>
                <a:schemeClr val="accent2"/>
              </a:solidFill>
            </a:endParaRPr>
          </a:p>
        </p:txBody>
      </p:sp>
    </p:spTree>
    <p:extLst>
      <p:ext uri="{BB962C8B-B14F-4D97-AF65-F5344CB8AC3E}">
        <p14:creationId xmlns:p14="http://schemas.microsoft.com/office/powerpoint/2010/main" val="3780740950"/>
      </p:ext>
    </p:extLst>
  </p:cSld>
  <p:clrMap bg1="lt1" tx1="dk1" bg2="lt2" tx2="dk2" accent1="accent1" accent2="accent2" accent3="accent3" accent4="accent4" accent5="accent5" accent6="accent6" hlink="hlink" folHlink="folHlink"/>
  <p:sldLayoutIdLst>
    <p:sldLayoutId id="2147483859" r:id="rId1"/>
  </p:sldLayoutIdLst>
  <p:hf hdr="0" dt="0"/>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66">
          <p15:clr>
            <a:srgbClr val="F26B43"/>
          </p15:clr>
        </p15:guide>
        <p15:guide id="4" pos="7514">
          <p15:clr>
            <a:srgbClr val="F26B43"/>
          </p15:clr>
        </p15:guide>
        <p15:guide id="5" orient="horz" pos="3838">
          <p15:clr>
            <a:srgbClr val="F26B43"/>
          </p15:clr>
        </p15:guide>
        <p15:guide id="6" orient="horz" pos="397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A4E7049-5293-3658-D865-749556F264C8}"/>
              </a:ext>
            </a:extLst>
          </p:cNvPr>
          <p:cNvGraphicFramePr>
            <a:graphicFrameLocks noChangeAspect="1"/>
          </p:cNvGraphicFramePr>
          <p:nvPr userDrawn="1">
            <p:custDataLst>
              <p:tags r:id="rId3"/>
            </p:custDataLst>
            <p:extLst>
              <p:ext uri="{D42A27DB-BD31-4B8C-83A1-F6EECF244321}">
                <p14:modId xmlns:p14="http://schemas.microsoft.com/office/powerpoint/2010/main" val="307491278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0" name=""/>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DBD7DED-E0DD-AC82-ED99-E6F180773B79}"/>
              </a:ext>
            </a:extLst>
          </p:cNvPr>
          <p:cNvPicPr>
            <a:picLocks noGrp="1" noRot="1" noChangeAspect="1" noMove="1" noResize="1" noEditPoints="1" noAdjustHandles="1" noChangeArrowheads="1" noChangeShapeType="1" noCrop="1"/>
          </p:cNvPicPr>
          <p:nvPr userDrawn="1"/>
        </p:nvPicPr>
        <p:blipFill>
          <a:blip r:embed="rId6"/>
          <a:srcRect/>
          <a:stretch/>
        </p:blipFill>
        <p:spPr>
          <a:xfrm>
            <a:off x="12034" y="0"/>
            <a:ext cx="12191996" cy="6857998"/>
          </a:xfrm>
          <a:prstGeom prst="rect">
            <a:avLst/>
          </a:prstGeom>
        </p:spPr>
      </p:pic>
      <p:sp>
        <p:nvSpPr>
          <p:cNvPr id="2" name="Title Placeholder 1">
            <a:extLst>
              <a:ext uri="{FF2B5EF4-FFF2-40B4-BE49-F238E27FC236}">
                <a16:creationId xmlns:a16="http://schemas.microsoft.com/office/drawing/2014/main" id="{A68F89BC-0E72-604E-B9CA-49EFEDCC9FBE}"/>
              </a:ext>
            </a:extLst>
          </p:cNvPr>
          <p:cNvSpPr>
            <a:spLocks noGrp="1" noRot="1" noMove="1" noResize="1" noEditPoints="1" noAdjustHandles="1" noChangeArrowheads="1" noChangeShapeType="1"/>
          </p:cNvSpPr>
          <p:nvPr>
            <p:ph type="title"/>
          </p:nvPr>
        </p:nvSpPr>
        <p:spPr>
          <a:xfrm>
            <a:off x="263526" y="656692"/>
            <a:ext cx="11664950" cy="1116546"/>
          </a:xfrm>
          <a:prstGeom prst="rect">
            <a:avLst/>
          </a:prstGeom>
        </p:spPr>
        <p:txBody>
          <a:bodyPr vert="horz" lIns="0" tIns="0" rIns="0" bIns="0" rtlCol="0" anchor="t">
            <a:no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4BAAF548-F0AF-296F-4C13-8B00E090A035}"/>
              </a:ext>
            </a:extLst>
          </p:cNvPr>
          <p:cNvSpPr>
            <a:spLocks noGrp="1" noRot="1" noMove="1" noResize="1" noEditPoints="1" noAdjustHandles="1" noChangeArrowheads="1" noChangeShapeType="1"/>
          </p:cNvSpPr>
          <p:nvPr>
            <p:ph type="body" idx="1"/>
          </p:nvPr>
        </p:nvSpPr>
        <p:spPr>
          <a:xfrm>
            <a:off x="263526" y="1989139"/>
            <a:ext cx="11664950" cy="410368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D97528FA-365D-785F-2967-CFC8152E5820}"/>
              </a:ext>
            </a:extLst>
          </p:cNvPr>
          <p:cNvSpPr txBox="1">
            <a:spLocks noGrp="1" noRot="1" noMove="1" noResize="1" noEditPoints="1" noAdjustHandles="1" noChangeArrowheads="1" noChangeShapeType="1"/>
          </p:cNvSpPr>
          <p:nvPr userDrawn="1"/>
        </p:nvSpPr>
        <p:spPr>
          <a:xfrm>
            <a:off x="9227525" y="129600"/>
            <a:ext cx="2700951" cy="288000"/>
          </a:xfrm>
          <a:prstGeom prst="rect">
            <a:avLst/>
          </a:prstGeom>
          <a:noFill/>
          <a:ln w="31750">
            <a:noFill/>
          </a:ln>
        </p:spPr>
        <p:txBody>
          <a:bodyPr wrap="square" lIns="0" tIns="0" rIns="0" bIns="0" rtlCol="0" anchor="ctr">
            <a:noAutofit/>
          </a:bodyPr>
          <a:lstStyle/>
          <a:p>
            <a:pPr algn="r">
              <a:spcBef>
                <a:spcPts val="300"/>
              </a:spcBef>
              <a:spcAft>
                <a:spcPts val="300"/>
              </a:spcAft>
            </a:pPr>
            <a:fld id="{AD46A299-136D-5F4B-A498-FA538473BCFC}" type="slidenum">
              <a:rPr lang="en-GB" sz="1000" smtClean="0">
                <a:solidFill>
                  <a:schemeClr val="tx1"/>
                </a:solidFill>
              </a:rPr>
              <a:pPr algn="r">
                <a:spcBef>
                  <a:spcPts val="300"/>
                </a:spcBef>
                <a:spcAft>
                  <a:spcPts val="300"/>
                </a:spcAft>
              </a:pPr>
              <a:t>‹#›</a:t>
            </a:fld>
            <a:endParaRPr lang="en-GB" sz="1000" dirty="0">
              <a:solidFill>
                <a:schemeClr val="tx1"/>
              </a:solidFill>
            </a:endParaRPr>
          </a:p>
        </p:txBody>
      </p:sp>
    </p:spTree>
    <p:extLst>
      <p:ext uri="{BB962C8B-B14F-4D97-AF65-F5344CB8AC3E}">
        <p14:creationId xmlns:p14="http://schemas.microsoft.com/office/powerpoint/2010/main" val="669968754"/>
      </p:ext>
    </p:extLst>
  </p:cSld>
  <p:clrMap bg1="dk1" tx1="lt1" bg2="dk2" tx2="lt2" accent1="accent1" accent2="accent2" accent3="accent3" accent4="accent4" accent5="accent5" accent6="accent6" hlink="hlink" folHlink="folHlink"/>
  <p:sldLayoutIdLst>
    <p:sldLayoutId id="2147483870" r:id="rId1"/>
  </p:sldLayoutIdLst>
  <p:hf hdr="0" dt="0"/>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5pPr>
      <a:lvl6pPr marL="1296000" indent="-216000" algn="l" defTabSz="914400" rtl="0" eaLnBrk="1" latinLnBrk="0" hangingPunct="1">
        <a:lnSpc>
          <a:spcPct val="110000"/>
        </a:lnSpc>
        <a:spcBef>
          <a:spcPts val="600"/>
        </a:spcBef>
        <a:spcAft>
          <a:spcPts val="400"/>
        </a:spcAft>
        <a:buFontTx/>
        <a:buBlip>
          <a:blip r:embed="rId7"/>
        </a:buBlip>
        <a:defRPr sz="1200" kern="1200">
          <a:solidFill>
            <a:schemeClr val="accent6"/>
          </a:solidFill>
          <a:latin typeface="+mn-lt"/>
          <a:ea typeface="+mn-ea"/>
          <a:cs typeface="+mn-cs"/>
        </a:defRPr>
      </a:lvl6pPr>
      <a:lvl7pPr marL="216000" indent="-216000" algn="l" defTabSz="914400" rtl="0" eaLnBrk="1" latinLnBrk="0" hangingPunct="1">
        <a:lnSpc>
          <a:spcPct val="110000"/>
        </a:lnSpc>
        <a:spcBef>
          <a:spcPts val="400"/>
        </a:spcBef>
        <a:spcAft>
          <a:spcPts val="400"/>
        </a:spcAft>
        <a:buFont typeface="Arial" panose="020B0604020202020204" pitchFamily="34" charset="0"/>
        <a:buChar char="■"/>
        <a:defRPr sz="1600" kern="1200">
          <a:solidFill>
            <a:schemeClr val="accent6"/>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600" kern="1200">
          <a:solidFill>
            <a:schemeClr val="accent5"/>
          </a:solidFill>
          <a:latin typeface="+mn-lt"/>
          <a:ea typeface="+mn-ea"/>
          <a:cs typeface="+mn-cs"/>
        </a:defRPr>
      </a:lvl8pPr>
      <a:lvl9pPr marL="0" indent="0" algn="l" defTabSz="914400" rtl="0" eaLnBrk="1" latinLnBrk="0" hangingPunct="1">
        <a:lnSpc>
          <a:spcPct val="110000"/>
        </a:lnSpc>
        <a:spcBef>
          <a:spcPts val="400"/>
        </a:spcBef>
        <a:spcAft>
          <a:spcPts val="400"/>
        </a:spcAft>
        <a:buFont typeface="Arial" panose="020B0604020202020204" pitchFamily="34" charset="0"/>
        <a:buNone/>
        <a:defRPr sz="1600" kern="1200">
          <a:solidFill>
            <a:schemeClr val="accent4"/>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66">
          <p15:clr>
            <a:srgbClr val="F26B43"/>
          </p15:clr>
        </p15:guide>
        <p15:guide id="4" pos="7514">
          <p15:clr>
            <a:srgbClr val="F26B43"/>
          </p15:clr>
        </p15:guide>
        <p15:guide id="5" orient="horz" pos="3838">
          <p15:clr>
            <a:srgbClr val="F26B43"/>
          </p15:clr>
        </p15:guide>
        <p15:guide id="6" orient="horz" pos="397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hart" Target="../charts/chart7.xml"/><Relationship Id="rId2" Type="http://schemas.openxmlformats.org/officeDocument/2006/relationships/slideLayout" Target="../slideLayouts/slideLayout21.xml"/><Relationship Id="rId1" Type="http://schemas.openxmlformats.org/officeDocument/2006/relationships/tags" Target="../tags/tag26.xml"/><Relationship Id="rId6" Type="http://schemas.openxmlformats.org/officeDocument/2006/relationships/chart" Target="../charts/chart6.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hart" Target="../charts/chart9.xml"/><Relationship Id="rId2" Type="http://schemas.openxmlformats.org/officeDocument/2006/relationships/slideLayout" Target="../slideLayouts/slideLayout21.xml"/><Relationship Id="rId1" Type="http://schemas.openxmlformats.org/officeDocument/2006/relationships/tags" Target="../tags/tag27.xml"/><Relationship Id="rId6" Type="http://schemas.openxmlformats.org/officeDocument/2006/relationships/chart" Target="../charts/chart8.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ags" Target="../tags/tag28.xml"/><Relationship Id="rId6" Type="http://schemas.openxmlformats.org/officeDocument/2006/relationships/chart" Target="../charts/chart10.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53.emf"/></Relationships>
</file>

<file path=ppt/slides/_rels/slide14.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notesSlide" Target="../notesSlides/notesSlide11.xml"/><Relationship Id="rId7" Type="http://schemas.openxmlformats.org/officeDocument/2006/relationships/chart" Target="../charts/chart12.xml"/><Relationship Id="rId2" Type="http://schemas.openxmlformats.org/officeDocument/2006/relationships/slideLayout" Target="../slideLayouts/slideLayout21.xml"/><Relationship Id="rId1" Type="http://schemas.openxmlformats.org/officeDocument/2006/relationships/tags" Target="../tags/tag30.xml"/><Relationship Id="rId6" Type="http://schemas.openxmlformats.org/officeDocument/2006/relationships/chart" Target="../charts/chart11.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1.xml"/><Relationship Id="rId1" Type="http://schemas.openxmlformats.org/officeDocument/2006/relationships/tags" Target="../tags/tag31.xml"/><Relationship Id="rId6" Type="http://schemas.openxmlformats.org/officeDocument/2006/relationships/chart" Target="../charts/chart14.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xml"/><Relationship Id="rId1" Type="http://schemas.openxmlformats.org/officeDocument/2006/relationships/tags" Target="../tags/tag32.xml"/><Relationship Id="rId6" Type="http://schemas.openxmlformats.org/officeDocument/2006/relationships/chart" Target="../charts/chart15.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chart" Target="../charts/chart17.xml"/><Relationship Id="rId2" Type="http://schemas.openxmlformats.org/officeDocument/2006/relationships/slideLayout" Target="../slideLayouts/slideLayout21.xml"/><Relationship Id="rId1" Type="http://schemas.openxmlformats.org/officeDocument/2006/relationships/tags" Target="../tags/tag33.xml"/><Relationship Id="rId6" Type="http://schemas.openxmlformats.org/officeDocument/2006/relationships/chart" Target="../charts/chart16.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chart" Target="../charts/chart19.xml"/><Relationship Id="rId2" Type="http://schemas.openxmlformats.org/officeDocument/2006/relationships/slideLayout" Target="../slideLayouts/slideLayout21.xml"/><Relationship Id="rId1" Type="http://schemas.openxmlformats.org/officeDocument/2006/relationships/tags" Target="../tags/tag34.xml"/><Relationship Id="rId6" Type="http://schemas.openxmlformats.org/officeDocument/2006/relationships/chart" Target="../charts/chart18.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chart" Target="../charts/chart21.xml"/><Relationship Id="rId2" Type="http://schemas.openxmlformats.org/officeDocument/2006/relationships/slideLayout" Target="../slideLayouts/slideLayout21.xml"/><Relationship Id="rId1" Type="http://schemas.openxmlformats.org/officeDocument/2006/relationships/tags" Target="../tags/tag35.xml"/><Relationship Id="rId6" Type="http://schemas.openxmlformats.org/officeDocument/2006/relationships/chart" Target="../charts/chart20.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18.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19.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tags" Target="../tags/tag20.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ags" Target="../tags/tag21.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53.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hart" Target="../charts/chart2.xml"/><Relationship Id="rId2" Type="http://schemas.openxmlformats.org/officeDocument/2006/relationships/slideLayout" Target="../slideLayouts/slideLayout21.xml"/><Relationship Id="rId1" Type="http://schemas.openxmlformats.org/officeDocument/2006/relationships/tags" Target="../tags/tag23.xml"/><Relationship Id="rId6" Type="http://schemas.openxmlformats.org/officeDocument/2006/relationships/chart" Target="../charts/chart1.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ags" Target="../tags/tag24.xml"/><Relationship Id="rId6" Type="http://schemas.openxmlformats.org/officeDocument/2006/relationships/chart" Target="../charts/chart3.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hart" Target="../charts/chart5.xml"/><Relationship Id="rId2" Type="http://schemas.openxmlformats.org/officeDocument/2006/relationships/slideLayout" Target="../slideLayouts/slideLayout21.xml"/><Relationship Id="rId1" Type="http://schemas.openxmlformats.org/officeDocument/2006/relationships/tags" Target="../tags/tag25.xml"/><Relationship Id="rId6" Type="http://schemas.openxmlformats.org/officeDocument/2006/relationships/chart" Target="../charts/chart4.xml"/><Relationship Id="rId5" Type="http://schemas.openxmlformats.org/officeDocument/2006/relationships/image" Target="../media/image52.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7A5AE8-9559-475C-87F0-406F583D87FA}"/>
              </a:ext>
            </a:extLst>
          </p:cNvPr>
          <p:cNvSpPr>
            <a:spLocks noGrp="1"/>
          </p:cNvSpPr>
          <p:nvPr>
            <p:ph type="ctrTitle"/>
          </p:nvPr>
        </p:nvSpPr>
        <p:spPr/>
        <p:txBody>
          <a:bodyPr/>
          <a:lstStyle/>
          <a:p>
            <a:r>
              <a:rPr lang="lt-LT" altLang="lt-LT" sz="3600" b="1" dirty="0">
                <a:solidFill>
                  <a:schemeClr val="accent1">
                    <a:lumMod val="50000"/>
                  </a:schemeClr>
                </a:solidFill>
                <a:latin typeface="Trebuchet MS" panose="020B0603020202020204" pitchFamily="34" charset="0"/>
                <a:cs typeface="Times New Roman" panose="02020603050405020304" pitchFamily="18" charset="0"/>
              </a:rPr>
              <a:t>Gyventojų nuomonės apie </a:t>
            </a:r>
            <a:br>
              <a:rPr lang="lt-LT" altLang="lt-LT" sz="3600" b="1" dirty="0">
                <a:solidFill>
                  <a:schemeClr val="accent1">
                    <a:lumMod val="50000"/>
                  </a:schemeClr>
                </a:solidFill>
                <a:latin typeface="Trebuchet MS" panose="020B0603020202020204" pitchFamily="34" charset="0"/>
                <a:cs typeface="Times New Roman" panose="02020603050405020304" pitchFamily="18" charset="0"/>
              </a:rPr>
            </a:br>
            <a:r>
              <a:rPr lang="lt-LT" altLang="lt-LT" sz="3600" b="1" dirty="0">
                <a:solidFill>
                  <a:schemeClr val="accent1">
                    <a:lumMod val="50000"/>
                  </a:schemeClr>
                </a:solidFill>
                <a:latin typeface="Trebuchet MS" panose="020B0603020202020204" pitchFamily="34" charset="0"/>
                <a:cs typeface="Times New Roman" panose="02020603050405020304" pitchFamily="18" charset="0"/>
              </a:rPr>
              <a:t>maisto saugą ir gyvūnų gerovę </a:t>
            </a:r>
            <a:br>
              <a:rPr lang="lt-LT" altLang="lt-LT" sz="3600" b="1" dirty="0">
                <a:solidFill>
                  <a:schemeClr val="accent1">
                    <a:lumMod val="50000"/>
                  </a:schemeClr>
                </a:solidFill>
                <a:latin typeface="Trebuchet MS" panose="020B0603020202020204" pitchFamily="34" charset="0"/>
                <a:cs typeface="Times New Roman" panose="02020603050405020304" pitchFamily="18" charset="0"/>
              </a:rPr>
            </a:br>
            <a:r>
              <a:rPr lang="lt-LT" altLang="lt-LT" sz="3600" b="1" dirty="0">
                <a:solidFill>
                  <a:schemeClr val="accent1">
                    <a:lumMod val="50000"/>
                  </a:schemeClr>
                </a:solidFill>
                <a:latin typeface="Trebuchet MS" panose="020B0603020202020204" pitchFamily="34" charset="0"/>
                <a:cs typeface="Times New Roman" panose="02020603050405020304" pitchFamily="18" charset="0"/>
              </a:rPr>
              <a:t>apklausa</a:t>
            </a:r>
            <a:br>
              <a:rPr lang="lt-LT" altLang="lt-LT" sz="3600" b="1" dirty="0">
                <a:solidFill>
                  <a:schemeClr val="accent1">
                    <a:lumMod val="50000"/>
                  </a:schemeClr>
                </a:solidFill>
                <a:latin typeface="Trebuchet MS" panose="020B0603020202020204" pitchFamily="34" charset="0"/>
                <a:cs typeface="Times New Roman" panose="02020603050405020304" pitchFamily="18" charset="0"/>
              </a:rPr>
            </a:br>
            <a:endParaRPr lang="en-US" dirty="0"/>
          </a:p>
        </p:txBody>
      </p:sp>
      <p:sp>
        <p:nvSpPr>
          <p:cNvPr id="9" name="Subtitle 8">
            <a:extLst>
              <a:ext uri="{FF2B5EF4-FFF2-40B4-BE49-F238E27FC236}">
                <a16:creationId xmlns:a16="http://schemas.microsoft.com/office/drawing/2014/main" id="{24386EC9-2FC8-4BAE-BFC6-15D3C6477EFC}"/>
              </a:ext>
            </a:extLst>
          </p:cNvPr>
          <p:cNvSpPr>
            <a:spLocks noGrp="1"/>
          </p:cNvSpPr>
          <p:nvPr>
            <p:ph type="subTitle" idx="1"/>
          </p:nvPr>
        </p:nvSpPr>
        <p:spPr/>
        <p:txBody>
          <a:bodyPr/>
          <a:lstStyle/>
          <a:p>
            <a:r>
              <a:rPr lang="lt-LT" b="1" dirty="0">
                <a:solidFill>
                  <a:srgbClr val="242852"/>
                </a:solidFill>
                <a:latin typeface="Trebuchet MS" panose="020B0603020202020204" pitchFamily="34" charset="0"/>
                <a:cs typeface="Times New Roman" panose="02020603050405020304" pitchFamily="18" charset="0"/>
              </a:rPr>
              <a:t>Tyrimo ataskaita</a:t>
            </a:r>
          </a:p>
          <a:p>
            <a:r>
              <a:rPr lang="lt-LT" b="1" dirty="0">
                <a:solidFill>
                  <a:srgbClr val="242852"/>
                </a:solidFill>
                <a:latin typeface="Trebuchet MS" panose="020B0603020202020204" pitchFamily="34" charset="0"/>
                <a:cs typeface="Times New Roman" panose="02020603050405020304" pitchFamily="18" charset="0"/>
              </a:rPr>
              <a:t>2025 m.</a:t>
            </a:r>
          </a:p>
          <a:p>
            <a:endParaRPr lang="en-US" dirty="0"/>
          </a:p>
        </p:txBody>
      </p:sp>
    </p:spTree>
    <p:extLst>
      <p:ext uri="{BB962C8B-B14F-4D97-AF65-F5344CB8AC3E}">
        <p14:creationId xmlns:p14="http://schemas.microsoft.com/office/powerpoint/2010/main" val="1797673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6284F-89BF-B73A-0AD5-A4A246323A29}"/>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98A9828-B927-75F4-A2E8-2247A1499B34}"/>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C98A9828-B927-75F4-A2E8-2247A1499B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F73319E1-A911-C79E-AB3A-B862C209EAB0}"/>
              </a:ext>
            </a:extLst>
          </p:cNvPr>
          <p:cNvSpPr>
            <a:spLocks noGrp="1"/>
          </p:cNvSpPr>
          <p:nvPr>
            <p:ph type="title"/>
          </p:nvPr>
        </p:nvSpPr>
        <p:spPr>
          <a:xfrm>
            <a:off x="476178" y="419945"/>
            <a:ext cx="11239644" cy="1093895"/>
          </a:xfrm>
          <a:prstGeom prst="rect">
            <a:avLst/>
          </a:prstGeom>
        </p:spPr>
        <p:txBody>
          <a:bodyPr vert="horz" lIns="0" tIns="0" rIns="0" bIns="0" rtlCol="0" anchor="ctr">
            <a:noAutofit/>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lt-LT" sz="1800" b="1" dirty="0">
                <a:solidFill>
                  <a:schemeClr val="accent1">
                    <a:lumMod val="50000"/>
                  </a:schemeClr>
                </a:solidFill>
                <a:latin typeface="Trebuchet MS" panose="020B0603020202020204" pitchFamily="34" charset="0"/>
                <a:cs typeface="Times New Roman" panose="02020603050405020304" pitchFamily="18" charset="0"/>
              </a:rPr>
              <a:t>Absoliuti dauguma gyventojų maisto saugos kontekste yra girdėję maisto priedų temą, ūkinių gyvūnų gerovę, genetiškai modifikuotą maistą. Mažiausiai girdėta tema yra antibiotikams atspari bakteriologinė tarša. Svarbiausiais klausimais respondentai laiko antibiotikų ir kitų vaistinių preparatų likučius maiste, pesticidus ir maisto priedus</a:t>
            </a:r>
          </a:p>
        </p:txBody>
      </p:sp>
      <p:sp>
        <p:nvSpPr>
          <p:cNvPr id="4" name="Slide Number Placeholder 3">
            <a:extLst>
              <a:ext uri="{FF2B5EF4-FFF2-40B4-BE49-F238E27FC236}">
                <a16:creationId xmlns:a16="http://schemas.microsoft.com/office/drawing/2014/main" id="{C4DC0E9F-E444-73E5-9175-ED259A9F2893}"/>
              </a:ext>
            </a:extLst>
          </p:cNvPr>
          <p:cNvSpPr>
            <a:spLocks noGrp="1"/>
          </p:cNvSpPr>
          <p:nvPr>
            <p:ph type="sldNum" sz="quarter" idx="12"/>
          </p:nvPr>
        </p:nvSpPr>
        <p:spPr/>
        <p:txBody>
          <a:bodyPr/>
          <a:lstStyle/>
          <a:p>
            <a:endParaRPr lang="lt-LT" dirty="0"/>
          </a:p>
        </p:txBody>
      </p:sp>
      <p:sp>
        <p:nvSpPr>
          <p:cNvPr id="9" name="TextBox 8">
            <a:extLst>
              <a:ext uri="{FF2B5EF4-FFF2-40B4-BE49-F238E27FC236}">
                <a16:creationId xmlns:a16="http://schemas.microsoft.com/office/drawing/2014/main" id="{94567ECE-974A-82E3-46DA-74F3C63A4A4F}"/>
              </a:ext>
            </a:extLst>
          </p:cNvPr>
          <p:cNvSpPr txBox="1"/>
          <p:nvPr/>
        </p:nvSpPr>
        <p:spPr>
          <a:xfrm>
            <a:off x="1659254" y="6030251"/>
            <a:ext cx="8178800" cy="549189"/>
          </a:xfrm>
          <a:prstGeom prst="rect">
            <a:avLst/>
          </a:prstGeom>
          <a:noFill/>
        </p:spPr>
        <p:txBody>
          <a:bodyPr wrap="square">
            <a:spAutoFit/>
          </a:bodyPr>
          <a:lstStyle/>
          <a:p>
            <a:pPr lvl="0">
              <a:lnSpc>
                <a:spcPct val="107000"/>
              </a:lnSpc>
              <a:spcAft>
                <a:spcPts val="800"/>
              </a:spcAft>
            </a:pPr>
            <a:r>
              <a:rPr lang="lt-LT" sz="1100" b="1" dirty="0">
                <a:effectLst/>
                <a:latin typeface="Calibri" panose="020F0502020204030204" pitchFamily="34" charset="0"/>
                <a:ea typeface="Calibri" panose="020F0502020204030204" pitchFamily="34" charset="0"/>
                <a:cs typeface="Times New Roman" panose="02020603050405020304" pitchFamily="18" charset="0"/>
              </a:rPr>
              <a:t>KLAUSIMAS: </a:t>
            </a:r>
            <a:r>
              <a:rPr lang="lt-LT" sz="1100" dirty="0">
                <a:effectLst/>
                <a:latin typeface="Calibri" panose="020F0502020204030204" pitchFamily="34" charset="0"/>
                <a:ea typeface="Calibri" panose="020F0502020204030204" pitchFamily="34" charset="0"/>
                <a:cs typeface="Times New Roman" panose="02020603050405020304" pitchFamily="18" charset="0"/>
              </a:rPr>
              <a:t>Prašome pasakyti, apie kurias iš toliau nurodytų temų, susijusių su maisto sauga, esate girdėjęs (-</a:t>
            </a:r>
            <a:r>
              <a:rPr lang="lt-LT" sz="1100" dirty="0" err="1">
                <a:effectLst/>
                <a:latin typeface="Calibri" panose="020F0502020204030204" pitchFamily="34" charset="0"/>
                <a:ea typeface="Calibri" panose="020F0502020204030204" pitchFamily="34" charset="0"/>
                <a:cs typeface="Times New Roman" panose="02020603050405020304" pitchFamily="18" charset="0"/>
              </a:rPr>
              <a:t>usi</a:t>
            </a:r>
            <a:r>
              <a:rPr lang="lt-LT" sz="1100" dirty="0">
                <a:effectLst/>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spcAft>
                <a:spcPts val="800"/>
              </a:spcAft>
            </a:pPr>
            <a:r>
              <a:rPr lang="lt-LT" sz="1100" dirty="0">
                <a:effectLst/>
                <a:latin typeface="Calibri" panose="020F0502020204030204" pitchFamily="34" charset="0"/>
                <a:ea typeface="Calibri" panose="020F0502020204030204" pitchFamily="34" charset="0"/>
                <a:cs typeface="Times New Roman" panose="02020603050405020304" pitchFamily="18" charset="0"/>
              </a:rPr>
              <a:t>Kaip manote, kurie iš šių maisto saugos dalykų yra patys svarbiausi šiuo metu? Pažymėkite iki 5 temų</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FECEFA6C-E73C-8C3F-F1F6-3441309E49F7}"/>
              </a:ext>
            </a:extLst>
          </p:cNvPr>
          <p:cNvGraphicFramePr>
            <a:graphicFrameLocks/>
          </p:cNvGraphicFramePr>
          <p:nvPr>
            <p:extLst>
              <p:ext uri="{D42A27DB-BD31-4B8C-83A1-F6EECF244321}">
                <p14:modId xmlns:p14="http://schemas.microsoft.com/office/powerpoint/2010/main" val="4261649526"/>
              </p:ext>
            </p:extLst>
          </p:nvPr>
        </p:nvGraphicFramePr>
        <p:xfrm>
          <a:off x="284162" y="1574800"/>
          <a:ext cx="5730876" cy="43021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Chart 4">
            <a:extLst>
              <a:ext uri="{FF2B5EF4-FFF2-40B4-BE49-F238E27FC236}">
                <a16:creationId xmlns:a16="http://schemas.microsoft.com/office/drawing/2014/main" id="{9ADED8D2-F107-5A71-058B-84FF4DA25F0F}"/>
              </a:ext>
            </a:extLst>
          </p:cNvPr>
          <p:cNvGraphicFramePr>
            <a:graphicFrameLocks/>
          </p:cNvGraphicFramePr>
          <p:nvPr>
            <p:extLst>
              <p:ext uri="{D42A27DB-BD31-4B8C-83A1-F6EECF244321}">
                <p14:modId xmlns:p14="http://schemas.microsoft.com/office/powerpoint/2010/main" val="2830161441"/>
              </p:ext>
            </p:extLst>
          </p:nvPr>
        </p:nvGraphicFramePr>
        <p:xfrm>
          <a:off x="6170612" y="1509222"/>
          <a:ext cx="5737226" cy="436770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4909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1E7DA-C142-3E9F-7088-4F782A291849}"/>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053127D-A472-6698-49C4-AF1BE8A300F0}"/>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5053127D-A472-6698-49C4-AF1BE8A300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A7F4B34A-DA40-A670-016D-EEE3265DDE9B}"/>
              </a:ext>
            </a:extLst>
          </p:cNvPr>
          <p:cNvSpPr>
            <a:spLocks noGrp="1"/>
          </p:cNvSpPr>
          <p:nvPr>
            <p:ph type="title"/>
          </p:nvPr>
        </p:nvSpPr>
        <p:spPr>
          <a:xfrm>
            <a:off x="337281" y="277978"/>
            <a:ext cx="11239644" cy="1093895"/>
          </a:xfrm>
          <a:prstGeom prst="rect">
            <a:avLst/>
          </a:prstGeom>
        </p:spPr>
        <p:txBody>
          <a:bodyPr vert="horz" lIns="0" tIns="0" rIns="0" bIns="0" rtlCol="0" anchor="ctr">
            <a:normAutofit fontScale="90000"/>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lt-LT" sz="2400" b="1" dirty="0">
                <a:solidFill>
                  <a:schemeClr val="accent1">
                    <a:lumMod val="50000"/>
                  </a:schemeClr>
                </a:solidFill>
                <a:latin typeface="Trebuchet MS" panose="020B0603020202020204" pitchFamily="34" charset="0"/>
                <a:cs typeface="Times New Roman" panose="02020603050405020304" pitchFamily="18" charset="0"/>
              </a:rPr>
              <a:t>Televizija bei įvairūs internetiniai kanalai yra svarbiausi informacijos apie maisto saugą šaltiniai. Gyventojai taip pat yra linkę aptarti šią temą su artimaisiais. Mokslininkai ir medikai yra patikimiausi informacijos šaltiniai. Per metus padidėjo pasitikėjimas VMVT. Mažiausiai pasitikima nevyriausybinėmis organizacijomis</a:t>
            </a:r>
          </a:p>
        </p:txBody>
      </p:sp>
      <p:sp>
        <p:nvSpPr>
          <p:cNvPr id="4" name="Slide Number Placeholder 3">
            <a:extLst>
              <a:ext uri="{FF2B5EF4-FFF2-40B4-BE49-F238E27FC236}">
                <a16:creationId xmlns:a16="http://schemas.microsoft.com/office/drawing/2014/main" id="{BE4FD387-2CA4-495D-48CB-CBDEB0C813AC}"/>
              </a:ext>
            </a:extLst>
          </p:cNvPr>
          <p:cNvSpPr>
            <a:spLocks noGrp="1"/>
          </p:cNvSpPr>
          <p:nvPr>
            <p:ph type="sldNum" sz="quarter" idx="12"/>
          </p:nvPr>
        </p:nvSpPr>
        <p:spPr/>
        <p:txBody>
          <a:bodyPr/>
          <a:lstStyle/>
          <a:p>
            <a:endParaRPr lang="lt-LT" dirty="0"/>
          </a:p>
        </p:txBody>
      </p:sp>
      <p:sp>
        <p:nvSpPr>
          <p:cNvPr id="9" name="TextBox 8">
            <a:extLst>
              <a:ext uri="{FF2B5EF4-FFF2-40B4-BE49-F238E27FC236}">
                <a16:creationId xmlns:a16="http://schemas.microsoft.com/office/drawing/2014/main" id="{AD5809B3-78F6-8A40-8FAE-B2D7BCE7473D}"/>
              </a:ext>
            </a:extLst>
          </p:cNvPr>
          <p:cNvSpPr txBox="1"/>
          <p:nvPr/>
        </p:nvSpPr>
        <p:spPr>
          <a:xfrm>
            <a:off x="1500188" y="6180773"/>
            <a:ext cx="8178800" cy="549189"/>
          </a:xfrm>
          <a:prstGeom prst="rect">
            <a:avLst/>
          </a:prstGeom>
          <a:noFill/>
        </p:spPr>
        <p:txBody>
          <a:bodyPr wrap="square">
            <a:spAutoFit/>
          </a:bodyPr>
          <a:lstStyle/>
          <a:p>
            <a:pPr lvl="0">
              <a:lnSpc>
                <a:spcPct val="107000"/>
              </a:lnSpc>
              <a:spcAft>
                <a:spcPts val="800"/>
              </a:spcAft>
            </a:pPr>
            <a:r>
              <a:rPr lang="lt-LT" sz="1100" b="1" dirty="0">
                <a:effectLst/>
                <a:latin typeface="Calibri" panose="020F0502020204030204" pitchFamily="34" charset="0"/>
                <a:ea typeface="Calibri" panose="020F0502020204030204" pitchFamily="34" charset="0"/>
                <a:cs typeface="Times New Roman" panose="02020603050405020304" pitchFamily="18" charset="0"/>
              </a:rPr>
              <a:t>KLAUSIMAS: </a:t>
            </a:r>
            <a:r>
              <a:rPr lang="lt-LT" sz="1100" dirty="0">
                <a:effectLst/>
                <a:latin typeface="Calibri" panose="020F0502020204030204" pitchFamily="34" charset="0"/>
                <a:ea typeface="Calibri" panose="020F0502020204030204" pitchFamily="34" charset="0"/>
                <a:cs typeface="Times New Roman" panose="02020603050405020304" pitchFamily="18" charset="0"/>
              </a:rPr>
              <a:t>Kurie iš toliau nurodytų informacijos šaltinių jums yra svarbiausi sužinant apie maisto riziką? Pažymėkite iki 4 atsakymo variantų</a:t>
            </a:r>
          </a:p>
          <a:p>
            <a:pPr lvl="0">
              <a:lnSpc>
                <a:spcPct val="107000"/>
              </a:lnSpc>
              <a:spcAft>
                <a:spcPts val="800"/>
              </a:spcAf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Prašome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pasakyti</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ar</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pasitikite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šiais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informacijos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šaltiniais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apie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maisto</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saugą</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p:txBody>
      </p:sp>
      <p:graphicFrame>
        <p:nvGraphicFramePr>
          <p:cNvPr id="6" name="Chart 5">
            <a:extLst>
              <a:ext uri="{FF2B5EF4-FFF2-40B4-BE49-F238E27FC236}">
                <a16:creationId xmlns:a16="http://schemas.microsoft.com/office/drawing/2014/main" id="{9AB74ACA-617A-70D4-BE1B-9252FD124EDF}"/>
              </a:ext>
            </a:extLst>
          </p:cNvPr>
          <p:cNvGraphicFramePr>
            <a:graphicFrameLocks/>
          </p:cNvGraphicFramePr>
          <p:nvPr>
            <p:extLst>
              <p:ext uri="{D42A27DB-BD31-4B8C-83A1-F6EECF244321}">
                <p14:modId xmlns:p14="http://schemas.microsoft.com/office/powerpoint/2010/main" val="2991981187"/>
              </p:ext>
            </p:extLst>
          </p:nvPr>
        </p:nvGraphicFramePr>
        <p:xfrm>
          <a:off x="608012" y="1510347"/>
          <a:ext cx="4981576" cy="46704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C12334DE-4BD6-9D22-6CAC-BAA04DA12CD1}"/>
              </a:ext>
            </a:extLst>
          </p:cNvPr>
          <p:cNvGraphicFramePr>
            <a:graphicFrameLocks/>
          </p:cNvGraphicFramePr>
          <p:nvPr>
            <p:extLst>
              <p:ext uri="{D42A27DB-BD31-4B8C-83A1-F6EECF244321}">
                <p14:modId xmlns:p14="http://schemas.microsoft.com/office/powerpoint/2010/main" val="556927903"/>
              </p:ext>
            </p:extLst>
          </p:nvPr>
        </p:nvGraphicFramePr>
        <p:xfrm>
          <a:off x="5961788" y="1742281"/>
          <a:ext cx="5626885" cy="420655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271718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31DF3-2BEE-4E5C-5447-28518DAFF294}"/>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DC7178-1D99-EEED-4952-98313F09B4D2}"/>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9ADC7178-1D99-EEED-4952-98313F09B4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EEA5AFA5-D1A8-BA07-F7FE-13B949CEEFDD}"/>
              </a:ext>
            </a:extLst>
          </p:cNvPr>
          <p:cNvSpPr>
            <a:spLocks noGrp="1"/>
          </p:cNvSpPr>
          <p:nvPr>
            <p:ph type="title"/>
          </p:nvPr>
        </p:nvSpPr>
        <p:spPr>
          <a:xfrm>
            <a:off x="476178" y="419945"/>
            <a:ext cx="11239644" cy="1093895"/>
          </a:xfrm>
          <a:prstGeom prst="rect">
            <a:avLst/>
          </a:prstGeom>
        </p:spPr>
        <p:txBody>
          <a:bodyPr vert="horz" lIns="0" tIns="0" rIns="0" bIns="0" rtlCol="0" anchor="ctr">
            <a:normAutofit fontScale="90000"/>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lt-LT" sz="2400" b="1" dirty="0">
                <a:solidFill>
                  <a:schemeClr val="accent1">
                    <a:lumMod val="50000"/>
                  </a:schemeClr>
                </a:solidFill>
                <a:latin typeface="Trebuchet MS" panose="020B0603020202020204" pitchFamily="34" charset="0"/>
                <a:cs typeface="Times New Roman" panose="02020603050405020304" pitchFamily="18" charset="0"/>
              </a:rPr>
              <a:t>Vartotojų požiūris į maisto saugą yra gana prieštaringas: nors jie teigia žinantys šia tema gana daug, bet taip pat mano, kad tema yra tokia sudėtinga, kad mieliau renkasi patikrintus produktus bei patikimus prekių ženklus. O tuo pačiu mažiausiai sutinka su teiginiu, kad visas parduodamas maistas yra saugus</a:t>
            </a:r>
          </a:p>
        </p:txBody>
      </p:sp>
      <p:sp>
        <p:nvSpPr>
          <p:cNvPr id="4" name="Slide Number Placeholder 3">
            <a:extLst>
              <a:ext uri="{FF2B5EF4-FFF2-40B4-BE49-F238E27FC236}">
                <a16:creationId xmlns:a16="http://schemas.microsoft.com/office/drawing/2014/main" id="{C5BDE18C-B997-5171-376A-B1AB8F7B76F8}"/>
              </a:ext>
            </a:extLst>
          </p:cNvPr>
          <p:cNvSpPr>
            <a:spLocks noGrp="1"/>
          </p:cNvSpPr>
          <p:nvPr>
            <p:ph type="sldNum" sz="quarter" idx="12"/>
          </p:nvPr>
        </p:nvSpPr>
        <p:spPr/>
        <p:txBody>
          <a:bodyPr/>
          <a:lstStyle/>
          <a:p>
            <a:endParaRPr lang="lt-LT" dirty="0"/>
          </a:p>
        </p:txBody>
      </p:sp>
      <p:sp>
        <p:nvSpPr>
          <p:cNvPr id="9" name="TextBox 8">
            <a:extLst>
              <a:ext uri="{FF2B5EF4-FFF2-40B4-BE49-F238E27FC236}">
                <a16:creationId xmlns:a16="http://schemas.microsoft.com/office/drawing/2014/main" id="{CD3E75CC-A98B-DB81-3D84-F0D410647CF4}"/>
              </a:ext>
            </a:extLst>
          </p:cNvPr>
          <p:cNvSpPr txBox="1"/>
          <p:nvPr/>
        </p:nvSpPr>
        <p:spPr>
          <a:xfrm>
            <a:off x="1478280" y="6305326"/>
            <a:ext cx="9748520" cy="265457"/>
          </a:xfrm>
          <a:prstGeom prst="rect">
            <a:avLst/>
          </a:prstGeom>
          <a:noFill/>
        </p:spPr>
        <p:txBody>
          <a:bodyPr wrap="square">
            <a:spAutoFit/>
          </a:bodyPr>
          <a:lstStyle/>
          <a:p>
            <a:pPr lvl="0">
              <a:lnSpc>
                <a:spcPct val="107000"/>
              </a:lnSpc>
              <a:spcAft>
                <a:spcPts val="800"/>
              </a:spcAft>
            </a:pPr>
            <a:r>
              <a:rPr lang="lt-LT" sz="1100" b="1" dirty="0">
                <a:effectLst/>
                <a:latin typeface="Calibri" panose="020F0502020204030204" pitchFamily="34" charset="0"/>
                <a:ea typeface="Calibri" panose="020F0502020204030204" pitchFamily="34" charset="0"/>
                <a:cs typeface="Times New Roman" panose="02020603050405020304" pitchFamily="18" charset="0"/>
              </a:rPr>
              <a:t>KLAUSIMAS: </a:t>
            </a:r>
            <a:r>
              <a:rPr lang="lt-LT" sz="1100" dirty="0">
                <a:effectLst/>
                <a:latin typeface="Calibri" panose="020F0502020204030204" pitchFamily="34" charset="0"/>
                <a:ea typeface="Calibri" panose="020F0502020204030204" pitchFamily="34" charset="0"/>
                <a:cs typeface="Times New Roman" panose="02020603050405020304" pitchFamily="18" charset="0"/>
              </a:rPr>
              <a:t>Pasakykite su kuriais iš šių teiginių jūs sutinkate. Savo atsakymą pateikite 5 balų skalėje, kur 1 reiškia „visiškai nesutinku“, o 5 – „visiškai sutinku“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Chart 4">
            <a:extLst>
              <a:ext uri="{FF2B5EF4-FFF2-40B4-BE49-F238E27FC236}">
                <a16:creationId xmlns:a16="http://schemas.microsoft.com/office/drawing/2014/main" id="{BA0B359C-5F44-BC0A-7C39-9BACF9F3DCB6}"/>
              </a:ext>
            </a:extLst>
          </p:cNvPr>
          <p:cNvGraphicFramePr>
            <a:graphicFrameLocks/>
          </p:cNvGraphicFramePr>
          <p:nvPr>
            <p:extLst>
              <p:ext uri="{D42A27DB-BD31-4B8C-83A1-F6EECF244321}">
                <p14:modId xmlns:p14="http://schemas.microsoft.com/office/powerpoint/2010/main" val="84825465"/>
              </p:ext>
            </p:extLst>
          </p:nvPr>
        </p:nvGraphicFramePr>
        <p:xfrm>
          <a:off x="1073150" y="1826576"/>
          <a:ext cx="7146290" cy="431006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35299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79AE3-776B-BE8B-F47B-F84B89F0F2ED}"/>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DAF7680-321A-6F42-CDE5-E48837A21B33}"/>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A67265D4-4CF0-87C4-5B0C-E3A7D6A4E43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C39A6AE-0DA9-5712-278D-1B6334C0E14A}"/>
              </a:ext>
            </a:extLst>
          </p:cNvPr>
          <p:cNvSpPr>
            <a:spLocks noGrp="1"/>
          </p:cNvSpPr>
          <p:nvPr>
            <p:ph type="ctrTitle"/>
          </p:nvPr>
        </p:nvSpPr>
        <p:spPr/>
        <p:txBody>
          <a:bodyPr vert="horz"/>
          <a:lstStyle/>
          <a:p>
            <a:r>
              <a:rPr lang="lt-LT" dirty="0"/>
              <a:t>Gyvūnų gerovė</a:t>
            </a:r>
            <a:endParaRPr lang="en-EE" dirty="0"/>
          </a:p>
        </p:txBody>
      </p:sp>
    </p:spTree>
    <p:extLst>
      <p:ext uri="{BB962C8B-B14F-4D97-AF65-F5344CB8AC3E}">
        <p14:creationId xmlns:p14="http://schemas.microsoft.com/office/powerpoint/2010/main" val="4123416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4C0BD-5424-895F-211E-BD9A49980B83}"/>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FFB52BC-F871-AAE9-5915-C78979D64550}"/>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AFFB52BC-F871-AAE9-5915-C78979D645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050443FA-A709-31D2-3610-04FAE8067B7D}"/>
              </a:ext>
            </a:extLst>
          </p:cNvPr>
          <p:cNvSpPr>
            <a:spLocks noGrp="1"/>
          </p:cNvSpPr>
          <p:nvPr>
            <p:ph type="title"/>
          </p:nvPr>
        </p:nvSpPr>
        <p:spPr>
          <a:xfrm>
            <a:off x="476178" y="419945"/>
            <a:ext cx="11239644" cy="1093895"/>
          </a:xfrm>
          <a:prstGeom prst="rect">
            <a:avLst/>
          </a:prstGeom>
        </p:spPr>
        <p:txBody>
          <a:bodyPr vert="horz" lIns="0" tIns="0" rIns="0" bIns="0" rtlCol="0" anchor="ctr">
            <a:normAutofit fontScale="90000"/>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lt-LT" sz="2400" b="1" dirty="0">
                <a:solidFill>
                  <a:schemeClr val="accent1">
                    <a:lumMod val="50000"/>
                  </a:schemeClr>
                </a:solidFill>
                <a:latin typeface="Trebuchet MS" panose="020B0603020202020204" pitchFamily="34" charset="0"/>
                <a:cs typeface="Times New Roman" panose="02020603050405020304" pitchFamily="18" charset="0"/>
              </a:rPr>
              <a:t>Gyvūnų gerovės tema domina daugiau nei 60 proc. gyventojų. 34 proc. apklaustųjų mano, kad gyvūnų gerovės situacija šalyje yra gera arba labai gera. Daugiau nei pusė visiškai sutinka arba sutinka, kad gyvūnų gerovė turėtų būti saugoma labiau</a:t>
            </a:r>
          </a:p>
        </p:txBody>
      </p:sp>
      <p:sp>
        <p:nvSpPr>
          <p:cNvPr id="4" name="Slide Number Placeholder 3">
            <a:extLst>
              <a:ext uri="{FF2B5EF4-FFF2-40B4-BE49-F238E27FC236}">
                <a16:creationId xmlns:a16="http://schemas.microsoft.com/office/drawing/2014/main" id="{C9618079-E970-FC04-345F-24CB3C5044C0}"/>
              </a:ext>
            </a:extLst>
          </p:cNvPr>
          <p:cNvSpPr>
            <a:spLocks noGrp="1"/>
          </p:cNvSpPr>
          <p:nvPr>
            <p:ph type="sldNum" sz="quarter" idx="12"/>
          </p:nvPr>
        </p:nvSpPr>
        <p:spPr/>
        <p:txBody>
          <a:bodyPr/>
          <a:lstStyle/>
          <a:p>
            <a:endParaRPr lang="lt-LT" dirty="0"/>
          </a:p>
        </p:txBody>
      </p:sp>
      <p:sp>
        <p:nvSpPr>
          <p:cNvPr id="9" name="TextBox 8">
            <a:extLst>
              <a:ext uri="{FF2B5EF4-FFF2-40B4-BE49-F238E27FC236}">
                <a16:creationId xmlns:a16="http://schemas.microsoft.com/office/drawing/2014/main" id="{F44AAF39-733F-CC35-4FB2-D1AB79927CF2}"/>
              </a:ext>
            </a:extLst>
          </p:cNvPr>
          <p:cNvSpPr txBox="1"/>
          <p:nvPr/>
        </p:nvSpPr>
        <p:spPr>
          <a:xfrm>
            <a:off x="1532818" y="5928681"/>
            <a:ext cx="8178800" cy="832920"/>
          </a:xfrm>
          <a:prstGeom prst="rect">
            <a:avLst/>
          </a:prstGeom>
          <a:noFill/>
        </p:spPr>
        <p:txBody>
          <a:bodyPr wrap="square">
            <a:spAutoFit/>
          </a:bodyPr>
          <a:lstStyle/>
          <a:p>
            <a:pPr lvl="0">
              <a:lnSpc>
                <a:spcPct val="107000"/>
              </a:lnSpc>
              <a:spcAft>
                <a:spcPts val="800"/>
              </a:spcAft>
            </a:pPr>
            <a:r>
              <a:rPr lang="lt-LT" sz="1100" b="1" dirty="0">
                <a:effectLst/>
                <a:latin typeface="Calibri" panose="020F0502020204030204" pitchFamily="34" charset="0"/>
                <a:ea typeface="Calibri" panose="020F0502020204030204" pitchFamily="34" charset="0"/>
                <a:cs typeface="Times New Roman" panose="02020603050405020304" pitchFamily="18" charset="0"/>
              </a:rPr>
              <a:t>KLAUSIMAS</a:t>
            </a:r>
            <a:r>
              <a:rPr lang="lt-LT" sz="1100" dirty="0">
                <a:effectLst/>
                <a:latin typeface="Calibri" panose="020F0502020204030204" pitchFamily="34" charset="0"/>
                <a:ea typeface="Calibri" panose="020F0502020204030204" pitchFamily="34" charset="0"/>
                <a:cs typeface="Times New Roman" panose="02020603050405020304" pitchFamily="18" charset="0"/>
              </a:rPr>
              <a:t>: </a:t>
            </a:r>
            <a:r>
              <a:rPr lang="pt-BR" sz="1100" dirty="0">
                <a:effectLst/>
                <a:latin typeface="Calibri" panose="020F0502020204030204" pitchFamily="34" charset="0"/>
                <a:ea typeface="Calibri" panose="020F0502020204030204" pitchFamily="34" charset="0"/>
                <a:cs typeface="Times New Roman" panose="02020603050405020304" pitchFamily="18" charset="0"/>
              </a:rPr>
              <a:t>Ar asmeniškai jus domina gyvūnų gerovės tema?</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lt-LT" sz="1100" dirty="0">
                <a:effectLst/>
                <a:latin typeface="Calibri" panose="020F0502020204030204" pitchFamily="34" charset="0"/>
                <a:ea typeface="Calibri" panose="020F0502020204030204" pitchFamily="34" charset="0"/>
                <a:cs typeface="Times New Roman" panose="02020603050405020304" pitchFamily="18" charset="0"/>
              </a:rPr>
              <a:t>Kaip vertinate dabartinę ūkinių gyvūnų (</a:t>
            </a:r>
            <a:r>
              <a:rPr lang="lt-LT" sz="1100" dirty="0" err="1">
                <a:effectLst/>
                <a:latin typeface="Calibri" panose="020F0502020204030204" pitchFamily="34" charset="0"/>
                <a:ea typeface="Calibri" panose="020F0502020204030204" pitchFamily="34" charset="0"/>
                <a:cs typeface="Times New Roman" panose="02020603050405020304" pitchFamily="18" charset="0"/>
              </a:rPr>
              <a:t>t.y</a:t>
            </a:r>
            <a:r>
              <a:rPr lang="lt-LT" sz="1100" dirty="0">
                <a:effectLst/>
                <a:latin typeface="Calibri" panose="020F0502020204030204" pitchFamily="34" charset="0"/>
                <a:ea typeface="Calibri" panose="020F0502020204030204" pitchFamily="34" charset="0"/>
                <a:cs typeface="Times New Roman" panose="02020603050405020304" pitchFamily="18" charset="0"/>
              </a:rPr>
              <a:t>., karvių, avių, ožkų, ir pan.) gerovės situaciją Lietuvoje?</a:t>
            </a:r>
          </a:p>
          <a:p>
            <a:pPr lvl="0">
              <a:lnSpc>
                <a:spcPct val="107000"/>
              </a:lnSpc>
              <a:spcAft>
                <a:spcPts val="800"/>
              </a:spcAft>
            </a:pPr>
            <a:r>
              <a:rPr lang="lt-LT" sz="1100" dirty="0">
                <a:effectLst/>
                <a:latin typeface="Calibri" panose="020F0502020204030204" pitchFamily="34" charset="0"/>
                <a:ea typeface="Calibri" panose="020F0502020204030204" pitchFamily="34" charset="0"/>
                <a:cs typeface="Times New Roman" panose="02020603050405020304" pitchFamily="18" charset="0"/>
              </a:rPr>
              <a:t>Ar manote, kad ūkinių gyvūnų gerovė Lietuvoje turėtų būti saugoma geriau negu dabar?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90BFB82F-3203-4E1E-9927-815641F69EEE}"/>
              </a:ext>
            </a:extLst>
          </p:cNvPr>
          <p:cNvGraphicFramePr>
            <a:graphicFrameLocks/>
          </p:cNvGraphicFramePr>
          <p:nvPr>
            <p:extLst>
              <p:ext uri="{D42A27DB-BD31-4B8C-83A1-F6EECF244321}">
                <p14:modId xmlns:p14="http://schemas.microsoft.com/office/powerpoint/2010/main" val="1887667694"/>
              </p:ext>
            </p:extLst>
          </p:nvPr>
        </p:nvGraphicFramePr>
        <p:xfrm>
          <a:off x="243522" y="1743076"/>
          <a:ext cx="3146201" cy="403269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Chart 5">
            <a:extLst>
              <a:ext uri="{FF2B5EF4-FFF2-40B4-BE49-F238E27FC236}">
                <a16:creationId xmlns:a16="http://schemas.microsoft.com/office/drawing/2014/main" id="{5662E4C8-7FBE-DB5C-EE02-6B67836720A4}"/>
              </a:ext>
            </a:extLst>
          </p:cNvPr>
          <p:cNvGraphicFramePr>
            <a:graphicFrameLocks/>
          </p:cNvGraphicFramePr>
          <p:nvPr>
            <p:extLst>
              <p:ext uri="{D42A27DB-BD31-4B8C-83A1-F6EECF244321}">
                <p14:modId xmlns:p14="http://schemas.microsoft.com/office/powerpoint/2010/main" val="1847821615"/>
              </p:ext>
            </p:extLst>
          </p:nvPr>
        </p:nvGraphicFramePr>
        <p:xfrm>
          <a:off x="3882390" y="1743076"/>
          <a:ext cx="3384551" cy="403269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9">
            <a:extLst>
              <a:ext uri="{FF2B5EF4-FFF2-40B4-BE49-F238E27FC236}">
                <a16:creationId xmlns:a16="http://schemas.microsoft.com/office/drawing/2014/main" id="{220173E8-2748-BEC1-2A7F-975ECB35058A}"/>
              </a:ext>
            </a:extLst>
          </p:cNvPr>
          <p:cNvGraphicFramePr>
            <a:graphicFrameLocks/>
          </p:cNvGraphicFramePr>
          <p:nvPr>
            <p:extLst>
              <p:ext uri="{D42A27DB-BD31-4B8C-83A1-F6EECF244321}">
                <p14:modId xmlns:p14="http://schemas.microsoft.com/office/powerpoint/2010/main" val="2622216503"/>
              </p:ext>
            </p:extLst>
          </p:nvPr>
        </p:nvGraphicFramePr>
        <p:xfrm>
          <a:off x="7519669" y="1743076"/>
          <a:ext cx="4083051" cy="403269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98539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41A42-FDD6-0FD8-216D-68315B9CE755}"/>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8AE636-F4CD-53AC-7AE6-12B8B71F3B98}"/>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248AE636-F4CD-53AC-7AE6-12B8B71F3B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FDBC3BA1-2D90-8185-5296-FD297DE10910}"/>
              </a:ext>
            </a:extLst>
          </p:cNvPr>
          <p:cNvSpPr>
            <a:spLocks noGrp="1"/>
          </p:cNvSpPr>
          <p:nvPr>
            <p:ph type="title"/>
          </p:nvPr>
        </p:nvSpPr>
        <p:spPr>
          <a:xfrm>
            <a:off x="476178" y="419945"/>
            <a:ext cx="11239644" cy="1093895"/>
          </a:xfrm>
          <a:prstGeom prst="rect">
            <a:avLst/>
          </a:prstGeom>
        </p:spPr>
        <p:txBody>
          <a:bodyPr vert="horz" lIns="0" tIns="0" rIns="0" bIns="0" rtlCol="0" anchor="ctr">
            <a:normAutofit fontScale="90000"/>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lt-LT" sz="2400" b="1" dirty="0">
                <a:solidFill>
                  <a:schemeClr val="accent1">
                    <a:lumMod val="50000"/>
                  </a:schemeClr>
                </a:solidFill>
                <a:latin typeface="Trebuchet MS" panose="020B0603020202020204" pitchFamily="34" charset="0"/>
                <a:cs typeface="Times New Roman" panose="02020603050405020304" pitchFamily="18" charset="0"/>
              </a:rPr>
              <a:t>Nors labiausiai gyventojai sutinka su teiginiais, kurie teigia moralinę ir teisinę pareigą rūpintis gyvūnų gerove, tačiau gerokai mažiau yra linkę patys prisidėti prie to, </a:t>
            </a:r>
            <a:r>
              <a:rPr lang="lt-LT" sz="2400" b="1" dirty="0" err="1">
                <a:solidFill>
                  <a:schemeClr val="accent1">
                    <a:lumMod val="50000"/>
                  </a:schemeClr>
                </a:solidFill>
                <a:latin typeface="Trebuchet MS" panose="020B0603020202020204" pitchFamily="34" charset="0"/>
                <a:cs typeface="Times New Roman" panose="02020603050405020304" pitchFamily="18" charset="0"/>
              </a:rPr>
              <a:t>t.y</a:t>
            </a:r>
            <a:r>
              <a:rPr lang="lt-LT" sz="2400" b="1" dirty="0">
                <a:solidFill>
                  <a:schemeClr val="accent1">
                    <a:lumMod val="50000"/>
                  </a:schemeClr>
                </a:solidFill>
                <a:latin typeface="Trebuchet MS" panose="020B0603020202020204" pitchFamily="34" charset="0"/>
                <a:cs typeface="Times New Roman" panose="02020603050405020304" pitchFamily="18" charset="0"/>
              </a:rPr>
              <a:t>. mokėti daugiau už produktus, pagamintus laikantis gerovės normų, nepirkti odinių ar kailinių drabužių</a:t>
            </a:r>
          </a:p>
        </p:txBody>
      </p:sp>
      <p:sp>
        <p:nvSpPr>
          <p:cNvPr id="4" name="Slide Number Placeholder 3">
            <a:extLst>
              <a:ext uri="{FF2B5EF4-FFF2-40B4-BE49-F238E27FC236}">
                <a16:creationId xmlns:a16="http://schemas.microsoft.com/office/drawing/2014/main" id="{59CA6A09-EA3B-EA9E-2EE4-30E418957807}"/>
              </a:ext>
            </a:extLst>
          </p:cNvPr>
          <p:cNvSpPr>
            <a:spLocks noGrp="1"/>
          </p:cNvSpPr>
          <p:nvPr>
            <p:ph type="sldNum" sz="quarter" idx="12"/>
          </p:nvPr>
        </p:nvSpPr>
        <p:spPr/>
        <p:txBody>
          <a:bodyPr/>
          <a:lstStyle/>
          <a:p>
            <a:endParaRPr lang="lt-LT" dirty="0"/>
          </a:p>
        </p:txBody>
      </p:sp>
      <p:sp>
        <p:nvSpPr>
          <p:cNvPr id="9" name="TextBox 8">
            <a:extLst>
              <a:ext uri="{FF2B5EF4-FFF2-40B4-BE49-F238E27FC236}">
                <a16:creationId xmlns:a16="http://schemas.microsoft.com/office/drawing/2014/main" id="{A6364FC2-24CC-CBB3-6F3D-473BDC573015}"/>
              </a:ext>
            </a:extLst>
          </p:cNvPr>
          <p:cNvSpPr txBox="1"/>
          <p:nvPr/>
        </p:nvSpPr>
        <p:spPr>
          <a:xfrm>
            <a:off x="1457960" y="6305326"/>
            <a:ext cx="8178800" cy="265457"/>
          </a:xfrm>
          <a:prstGeom prst="rect">
            <a:avLst/>
          </a:prstGeom>
          <a:noFill/>
        </p:spPr>
        <p:txBody>
          <a:bodyPr wrap="square">
            <a:spAutoFit/>
          </a:bodyPr>
          <a:lstStyle/>
          <a:p>
            <a:pPr lvl="0">
              <a:lnSpc>
                <a:spcPct val="107000"/>
              </a:lnSpc>
              <a:spcAft>
                <a:spcPts val="800"/>
              </a:spcAft>
            </a:pPr>
            <a:r>
              <a:rPr lang="lt-LT" sz="1100" b="1" dirty="0">
                <a:effectLst/>
                <a:latin typeface="Calibri" panose="020F0502020204030204" pitchFamily="34" charset="0"/>
                <a:ea typeface="Calibri" panose="020F0502020204030204" pitchFamily="34" charset="0"/>
                <a:cs typeface="Times New Roman" panose="02020603050405020304" pitchFamily="18" charset="0"/>
              </a:rPr>
              <a:t>KLAUSIMAS</a:t>
            </a:r>
            <a:r>
              <a:rPr lang="lt-LT" sz="1100" dirty="0">
                <a:effectLst/>
                <a:latin typeface="Calibri" panose="020F0502020204030204" pitchFamily="34" charset="0"/>
                <a:ea typeface="Calibri" panose="020F0502020204030204" pitchFamily="34" charset="0"/>
                <a:cs typeface="Times New Roman" panose="02020603050405020304" pitchFamily="18" charset="0"/>
              </a:rPr>
              <a:t>: Įvertinkite tolesnius teiginius. Savo atsakymą pateikite 5 balų skalėje, kur 1 reiškia „visiškai nesutinku“, o 5 – „visiškai sutinku“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C341BA1E-8A33-48F5-FD50-DB0D6411BF18}"/>
              </a:ext>
            </a:extLst>
          </p:cNvPr>
          <p:cNvGraphicFramePr>
            <a:graphicFrameLocks/>
          </p:cNvGraphicFramePr>
          <p:nvPr>
            <p:extLst>
              <p:ext uri="{D42A27DB-BD31-4B8C-83A1-F6EECF244321}">
                <p14:modId xmlns:p14="http://schemas.microsoft.com/office/powerpoint/2010/main" val="4116431229"/>
              </p:ext>
            </p:extLst>
          </p:nvPr>
        </p:nvGraphicFramePr>
        <p:xfrm>
          <a:off x="1034097" y="1749106"/>
          <a:ext cx="6748463" cy="443833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96336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FF55F-948B-3437-9906-71462A73B795}"/>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9453D0D-7365-85B3-C32B-54BE2F8E6733}"/>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59453D0D-7365-85B3-C32B-54BE2F8E67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1FA9A472-EBBF-D6D5-3EB6-1046E3691828}"/>
              </a:ext>
            </a:extLst>
          </p:cNvPr>
          <p:cNvSpPr>
            <a:spLocks noGrp="1"/>
          </p:cNvSpPr>
          <p:nvPr>
            <p:ph type="title"/>
          </p:nvPr>
        </p:nvSpPr>
        <p:spPr>
          <a:xfrm>
            <a:off x="476178" y="419945"/>
            <a:ext cx="11239644" cy="1093895"/>
          </a:xfrm>
          <a:prstGeom prst="rect">
            <a:avLst/>
          </a:prstGeom>
        </p:spPr>
        <p:txBody>
          <a:bodyPr vert="horz" lIns="0" tIns="0" rIns="0" bIns="0" rtlCol="0" anchor="ctr">
            <a:normAutofit fontScale="90000"/>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lt-LT" sz="2400" b="1" dirty="0">
                <a:solidFill>
                  <a:schemeClr val="accent1">
                    <a:lumMod val="50000"/>
                  </a:schemeClr>
                </a:solidFill>
                <a:latin typeface="Trebuchet MS" panose="020B0603020202020204" pitchFamily="34" charset="0"/>
                <a:cs typeface="Times New Roman" panose="02020603050405020304" pitchFamily="18" charset="0"/>
              </a:rPr>
              <a:t>Žiaurus elgesys su gyvūnais, nelegalios jų veisyklos, beglobių gyvūnų perteklius gyventojams atrodo svarbiausi šios srities klausimai. Per metus ypač padidėjo žiauraus elgesio su gyvūnais svarba</a:t>
            </a:r>
          </a:p>
        </p:txBody>
      </p:sp>
      <p:sp>
        <p:nvSpPr>
          <p:cNvPr id="4" name="Slide Number Placeholder 3">
            <a:extLst>
              <a:ext uri="{FF2B5EF4-FFF2-40B4-BE49-F238E27FC236}">
                <a16:creationId xmlns:a16="http://schemas.microsoft.com/office/drawing/2014/main" id="{08B67FDF-A0A0-4F33-1F80-08DC34C5AC00}"/>
              </a:ext>
            </a:extLst>
          </p:cNvPr>
          <p:cNvSpPr>
            <a:spLocks noGrp="1"/>
          </p:cNvSpPr>
          <p:nvPr>
            <p:ph type="sldNum" sz="quarter" idx="12"/>
          </p:nvPr>
        </p:nvSpPr>
        <p:spPr/>
        <p:txBody>
          <a:bodyPr/>
          <a:lstStyle/>
          <a:p>
            <a:endParaRPr lang="lt-LT" dirty="0"/>
          </a:p>
        </p:txBody>
      </p:sp>
      <p:sp>
        <p:nvSpPr>
          <p:cNvPr id="9" name="TextBox 8">
            <a:extLst>
              <a:ext uri="{FF2B5EF4-FFF2-40B4-BE49-F238E27FC236}">
                <a16:creationId xmlns:a16="http://schemas.microsoft.com/office/drawing/2014/main" id="{00998860-ACC2-04D8-5C7E-FF532438809B}"/>
              </a:ext>
            </a:extLst>
          </p:cNvPr>
          <p:cNvSpPr txBox="1"/>
          <p:nvPr/>
        </p:nvSpPr>
        <p:spPr>
          <a:xfrm>
            <a:off x="1569720" y="6305326"/>
            <a:ext cx="8178800" cy="265457"/>
          </a:xfrm>
          <a:prstGeom prst="rect">
            <a:avLst/>
          </a:prstGeom>
          <a:noFill/>
        </p:spPr>
        <p:txBody>
          <a:bodyPr wrap="square">
            <a:spAutoFit/>
          </a:bodyPr>
          <a:lstStyle/>
          <a:p>
            <a:pPr lvl="0">
              <a:lnSpc>
                <a:spcPct val="107000"/>
              </a:lnSpc>
              <a:spcAft>
                <a:spcPts val="800"/>
              </a:spcAft>
            </a:pPr>
            <a:r>
              <a:rPr lang="lt-LT" sz="1100" b="1" dirty="0">
                <a:effectLst/>
                <a:latin typeface="Calibri" panose="020F0502020204030204" pitchFamily="34" charset="0"/>
                <a:ea typeface="Calibri" panose="020F0502020204030204" pitchFamily="34" charset="0"/>
                <a:cs typeface="Times New Roman" panose="02020603050405020304" pitchFamily="18" charset="0"/>
              </a:rPr>
              <a:t>KLAUSIMAS: </a:t>
            </a:r>
            <a:r>
              <a:rPr lang="lt-LT" sz="1100" dirty="0">
                <a:effectLst/>
                <a:latin typeface="Calibri" panose="020F0502020204030204" pitchFamily="34" charset="0"/>
                <a:ea typeface="Calibri" panose="020F0502020204030204" pitchFamily="34" charset="0"/>
                <a:cs typeface="Times New Roman" panose="02020603050405020304" pitchFamily="18" charset="0"/>
              </a:rPr>
              <a:t>Kokios gyvūnų gerovės problemos Lietuvoje yra Jūsų nuomone aktualiausios? Pasirinkite iki 3 temų</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2E2A11F4-09CD-2520-BBFD-DCED6F30256D}"/>
              </a:ext>
            </a:extLst>
          </p:cNvPr>
          <p:cNvGraphicFramePr>
            <a:graphicFrameLocks/>
          </p:cNvGraphicFramePr>
          <p:nvPr>
            <p:extLst>
              <p:ext uri="{D42A27DB-BD31-4B8C-83A1-F6EECF244321}">
                <p14:modId xmlns:p14="http://schemas.microsoft.com/office/powerpoint/2010/main" val="2123413469"/>
              </p:ext>
            </p:extLst>
          </p:nvPr>
        </p:nvGraphicFramePr>
        <p:xfrm>
          <a:off x="1158241" y="1513840"/>
          <a:ext cx="7203440" cy="460248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80832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A583B-1667-083C-7F6E-E61BA5206938}"/>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BA6F65-4722-E07D-AD94-A81FFA4C86BD}"/>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1FBA6F65-4722-E07D-AD94-A81FFA4C86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14ED0DF4-CD25-15A6-EAA1-9C7B0CB6321E}"/>
              </a:ext>
            </a:extLst>
          </p:cNvPr>
          <p:cNvSpPr>
            <a:spLocks noGrp="1"/>
          </p:cNvSpPr>
          <p:nvPr>
            <p:ph type="title"/>
          </p:nvPr>
        </p:nvSpPr>
        <p:spPr>
          <a:xfrm>
            <a:off x="476178" y="419945"/>
            <a:ext cx="11239644" cy="1093895"/>
          </a:xfrm>
          <a:prstGeom prst="rect">
            <a:avLst/>
          </a:prstGeom>
        </p:spPr>
        <p:txBody>
          <a:bodyPr vert="horz" lIns="0" tIns="0" rIns="0" bIns="0" rtlCol="0" anchor="ctr">
            <a:normAutofit fontScale="90000"/>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lt-LT" sz="2400" b="1" dirty="0">
                <a:solidFill>
                  <a:schemeClr val="accent1">
                    <a:lumMod val="50000"/>
                  </a:schemeClr>
                </a:solidFill>
                <a:latin typeface="Trebuchet MS" panose="020B0603020202020204" pitchFamily="34" charset="0"/>
                <a:cs typeface="Times New Roman" panose="02020603050405020304" pitchFamily="18" charset="0"/>
              </a:rPr>
              <a:t>Gyvūnų prieglaudos ir parama Ukrainos gyvūnams yra geriausiai žinomos iniciatyvos. Daugumos iniciatyvų žinomumas per metus šiek tiek pakilo. Truputį daugiau nei pusė respondentų teigia prisidėję prie kurios nors gyvūnų gerovės iniciatyvos</a:t>
            </a:r>
          </a:p>
        </p:txBody>
      </p:sp>
      <p:sp>
        <p:nvSpPr>
          <p:cNvPr id="4" name="Slide Number Placeholder 3">
            <a:extLst>
              <a:ext uri="{FF2B5EF4-FFF2-40B4-BE49-F238E27FC236}">
                <a16:creationId xmlns:a16="http://schemas.microsoft.com/office/drawing/2014/main" id="{2E359CED-FBCD-8EDC-505C-FA89A1CC99D9}"/>
              </a:ext>
            </a:extLst>
          </p:cNvPr>
          <p:cNvSpPr>
            <a:spLocks noGrp="1"/>
          </p:cNvSpPr>
          <p:nvPr>
            <p:ph type="sldNum" sz="quarter" idx="12"/>
          </p:nvPr>
        </p:nvSpPr>
        <p:spPr/>
        <p:txBody>
          <a:bodyPr/>
          <a:lstStyle/>
          <a:p>
            <a:endParaRPr lang="lt-LT" dirty="0"/>
          </a:p>
        </p:txBody>
      </p:sp>
      <p:sp>
        <p:nvSpPr>
          <p:cNvPr id="9" name="TextBox 8">
            <a:extLst>
              <a:ext uri="{FF2B5EF4-FFF2-40B4-BE49-F238E27FC236}">
                <a16:creationId xmlns:a16="http://schemas.microsoft.com/office/drawing/2014/main" id="{40810622-B28F-DAB9-F4E2-BF1F17218E57}"/>
              </a:ext>
            </a:extLst>
          </p:cNvPr>
          <p:cNvSpPr txBox="1"/>
          <p:nvPr/>
        </p:nvSpPr>
        <p:spPr>
          <a:xfrm>
            <a:off x="1396999" y="6105842"/>
            <a:ext cx="9785559" cy="549189"/>
          </a:xfrm>
          <a:prstGeom prst="rect">
            <a:avLst/>
          </a:prstGeom>
          <a:noFill/>
        </p:spPr>
        <p:txBody>
          <a:bodyPr wrap="square">
            <a:spAutoFit/>
          </a:bodyPr>
          <a:lstStyle/>
          <a:p>
            <a:pPr lvl="0">
              <a:lnSpc>
                <a:spcPct val="107000"/>
              </a:lnSpc>
              <a:spcAft>
                <a:spcPts val="800"/>
              </a:spcAft>
            </a:pPr>
            <a:r>
              <a:rPr lang="lt-LT" sz="1100" b="1" dirty="0">
                <a:effectLst/>
                <a:latin typeface="Calibri" panose="020F0502020204030204" pitchFamily="34" charset="0"/>
                <a:ea typeface="Calibri" panose="020F0502020204030204" pitchFamily="34" charset="0"/>
                <a:cs typeface="Times New Roman" panose="02020603050405020304" pitchFamily="18" charset="0"/>
              </a:rPr>
              <a:t>KLAUSIMAS: </a:t>
            </a:r>
            <a:r>
              <a:rPr lang="lt-LT" sz="1100" dirty="0">
                <a:effectLst/>
                <a:latin typeface="Calibri" panose="020F0502020204030204" pitchFamily="34" charset="0"/>
                <a:ea typeface="Calibri" panose="020F0502020204030204" pitchFamily="34" charset="0"/>
                <a:cs typeface="Times New Roman" panose="02020603050405020304" pitchFamily="18" charset="0"/>
              </a:rPr>
              <a:t>Apie kurias iš išvardytų gyvūnų gerovės užtikrinimo iniciatyvų esate girdėję?</a:t>
            </a:r>
          </a:p>
          <a:p>
            <a:pPr lvl="0">
              <a:lnSpc>
                <a:spcPct val="107000"/>
              </a:lnSpc>
              <a:spcAft>
                <a:spcPts val="800"/>
              </a:spcAft>
            </a:pPr>
            <a:r>
              <a:rPr lang="lt-LT" sz="1100" dirty="0">
                <a:effectLst/>
                <a:latin typeface="Calibri" panose="020F0502020204030204" pitchFamily="34" charset="0"/>
                <a:ea typeface="Calibri" panose="020F0502020204030204" pitchFamily="34" charset="0"/>
                <a:cs typeface="Times New Roman" panose="02020603050405020304" pitchFamily="18" charset="0"/>
              </a:rPr>
              <a:t>Ar Jūs asmeniškai esate prisidėjęs (-</a:t>
            </a:r>
            <a:r>
              <a:rPr lang="lt-LT" sz="1100" dirty="0" err="1">
                <a:effectLst/>
                <a:latin typeface="Calibri" panose="020F0502020204030204" pitchFamily="34" charset="0"/>
                <a:ea typeface="Calibri" panose="020F0502020204030204" pitchFamily="34" charset="0"/>
                <a:cs typeface="Times New Roman" panose="02020603050405020304" pitchFamily="18" charset="0"/>
              </a:rPr>
              <a:t>usi</a:t>
            </a:r>
            <a:r>
              <a:rPr lang="lt-LT" sz="1100" dirty="0">
                <a:effectLst/>
                <a:latin typeface="Calibri" panose="020F0502020204030204" pitchFamily="34" charset="0"/>
                <a:ea typeface="Calibri" panose="020F0502020204030204" pitchFamily="34" charset="0"/>
                <a:cs typeface="Times New Roman" panose="02020603050405020304" pitchFamily="18" charset="0"/>
              </a:rPr>
              <a:t>) prie bent vienos gyvūnų gerovės iniciatyvos? (pav., savanoriavote gyvūnų prieglaudoje, dalyvavote seminare apie gyvūnų gerovę)</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Chart 4">
            <a:extLst>
              <a:ext uri="{FF2B5EF4-FFF2-40B4-BE49-F238E27FC236}">
                <a16:creationId xmlns:a16="http://schemas.microsoft.com/office/drawing/2014/main" id="{D074D65C-7F0D-1E86-CCD5-B3C92AE4C356}"/>
              </a:ext>
            </a:extLst>
          </p:cNvPr>
          <p:cNvGraphicFramePr>
            <a:graphicFrameLocks/>
          </p:cNvGraphicFramePr>
          <p:nvPr>
            <p:extLst>
              <p:ext uri="{D42A27DB-BD31-4B8C-83A1-F6EECF244321}">
                <p14:modId xmlns:p14="http://schemas.microsoft.com/office/powerpoint/2010/main" val="3344497195"/>
              </p:ext>
            </p:extLst>
          </p:nvPr>
        </p:nvGraphicFramePr>
        <p:xfrm>
          <a:off x="476178" y="1737042"/>
          <a:ext cx="5701102" cy="41455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E7ED884F-1B56-20B9-5B4E-7F8BECFCF7F0}"/>
              </a:ext>
            </a:extLst>
          </p:cNvPr>
          <p:cNvGraphicFramePr>
            <a:graphicFrameLocks/>
          </p:cNvGraphicFramePr>
          <p:nvPr>
            <p:extLst>
              <p:ext uri="{D42A27DB-BD31-4B8C-83A1-F6EECF244321}">
                <p14:modId xmlns:p14="http://schemas.microsoft.com/office/powerpoint/2010/main" val="3535110206"/>
              </p:ext>
            </p:extLst>
          </p:nvPr>
        </p:nvGraphicFramePr>
        <p:xfrm>
          <a:off x="6898640" y="1737042"/>
          <a:ext cx="4572000"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372862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76159-8564-9AB6-607C-FA0112FE3172}"/>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B8ED79C-C608-012F-32E0-1B6D4582FF1F}"/>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5B8ED79C-C608-012F-32E0-1B6D4582FF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C456A390-3BF9-798A-2ADD-B1CEFC4578B5}"/>
              </a:ext>
            </a:extLst>
          </p:cNvPr>
          <p:cNvSpPr>
            <a:spLocks noGrp="1"/>
          </p:cNvSpPr>
          <p:nvPr>
            <p:ph type="title"/>
          </p:nvPr>
        </p:nvSpPr>
        <p:spPr>
          <a:xfrm>
            <a:off x="476178" y="419945"/>
            <a:ext cx="11239644" cy="1093895"/>
          </a:xfrm>
          <a:prstGeom prst="rect">
            <a:avLst/>
          </a:prstGeom>
        </p:spPr>
        <p:txBody>
          <a:bodyPr vert="horz" lIns="0" tIns="0" rIns="0" bIns="0" rtlCol="0" anchor="ctr">
            <a:normAutofit fontScale="90000"/>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lt-LT" sz="2400" b="1" dirty="0">
                <a:solidFill>
                  <a:schemeClr val="accent1">
                    <a:lumMod val="50000"/>
                  </a:schemeClr>
                </a:solidFill>
                <a:latin typeface="Trebuchet MS" panose="020B0603020202020204" pitchFamily="34" charset="0"/>
                <a:cs typeface="Times New Roman" panose="02020603050405020304" pitchFamily="18" charset="0"/>
              </a:rPr>
              <a:t>Televizija ir internetiniai kanalai yra svarbiausi informacijos šaltiniai apie gyvūnų gerovę. Patikimiausi informacijos skleidėjai atrodo veterinarijos gydytojai ir mokslininkai. </a:t>
            </a:r>
            <a:r>
              <a:rPr lang="lt-LT" sz="2400" b="1" dirty="0" err="1">
                <a:solidFill>
                  <a:schemeClr val="accent1">
                    <a:lumMod val="50000"/>
                  </a:schemeClr>
                </a:solidFill>
                <a:latin typeface="Trebuchet MS" panose="020B0603020202020204" pitchFamily="34" charset="0"/>
                <a:cs typeface="Times New Roman" panose="02020603050405020304" pitchFamily="18" charset="0"/>
              </a:rPr>
              <a:t>Palygiinti</a:t>
            </a:r>
            <a:r>
              <a:rPr lang="lt-LT" sz="2400" b="1" dirty="0">
                <a:solidFill>
                  <a:schemeClr val="accent1">
                    <a:lumMod val="50000"/>
                  </a:schemeClr>
                </a:solidFill>
                <a:latin typeface="Trebuchet MS" panose="020B0603020202020204" pitchFamily="34" charset="0"/>
                <a:cs typeface="Times New Roman" panose="02020603050405020304" pitchFamily="18" charset="0"/>
              </a:rPr>
              <a:t> su 2024 m. padidėjo pasitikėjimas VMVT</a:t>
            </a:r>
          </a:p>
        </p:txBody>
      </p:sp>
      <p:sp>
        <p:nvSpPr>
          <p:cNvPr id="4" name="Slide Number Placeholder 3">
            <a:extLst>
              <a:ext uri="{FF2B5EF4-FFF2-40B4-BE49-F238E27FC236}">
                <a16:creationId xmlns:a16="http://schemas.microsoft.com/office/drawing/2014/main" id="{0B97B514-6B4C-6870-4EB9-F42FF45D68EE}"/>
              </a:ext>
            </a:extLst>
          </p:cNvPr>
          <p:cNvSpPr>
            <a:spLocks noGrp="1"/>
          </p:cNvSpPr>
          <p:nvPr>
            <p:ph type="sldNum" sz="quarter" idx="12"/>
          </p:nvPr>
        </p:nvSpPr>
        <p:spPr/>
        <p:txBody>
          <a:bodyPr/>
          <a:lstStyle/>
          <a:p>
            <a:endParaRPr lang="lt-LT" dirty="0"/>
          </a:p>
        </p:txBody>
      </p:sp>
      <p:sp>
        <p:nvSpPr>
          <p:cNvPr id="9" name="TextBox 8">
            <a:extLst>
              <a:ext uri="{FF2B5EF4-FFF2-40B4-BE49-F238E27FC236}">
                <a16:creationId xmlns:a16="http://schemas.microsoft.com/office/drawing/2014/main" id="{6637BAB2-6D88-894B-4815-95580B767A23}"/>
              </a:ext>
            </a:extLst>
          </p:cNvPr>
          <p:cNvSpPr txBox="1"/>
          <p:nvPr/>
        </p:nvSpPr>
        <p:spPr>
          <a:xfrm>
            <a:off x="1447800" y="6163460"/>
            <a:ext cx="8616516" cy="549189"/>
          </a:xfrm>
          <a:prstGeom prst="rect">
            <a:avLst/>
          </a:prstGeom>
          <a:noFill/>
        </p:spPr>
        <p:txBody>
          <a:bodyPr wrap="square">
            <a:spAutoFit/>
          </a:bodyPr>
          <a:lstStyle/>
          <a:p>
            <a:pPr lvl="0">
              <a:lnSpc>
                <a:spcPct val="107000"/>
              </a:lnSpc>
              <a:spcAft>
                <a:spcPts val="800"/>
              </a:spcAft>
            </a:pPr>
            <a:r>
              <a:rPr lang="lt-LT" sz="1100" b="1" dirty="0">
                <a:effectLst/>
                <a:latin typeface="Calibri" panose="020F0502020204030204" pitchFamily="34" charset="0"/>
                <a:ea typeface="Calibri" panose="020F0502020204030204" pitchFamily="34" charset="0"/>
                <a:cs typeface="Times New Roman" panose="02020603050405020304" pitchFamily="18" charset="0"/>
              </a:rPr>
              <a:t>KLAUSIMAS: </a:t>
            </a:r>
            <a:r>
              <a:rPr lang="lt-LT" sz="1100" dirty="0">
                <a:effectLst/>
                <a:latin typeface="Calibri" panose="020F0502020204030204" pitchFamily="34" charset="0"/>
                <a:ea typeface="Calibri" panose="020F0502020204030204" pitchFamily="34" charset="0"/>
                <a:cs typeface="Times New Roman" panose="02020603050405020304" pitchFamily="18" charset="0"/>
              </a:rPr>
              <a:t>Kurie iš toliau nurodytų informacijos šaltinių jums yra svarbiausi sužinant apie gyvūnų gerovę? Pažymėkite iki 4 atsakymo variantų</a:t>
            </a:r>
          </a:p>
          <a:p>
            <a:pPr lvl="0">
              <a:lnSpc>
                <a:spcPct val="107000"/>
              </a:lnSpc>
              <a:spcAft>
                <a:spcPts val="800"/>
              </a:spcAft>
            </a:pPr>
            <a:r>
              <a:rPr lang="lt-LT" sz="1100" dirty="0">
                <a:effectLst/>
                <a:latin typeface="Calibri" panose="020F0502020204030204" pitchFamily="34" charset="0"/>
                <a:ea typeface="Calibri" panose="020F0502020204030204" pitchFamily="34" charset="0"/>
                <a:cs typeface="Times New Roman" panose="02020603050405020304" pitchFamily="18" charset="0"/>
              </a:rPr>
              <a:t>Prašome pasakykite, ar pasitikite šiais informacijos šaltiniais apie gyvūnų gerovę?</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11FD34CD-E5FD-2915-5314-B5D4A7925B8B}"/>
              </a:ext>
            </a:extLst>
          </p:cNvPr>
          <p:cNvGraphicFramePr>
            <a:graphicFrameLocks/>
          </p:cNvGraphicFramePr>
          <p:nvPr>
            <p:extLst>
              <p:ext uri="{D42A27DB-BD31-4B8C-83A1-F6EECF244321}">
                <p14:modId xmlns:p14="http://schemas.microsoft.com/office/powerpoint/2010/main" val="2765062312"/>
              </p:ext>
            </p:extLst>
          </p:nvPr>
        </p:nvGraphicFramePr>
        <p:xfrm>
          <a:off x="463332" y="1414537"/>
          <a:ext cx="5185628" cy="474892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Chart 5">
            <a:extLst>
              <a:ext uri="{FF2B5EF4-FFF2-40B4-BE49-F238E27FC236}">
                <a16:creationId xmlns:a16="http://schemas.microsoft.com/office/drawing/2014/main" id="{63ACEF44-1D96-0A3D-62FA-2B6D40D5D570}"/>
              </a:ext>
            </a:extLst>
          </p:cNvPr>
          <p:cNvGraphicFramePr>
            <a:graphicFrameLocks/>
          </p:cNvGraphicFramePr>
          <p:nvPr>
            <p:extLst>
              <p:ext uri="{D42A27DB-BD31-4B8C-83A1-F6EECF244321}">
                <p14:modId xmlns:p14="http://schemas.microsoft.com/office/powerpoint/2010/main" val="940085909"/>
              </p:ext>
            </p:extLst>
          </p:nvPr>
        </p:nvGraphicFramePr>
        <p:xfrm>
          <a:off x="6404927" y="1513840"/>
          <a:ext cx="4746625" cy="418782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7895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AB5B2-54BF-69A9-E9A2-825CDABE3274}"/>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C8F63A0-8811-9FBF-9A68-C346844B0253}"/>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5C8F63A0-8811-9FBF-9A68-C346844B02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51F7B490-5A3D-8119-549F-090A1428BD42}"/>
              </a:ext>
            </a:extLst>
          </p:cNvPr>
          <p:cNvSpPr>
            <a:spLocks noGrp="1"/>
          </p:cNvSpPr>
          <p:nvPr>
            <p:ph type="title"/>
          </p:nvPr>
        </p:nvSpPr>
        <p:spPr>
          <a:xfrm>
            <a:off x="476178" y="419945"/>
            <a:ext cx="11239644" cy="1093895"/>
          </a:xfrm>
          <a:prstGeom prst="rect">
            <a:avLst/>
          </a:prstGeom>
        </p:spPr>
        <p:txBody>
          <a:bodyPr vert="horz" lIns="0" tIns="0" rIns="0" bIns="0" rtlCol="0" anchor="ctr">
            <a:normAutofit/>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lt-LT" sz="2400" b="1" dirty="0">
                <a:solidFill>
                  <a:schemeClr val="accent1">
                    <a:lumMod val="50000"/>
                  </a:schemeClr>
                </a:solidFill>
                <a:latin typeface="Trebuchet MS" panose="020B0603020202020204" pitchFamily="34" charset="0"/>
                <a:cs typeface="Times New Roman" panose="02020603050405020304" pitchFamily="18" charset="0"/>
              </a:rPr>
              <a:t>8 iš 10 respondentų teigia, kad pirktų net ir brangesnius produktus, jei jie būtų iš aukštų gyvūnų gerovės standartų ūkių</a:t>
            </a:r>
          </a:p>
        </p:txBody>
      </p:sp>
      <p:sp>
        <p:nvSpPr>
          <p:cNvPr id="4" name="Slide Number Placeholder 3">
            <a:extLst>
              <a:ext uri="{FF2B5EF4-FFF2-40B4-BE49-F238E27FC236}">
                <a16:creationId xmlns:a16="http://schemas.microsoft.com/office/drawing/2014/main" id="{0E72CE26-E884-1BD0-F60F-F3A0AB1B321D}"/>
              </a:ext>
            </a:extLst>
          </p:cNvPr>
          <p:cNvSpPr>
            <a:spLocks noGrp="1"/>
          </p:cNvSpPr>
          <p:nvPr>
            <p:ph type="sldNum" sz="quarter" idx="12"/>
          </p:nvPr>
        </p:nvSpPr>
        <p:spPr/>
        <p:txBody>
          <a:bodyPr/>
          <a:lstStyle/>
          <a:p>
            <a:endParaRPr lang="lt-LT" dirty="0"/>
          </a:p>
        </p:txBody>
      </p:sp>
      <p:sp>
        <p:nvSpPr>
          <p:cNvPr id="9" name="TextBox 8">
            <a:extLst>
              <a:ext uri="{FF2B5EF4-FFF2-40B4-BE49-F238E27FC236}">
                <a16:creationId xmlns:a16="http://schemas.microsoft.com/office/drawing/2014/main" id="{6DA08D8A-51AA-DCF2-C45B-BAC272172E2C}"/>
              </a:ext>
            </a:extLst>
          </p:cNvPr>
          <p:cNvSpPr txBox="1"/>
          <p:nvPr/>
        </p:nvSpPr>
        <p:spPr>
          <a:xfrm>
            <a:off x="1386839" y="5908606"/>
            <a:ext cx="10190673" cy="730328"/>
          </a:xfrm>
          <a:prstGeom prst="rect">
            <a:avLst/>
          </a:prstGeom>
          <a:noFill/>
        </p:spPr>
        <p:txBody>
          <a:bodyPr wrap="square">
            <a:spAutoFit/>
          </a:bodyPr>
          <a:lstStyle/>
          <a:p>
            <a:pPr lvl="0">
              <a:lnSpc>
                <a:spcPct val="107000"/>
              </a:lnSpc>
              <a:spcAft>
                <a:spcPts val="800"/>
              </a:spcAft>
            </a:pPr>
            <a:r>
              <a:rPr lang="lt-LT" sz="1100" b="1" dirty="0">
                <a:effectLst/>
                <a:latin typeface="Calibri" panose="020F0502020204030204" pitchFamily="34" charset="0"/>
                <a:ea typeface="Calibri" panose="020F0502020204030204" pitchFamily="34" charset="0"/>
                <a:cs typeface="Times New Roman" panose="02020603050405020304" pitchFamily="18" charset="0"/>
              </a:rPr>
              <a:t>KLAUSIMAS: </a:t>
            </a:r>
            <a:r>
              <a:rPr lang="lt-LT" sz="1100" dirty="0">
                <a:effectLst/>
                <a:latin typeface="Calibri" panose="020F0502020204030204" pitchFamily="34" charset="0"/>
                <a:ea typeface="Calibri" panose="020F0502020204030204" pitchFamily="34" charset="0"/>
                <a:cs typeface="Times New Roman" panose="02020603050405020304" pitchFamily="18" charset="0"/>
              </a:rPr>
              <a:t>Pasakykite su kuriais iš šių teiginių jūs sutinkate. Savo atsakymą pateikite 5 balų skalėje, kur 1 reiškia „visiškai nesutinku“, o 5 – „visiškai sutinku“</a:t>
            </a:r>
          </a:p>
          <a:p>
            <a:pPr lvl="0">
              <a:lnSpc>
                <a:spcPct val="107000"/>
              </a:lnSpc>
              <a:spcAft>
                <a:spcPts val="800"/>
              </a:spcAft>
            </a:pPr>
            <a:r>
              <a:rPr lang="lt-LT" sz="1100" dirty="0">
                <a:effectLst/>
                <a:latin typeface="Calibri" panose="020F0502020204030204" pitchFamily="34" charset="0"/>
                <a:ea typeface="Calibri" panose="020F0502020204030204" pitchFamily="34" charset="0"/>
                <a:cs typeface="Times New Roman" panose="02020603050405020304" pitchFamily="18" charset="0"/>
              </a:rPr>
              <a:t>Ar sutiktumėte pirkti maisto produktus iš ūkių, kuriuose taikomi aukšti gyvūnų gerovės standartai, nors produkto kaina dėl to būtų aukštesnė (pvz. Laisvai (ne narvuose) laikomų vištų kiaušiniai)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72836FCA-71CA-89AA-4964-A8D214B45911}"/>
              </a:ext>
            </a:extLst>
          </p:cNvPr>
          <p:cNvGraphicFramePr>
            <a:graphicFrameLocks/>
          </p:cNvGraphicFramePr>
          <p:nvPr>
            <p:extLst>
              <p:ext uri="{D42A27DB-BD31-4B8C-83A1-F6EECF244321}">
                <p14:modId xmlns:p14="http://schemas.microsoft.com/office/powerpoint/2010/main" val="2419574535"/>
              </p:ext>
            </p:extLst>
          </p:nvPr>
        </p:nvGraphicFramePr>
        <p:xfrm>
          <a:off x="345440" y="1679452"/>
          <a:ext cx="6024880" cy="422915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a:extLst>
              <a:ext uri="{FF2B5EF4-FFF2-40B4-BE49-F238E27FC236}">
                <a16:creationId xmlns:a16="http://schemas.microsoft.com/office/drawing/2014/main" id="{5C255B9D-A2CB-49E1-A0A0-EB8C120EB764}"/>
              </a:ext>
            </a:extLst>
          </p:cNvPr>
          <p:cNvGraphicFramePr>
            <a:graphicFrameLocks/>
          </p:cNvGraphicFramePr>
          <p:nvPr>
            <p:extLst>
              <p:ext uri="{D42A27DB-BD31-4B8C-83A1-F6EECF244321}">
                <p14:modId xmlns:p14="http://schemas.microsoft.com/office/powerpoint/2010/main" val="3184609886"/>
              </p:ext>
            </p:extLst>
          </p:nvPr>
        </p:nvGraphicFramePr>
        <p:xfrm>
          <a:off x="6675120" y="1679452"/>
          <a:ext cx="4785360" cy="302462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790860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D1BC9-8B67-8A41-FBA2-58B509F744DB}"/>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3CB0395-9C10-154E-B953-0F1B9AC91728}"/>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D3CB0395-9C10-154E-B953-0F1B9AC917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C17E89B1-64FC-0129-A772-F1F330EE5A68}"/>
              </a:ext>
            </a:extLst>
          </p:cNvPr>
          <p:cNvSpPr>
            <a:spLocks noGrp="1"/>
          </p:cNvSpPr>
          <p:nvPr>
            <p:ph type="title"/>
          </p:nvPr>
        </p:nvSpPr>
        <p:spPr>
          <a:xfrm>
            <a:off x="476178" y="419945"/>
            <a:ext cx="11239644" cy="1093895"/>
          </a:xfrm>
          <a:prstGeom prst="rect">
            <a:avLst/>
          </a:prstGeom>
        </p:spPr>
        <p:txBody>
          <a:bodyPr vert="horz" lIns="0" tIns="0" rIns="0" bIns="0" rtlCol="0" anchor="ctr">
            <a:normAutofit/>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en-US" sz="2400" b="1" dirty="0">
                <a:solidFill>
                  <a:schemeClr val="accent1">
                    <a:lumMod val="50000"/>
                  </a:schemeClr>
                </a:solidFill>
                <a:latin typeface="Trebuchet MS" panose="020B0603020202020204" pitchFamily="34" charset="0"/>
                <a:cs typeface="Times New Roman" panose="02020603050405020304" pitchFamily="18" charset="0"/>
              </a:rPr>
              <a:t> </a:t>
            </a:r>
            <a:r>
              <a:rPr lang="lt-LT" sz="2400" b="1" dirty="0">
                <a:solidFill>
                  <a:schemeClr val="accent1">
                    <a:lumMod val="50000"/>
                  </a:schemeClr>
                </a:solidFill>
                <a:latin typeface="Trebuchet MS" panose="020B0603020202020204" pitchFamily="34" charset="0"/>
                <a:cs typeface="Times New Roman" panose="02020603050405020304" pitchFamily="18" charset="0"/>
              </a:rPr>
              <a:t>Apie tyrimą</a:t>
            </a:r>
          </a:p>
        </p:txBody>
      </p:sp>
      <p:sp>
        <p:nvSpPr>
          <p:cNvPr id="4" name="Slide Number Placeholder 3">
            <a:extLst>
              <a:ext uri="{FF2B5EF4-FFF2-40B4-BE49-F238E27FC236}">
                <a16:creationId xmlns:a16="http://schemas.microsoft.com/office/drawing/2014/main" id="{4D1B474A-6F28-85FC-1E3B-37B40234F2F0}"/>
              </a:ext>
            </a:extLst>
          </p:cNvPr>
          <p:cNvSpPr>
            <a:spLocks noGrp="1"/>
          </p:cNvSpPr>
          <p:nvPr>
            <p:ph type="sldNum" sz="quarter" idx="12"/>
          </p:nvPr>
        </p:nvSpPr>
        <p:spPr/>
        <p:txBody>
          <a:bodyPr/>
          <a:lstStyle/>
          <a:p>
            <a:endParaRPr lang="lt-LT" dirty="0"/>
          </a:p>
        </p:txBody>
      </p:sp>
      <p:sp>
        <p:nvSpPr>
          <p:cNvPr id="3" name="Content Placeholder 2">
            <a:extLst>
              <a:ext uri="{FF2B5EF4-FFF2-40B4-BE49-F238E27FC236}">
                <a16:creationId xmlns:a16="http://schemas.microsoft.com/office/drawing/2014/main" id="{580AFBDE-66AE-E0B8-8CF0-C0C51B55B8B3}"/>
              </a:ext>
            </a:extLst>
          </p:cNvPr>
          <p:cNvSpPr>
            <a:spLocks noGrp="1"/>
          </p:cNvSpPr>
          <p:nvPr>
            <p:ph idx="1"/>
          </p:nvPr>
        </p:nvSpPr>
        <p:spPr>
          <a:xfrm>
            <a:off x="597706" y="1807048"/>
            <a:ext cx="10273493" cy="3777622"/>
          </a:xfrm>
        </p:spPr>
        <p:txBody>
          <a:bodyPr>
            <a:normAutofit fontScale="92500" lnSpcReduction="10000"/>
          </a:bodyPr>
          <a:lstStyle/>
          <a:p>
            <a:r>
              <a:rPr lang="lt-LT" sz="2000" dirty="0"/>
              <a:t>Lietuvos pilnamečių (18</a:t>
            </a:r>
            <a:r>
              <a:rPr lang="en-US" sz="2000" dirty="0"/>
              <a:t>+ m.</a:t>
            </a:r>
            <a:r>
              <a:rPr lang="lt-LT" sz="2000" dirty="0"/>
              <a:t>) gyventojų apklausa Valstybinės maisto ir veterinarijos tarnybos užsakymu vykdyta 2025 m. lapkričio 26 - gruodžio 17 dienomis. </a:t>
            </a:r>
          </a:p>
          <a:p>
            <a:r>
              <a:rPr lang="lt-LT" sz="2000" dirty="0"/>
              <a:t>Tyrimo tikslas – išsiaiškinti Lietuvos gyventojų požiūrį į maisto saugą ir gyvūnų gerovę. </a:t>
            </a:r>
          </a:p>
          <a:p>
            <a:r>
              <a:rPr lang="lt-LT" sz="2000" dirty="0"/>
              <a:t>Viso apklaustas 605 vyresni nei 18 metų nuolatiniai Lietuvos gyventojai. </a:t>
            </a:r>
          </a:p>
          <a:p>
            <a:r>
              <a:rPr lang="lt-LT" sz="2000" dirty="0"/>
              <a:t>Apklausa buvo vykdoma telefoninio interviu (CATI) būdu. Respondentų atranka buvo vykdoma atsitiktinio telefono numerių generavimo būdu. Apklausos metu buvo laikomasi gyvenamosios vietovės dydžio, apskrities, respondento lyties kvotų. </a:t>
            </a:r>
          </a:p>
          <a:p>
            <a:r>
              <a:rPr lang="lt-LT" sz="2000" dirty="0"/>
              <a:t>Viso buvo skambinta 4050 telefono numerių, iš jų nepavyko prisiskambinti, respondentai netiko apklausai 2198 atvejais, 1247 respondentai atsisakė dalyvauti apklausoje. </a:t>
            </a:r>
          </a:p>
          <a:p>
            <a:r>
              <a:rPr lang="lt-LT" sz="2000" dirty="0"/>
              <a:t>Maksimali rezultatų statistinė paklaida yra ± 3,9 proc. </a:t>
            </a:r>
          </a:p>
          <a:p>
            <a:r>
              <a:rPr lang="lt-LT" sz="2000" dirty="0"/>
              <a:t>Apklausą telefonu vykdė 18 </a:t>
            </a:r>
            <a:r>
              <a:rPr lang="lt-LT" sz="2000" dirty="0" err="1"/>
              <a:t>interviuotojų</a:t>
            </a:r>
            <a:r>
              <a:rPr lang="lt-LT" sz="2000" dirty="0"/>
              <a:t>.</a:t>
            </a:r>
          </a:p>
          <a:p>
            <a:r>
              <a:rPr lang="lt-LT" sz="2000" dirty="0"/>
              <a:t>Respondentų pasiskirstymas pagal įvairias charakteristikas pateikiamas kitoje skaidrėje. </a:t>
            </a:r>
            <a:endParaRPr lang="en-US" sz="2000" dirty="0"/>
          </a:p>
        </p:txBody>
      </p:sp>
    </p:spTree>
    <p:extLst>
      <p:ext uri="{BB962C8B-B14F-4D97-AF65-F5344CB8AC3E}">
        <p14:creationId xmlns:p14="http://schemas.microsoft.com/office/powerpoint/2010/main" val="80258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66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p:cNvSpPr>
            <a:spLocks noGrp="1"/>
          </p:cNvSpPr>
          <p:nvPr>
            <p:ph type="title"/>
          </p:nvPr>
        </p:nvSpPr>
        <p:spPr>
          <a:xfrm>
            <a:off x="476178" y="419945"/>
            <a:ext cx="11239644" cy="1093895"/>
          </a:xfrm>
          <a:prstGeom prst="rect">
            <a:avLst/>
          </a:prstGeom>
        </p:spPr>
        <p:txBody>
          <a:bodyPr vert="horz" lIns="0" tIns="0" rIns="0" bIns="0" rtlCol="0" anchor="ctr">
            <a:normAutofit/>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en-US" sz="2400" b="1" dirty="0">
                <a:solidFill>
                  <a:schemeClr val="accent1">
                    <a:lumMod val="50000"/>
                  </a:schemeClr>
                </a:solidFill>
                <a:latin typeface="Trebuchet MS" panose="020B0603020202020204" pitchFamily="34" charset="0"/>
                <a:cs typeface="Times New Roman" panose="02020603050405020304" pitchFamily="18" charset="0"/>
              </a:rPr>
              <a:t> </a:t>
            </a:r>
            <a:r>
              <a:rPr lang="lt-LT" sz="2400" b="1" dirty="0">
                <a:solidFill>
                  <a:schemeClr val="accent1">
                    <a:lumMod val="50000"/>
                  </a:schemeClr>
                </a:solidFill>
                <a:latin typeface="Trebuchet MS" panose="020B0603020202020204" pitchFamily="34" charset="0"/>
                <a:cs typeface="Times New Roman" panose="02020603050405020304" pitchFamily="18" charset="0"/>
              </a:rPr>
              <a:t>Apklaustųjų charakteristikos</a:t>
            </a:r>
          </a:p>
        </p:txBody>
      </p:sp>
      <p:sp>
        <p:nvSpPr>
          <p:cNvPr id="4" name="Slide Number Placeholder 3"/>
          <p:cNvSpPr>
            <a:spLocks noGrp="1"/>
          </p:cNvSpPr>
          <p:nvPr>
            <p:ph type="sldNum" sz="quarter" idx="12"/>
          </p:nvPr>
        </p:nvSpPr>
        <p:spPr/>
        <p:txBody>
          <a:bodyPr/>
          <a:lstStyle/>
          <a:p>
            <a:endParaRPr lang="lt-LT" dirty="0"/>
          </a:p>
        </p:txBody>
      </p:sp>
      <p:graphicFrame>
        <p:nvGraphicFramePr>
          <p:cNvPr id="3" name="Table 2">
            <a:extLst>
              <a:ext uri="{FF2B5EF4-FFF2-40B4-BE49-F238E27FC236}">
                <a16:creationId xmlns:a16="http://schemas.microsoft.com/office/drawing/2014/main" id="{923147A3-E6F6-6D3A-9DA2-57E4E1BC9BBB}"/>
              </a:ext>
            </a:extLst>
          </p:cNvPr>
          <p:cNvGraphicFramePr>
            <a:graphicFrameLocks noGrp="1"/>
          </p:cNvGraphicFramePr>
          <p:nvPr>
            <p:extLst>
              <p:ext uri="{D42A27DB-BD31-4B8C-83A1-F6EECF244321}">
                <p14:modId xmlns:p14="http://schemas.microsoft.com/office/powerpoint/2010/main" val="1385256512"/>
              </p:ext>
            </p:extLst>
          </p:nvPr>
        </p:nvGraphicFramePr>
        <p:xfrm>
          <a:off x="837520" y="1467297"/>
          <a:ext cx="4509984" cy="4609415"/>
        </p:xfrm>
        <a:graphic>
          <a:graphicData uri="http://schemas.openxmlformats.org/drawingml/2006/table">
            <a:tbl>
              <a:tblPr>
                <a:tableStyleId>{9D7B26C5-4107-4FEC-AEDC-1716B250A1EF}</a:tableStyleId>
              </a:tblPr>
              <a:tblGrid>
                <a:gridCol w="1083877">
                  <a:extLst>
                    <a:ext uri="{9D8B030D-6E8A-4147-A177-3AD203B41FA5}">
                      <a16:colId xmlns:a16="http://schemas.microsoft.com/office/drawing/2014/main" val="205300089"/>
                    </a:ext>
                  </a:extLst>
                </a:gridCol>
                <a:gridCol w="1921398">
                  <a:extLst>
                    <a:ext uri="{9D8B030D-6E8A-4147-A177-3AD203B41FA5}">
                      <a16:colId xmlns:a16="http://schemas.microsoft.com/office/drawing/2014/main" val="4174165535"/>
                    </a:ext>
                  </a:extLst>
                </a:gridCol>
                <a:gridCol w="671332">
                  <a:extLst>
                    <a:ext uri="{9D8B030D-6E8A-4147-A177-3AD203B41FA5}">
                      <a16:colId xmlns:a16="http://schemas.microsoft.com/office/drawing/2014/main" val="3547436676"/>
                    </a:ext>
                  </a:extLst>
                </a:gridCol>
                <a:gridCol w="833377">
                  <a:extLst>
                    <a:ext uri="{9D8B030D-6E8A-4147-A177-3AD203B41FA5}">
                      <a16:colId xmlns:a16="http://schemas.microsoft.com/office/drawing/2014/main" val="666041759"/>
                    </a:ext>
                  </a:extLst>
                </a:gridCol>
              </a:tblGrid>
              <a:tr h="256397">
                <a:tc gridSpan="2">
                  <a:txBody>
                    <a:bodyPr/>
                    <a:lstStyle/>
                    <a:p>
                      <a:pPr algn="l" fontAlgn="b"/>
                      <a:r>
                        <a:rPr lang="en-US" sz="1400" b="1" u="none" strike="noStrike">
                          <a:effectLst/>
                        </a:rPr>
                        <a:t> </a:t>
                      </a:r>
                      <a:endParaRPr lang="en-US" sz="1400" b="1" i="0" u="none" strike="noStrike">
                        <a:solidFill>
                          <a:srgbClr val="993300"/>
                        </a:solidFill>
                        <a:effectLst/>
                        <a:latin typeface="Arial" panose="020B0604020202020204" pitchFamily="34" charset="0"/>
                      </a:endParaRPr>
                    </a:p>
                  </a:txBody>
                  <a:tcPr marL="4878" marR="4878" marT="4878" marB="0" anchor="b">
                    <a:lnB w="19050" cap="flat" cmpd="sng" algn="ctr">
                      <a:solidFill>
                        <a:schemeClr val="tx1"/>
                      </a:solidFill>
                      <a:prstDash val="dot"/>
                      <a:round/>
                      <a:headEnd type="none" w="med" len="med"/>
                      <a:tailEnd type="none" w="med" len="med"/>
                    </a:lnB>
                  </a:tcPr>
                </a:tc>
                <a:tc hMerge="1">
                  <a:txBody>
                    <a:bodyPr/>
                    <a:lstStyle/>
                    <a:p>
                      <a:endParaRPr lang="en-US"/>
                    </a:p>
                  </a:txBody>
                  <a:tcPr/>
                </a:tc>
                <a:tc>
                  <a:txBody>
                    <a:bodyPr/>
                    <a:lstStyle/>
                    <a:p>
                      <a:pPr algn="ctr" fontAlgn="b"/>
                      <a:r>
                        <a:rPr lang="en-US" sz="1400" u="none" strike="noStrike" dirty="0">
                          <a:effectLst/>
                        </a:rPr>
                        <a:t>N</a:t>
                      </a:r>
                      <a:endParaRPr lang="en-US" sz="1400" b="0" i="0" u="none" strike="noStrike" dirty="0">
                        <a:solidFill>
                          <a:srgbClr val="993300"/>
                        </a:solidFill>
                        <a:effectLst/>
                        <a:latin typeface="Arial" panose="020B0604020202020204" pitchFamily="34" charset="0"/>
                      </a:endParaRPr>
                    </a:p>
                  </a:txBody>
                  <a:tcPr marL="4878" marR="4878" marT="4878" marB="0" anchor="b">
                    <a:lnB w="19050" cap="flat" cmpd="sng" algn="ctr">
                      <a:solidFill>
                        <a:schemeClr val="tx1"/>
                      </a:solidFill>
                      <a:prstDash val="dot"/>
                      <a:round/>
                      <a:headEnd type="none" w="med" len="med"/>
                      <a:tailEnd type="none" w="med" len="med"/>
                    </a:lnB>
                  </a:tcPr>
                </a:tc>
                <a:tc>
                  <a:txBody>
                    <a:bodyPr/>
                    <a:lstStyle/>
                    <a:p>
                      <a:pPr algn="ctr" fontAlgn="b"/>
                      <a:r>
                        <a:rPr lang="en-US" sz="1400" u="none" strike="noStrike" dirty="0">
                          <a:effectLst/>
                        </a:rPr>
                        <a:t>%</a:t>
                      </a:r>
                      <a:endParaRPr lang="en-US" sz="1400" b="0" i="0" u="none" strike="noStrike" dirty="0">
                        <a:solidFill>
                          <a:srgbClr val="993300"/>
                        </a:solidFill>
                        <a:effectLst/>
                        <a:latin typeface="Arial" panose="020B0604020202020204" pitchFamily="34" charset="0"/>
                      </a:endParaRPr>
                    </a:p>
                  </a:txBody>
                  <a:tcPr marL="4878" marR="4878" marT="4878" marB="0" anchor="b">
                    <a:lnB w="19050" cap="flat" cmpd="sng" algn="ctr">
                      <a:solidFill>
                        <a:schemeClr val="tx1"/>
                      </a:solidFill>
                      <a:prstDash val="dot"/>
                      <a:round/>
                      <a:headEnd type="none" w="med" len="med"/>
                      <a:tailEnd type="none" w="med" len="med"/>
                    </a:lnB>
                  </a:tcPr>
                </a:tc>
                <a:extLst>
                  <a:ext uri="{0D108BD9-81ED-4DB2-BD59-A6C34878D82A}">
                    <a16:rowId xmlns:a16="http://schemas.microsoft.com/office/drawing/2014/main" val="3766008700"/>
                  </a:ext>
                </a:extLst>
              </a:tr>
              <a:tr h="256397">
                <a:tc rowSpan="2">
                  <a:txBody>
                    <a:bodyPr/>
                    <a:lstStyle/>
                    <a:p>
                      <a:pPr algn="l" fontAlgn="t"/>
                      <a:r>
                        <a:rPr lang="en-US" sz="1400" b="1" u="none" strike="noStrike">
                          <a:effectLst/>
                        </a:rPr>
                        <a:t>Lytis</a:t>
                      </a:r>
                      <a:endParaRPr lang="en-US" sz="1400" b="1" i="0" u="none" strike="noStrike">
                        <a:solidFill>
                          <a:srgbClr val="993300"/>
                        </a:solidFill>
                        <a:effectLst/>
                        <a:latin typeface="Arial" panose="020B0604020202020204" pitchFamily="34" charset="0"/>
                      </a:endParaRPr>
                    </a:p>
                  </a:txBody>
                  <a:tcPr marL="4878" marR="4878" marT="4878" marB="0">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tcPr>
                </a:tc>
                <a:tc>
                  <a:txBody>
                    <a:bodyPr/>
                    <a:lstStyle/>
                    <a:p>
                      <a:pPr algn="l" fontAlgn="t"/>
                      <a:r>
                        <a:rPr lang="en-US" sz="1400" u="none" strike="noStrike">
                          <a:effectLst/>
                        </a:rPr>
                        <a:t>Moteris</a:t>
                      </a:r>
                      <a:endParaRPr lang="en-US" sz="1400" b="0" i="0" u="none" strike="noStrike">
                        <a:solidFill>
                          <a:srgbClr val="993300"/>
                        </a:solidFill>
                        <a:effectLst/>
                        <a:latin typeface="Arial" panose="020B0604020202020204" pitchFamily="34" charset="0"/>
                      </a:endParaRPr>
                    </a:p>
                  </a:txBody>
                  <a:tcPr marL="4878" marR="4878" marT="4878" marB="0">
                    <a:lnT w="19050" cap="flat" cmpd="sng" algn="ctr">
                      <a:solidFill>
                        <a:schemeClr val="tx1"/>
                      </a:solidFill>
                      <a:prstDash val="dot"/>
                      <a:round/>
                      <a:headEnd type="none" w="med" len="med"/>
                      <a:tailEnd type="none" w="med" len="med"/>
                    </a:lnT>
                  </a:tcPr>
                </a:tc>
                <a:tc>
                  <a:txBody>
                    <a:bodyPr/>
                    <a:lstStyle/>
                    <a:p>
                      <a:pPr algn="ctr" fontAlgn="t">
                        <a:buNone/>
                      </a:pPr>
                      <a:r>
                        <a:rPr lang="en-US" sz="1400" b="0" i="0" u="none" strike="noStrike" dirty="0">
                          <a:solidFill>
                            <a:srgbClr val="000000"/>
                          </a:solidFill>
                          <a:effectLst/>
                          <a:latin typeface="Arial" panose="020B0604020202020204" pitchFamily="34" charset="0"/>
                        </a:rPr>
                        <a:t>324</a:t>
                      </a:r>
                    </a:p>
                  </a:txBody>
                  <a:tcPr marL="6350" marR="6350" marT="6350" marB="0">
                    <a:lnT w="19050" cap="flat" cmpd="sng" algn="ctr">
                      <a:solidFill>
                        <a:schemeClr val="tx1"/>
                      </a:solidFill>
                      <a:prstDash val="dot"/>
                      <a:round/>
                      <a:headEnd type="none" w="med" len="med"/>
                      <a:tailEnd type="none" w="med" len="med"/>
                    </a:lnT>
                  </a:tcPr>
                </a:tc>
                <a:tc>
                  <a:txBody>
                    <a:bodyPr/>
                    <a:lstStyle/>
                    <a:p>
                      <a:pPr algn="ctr" fontAlgn="t">
                        <a:buNone/>
                      </a:pPr>
                      <a:r>
                        <a:rPr lang="en-US" sz="1400" b="0" i="0" u="none" strike="noStrike">
                          <a:solidFill>
                            <a:srgbClr val="000000"/>
                          </a:solidFill>
                          <a:effectLst/>
                          <a:latin typeface="Arial" panose="020B0604020202020204" pitchFamily="34" charset="0"/>
                        </a:rPr>
                        <a:t>53,6%</a:t>
                      </a:r>
                    </a:p>
                  </a:txBody>
                  <a:tcPr marL="6350" marR="6350" marT="6350" marB="0">
                    <a:lnT w="19050" cap="flat" cmpd="sng" algn="ctr">
                      <a:solidFill>
                        <a:schemeClr val="tx1"/>
                      </a:solidFill>
                      <a:prstDash val="dot"/>
                      <a:round/>
                      <a:headEnd type="none" w="med" len="med"/>
                      <a:tailEnd type="none" w="med" len="med"/>
                    </a:lnT>
                  </a:tcPr>
                </a:tc>
                <a:extLst>
                  <a:ext uri="{0D108BD9-81ED-4DB2-BD59-A6C34878D82A}">
                    <a16:rowId xmlns:a16="http://schemas.microsoft.com/office/drawing/2014/main" val="1997222212"/>
                  </a:ext>
                </a:extLst>
              </a:tr>
              <a:tr h="256397">
                <a:tc vMerge="1">
                  <a:txBody>
                    <a:bodyPr/>
                    <a:lstStyle/>
                    <a:p>
                      <a:endParaRPr lang="en-US"/>
                    </a:p>
                  </a:txBody>
                  <a:tcPr/>
                </a:tc>
                <a:tc>
                  <a:txBody>
                    <a:bodyPr/>
                    <a:lstStyle/>
                    <a:p>
                      <a:pPr algn="l" fontAlgn="t"/>
                      <a:r>
                        <a:rPr lang="en-US" sz="1400" u="none" strike="noStrike">
                          <a:effectLst/>
                        </a:rPr>
                        <a:t>Vyras</a:t>
                      </a:r>
                      <a:endParaRPr lang="en-US" sz="1400" b="0" i="0" u="none" strike="noStrike">
                        <a:solidFill>
                          <a:srgbClr val="993300"/>
                        </a:solidFill>
                        <a:effectLst/>
                        <a:latin typeface="Arial" panose="020B0604020202020204" pitchFamily="34" charset="0"/>
                      </a:endParaRPr>
                    </a:p>
                  </a:txBody>
                  <a:tcPr marL="4878" marR="4878" marT="4878" marB="0">
                    <a:lnB w="19050" cap="flat" cmpd="sng" algn="ctr">
                      <a:solidFill>
                        <a:schemeClr val="tx1"/>
                      </a:solidFill>
                      <a:prstDash val="dot"/>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281</a:t>
                      </a:r>
                    </a:p>
                  </a:txBody>
                  <a:tcPr marL="6350" marR="6350" marT="6350" marB="0">
                    <a:lnB w="19050" cap="flat" cmpd="sng" algn="ctr">
                      <a:solidFill>
                        <a:schemeClr val="tx1"/>
                      </a:solidFill>
                      <a:prstDash val="dot"/>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46,4%</a:t>
                      </a:r>
                    </a:p>
                  </a:txBody>
                  <a:tcPr marL="6350" marR="6350" marT="6350" marB="0">
                    <a:lnB w="19050" cap="flat" cmpd="sng" algn="ctr">
                      <a:solidFill>
                        <a:schemeClr val="tx1"/>
                      </a:solidFill>
                      <a:prstDash val="dot"/>
                      <a:round/>
                      <a:headEnd type="none" w="med" len="med"/>
                      <a:tailEnd type="none" w="med" len="med"/>
                    </a:lnB>
                  </a:tcPr>
                </a:tc>
                <a:extLst>
                  <a:ext uri="{0D108BD9-81ED-4DB2-BD59-A6C34878D82A}">
                    <a16:rowId xmlns:a16="http://schemas.microsoft.com/office/drawing/2014/main" val="841859562"/>
                  </a:ext>
                </a:extLst>
              </a:tr>
              <a:tr h="256397">
                <a:tc rowSpan="4">
                  <a:txBody>
                    <a:bodyPr/>
                    <a:lstStyle/>
                    <a:p>
                      <a:pPr algn="l" fontAlgn="t"/>
                      <a:r>
                        <a:rPr lang="en-US" sz="1400" b="1" u="none" strike="noStrike">
                          <a:effectLst/>
                        </a:rPr>
                        <a:t>Gyvenamosios vietos dydis</a:t>
                      </a:r>
                      <a:endParaRPr lang="en-US" sz="1400" b="1" i="0" u="none" strike="noStrike">
                        <a:solidFill>
                          <a:srgbClr val="993300"/>
                        </a:solidFill>
                        <a:effectLst/>
                        <a:latin typeface="Arial" panose="020B0604020202020204" pitchFamily="34" charset="0"/>
                      </a:endParaRPr>
                    </a:p>
                  </a:txBody>
                  <a:tcPr marL="4878" marR="4878" marT="4878" marB="0">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tcPr>
                </a:tc>
                <a:tc>
                  <a:txBody>
                    <a:bodyPr/>
                    <a:lstStyle/>
                    <a:p>
                      <a:pPr algn="l" fontAlgn="t"/>
                      <a:r>
                        <a:rPr lang="en-US" sz="1400" u="none" strike="noStrike">
                          <a:effectLst/>
                        </a:rPr>
                        <a:t>Vilnius</a:t>
                      </a:r>
                      <a:endParaRPr lang="en-US" sz="1400" b="0" i="0" u="none" strike="noStrike">
                        <a:solidFill>
                          <a:srgbClr val="993300"/>
                        </a:solidFill>
                        <a:effectLst/>
                        <a:latin typeface="Arial" panose="020B0604020202020204" pitchFamily="34" charset="0"/>
                      </a:endParaRPr>
                    </a:p>
                  </a:txBody>
                  <a:tcPr marL="4878" marR="4878" marT="4878" marB="0">
                    <a:lnT w="19050" cap="flat" cmpd="sng" algn="ctr">
                      <a:solidFill>
                        <a:schemeClr val="tx1"/>
                      </a:solidFill>
                      <a:prstDash val="dot"/>
                      <a:round/>
                      <a:headEnd type="none" w="med" len="med"/>
                      <a:tailEnd type="none" w="med" len="med"/>
                    </a:lnT>
                  </a:tcPr>
                </a:tc>
                <a:tc>
                  <a:txBody>
                    <a:bodyPr/>
                    <a:lstStyle/>
                    <a:p>
                      <a:pPr algn="ctr" fontAlgn="t">
                        <a:buNone/>
                      </a:pPr>
                      <a:r>
                        <a:rPr lang="en-US" sz="1400" b="0" i="0" u="none" strike="noStrike" dirty="0">
                          <a:solidFill>
                            <a:srgbClr val="000000"/>
                          </a:solidFill>
                          <a:effectLst/>
                          <a:latin typeface="Arial" panose="020B0604020202020204" pitchFamily="34" charset="0"/>
                        </a:rPr>
                        <a:t>121</a:t>
                      </a:r>
                    </a:p>
                  </a:txBody>
                  <a:tcPr marL="6350" marR="6350" marT="6350" marB="0">
                    <a:lnT w="19050" cap="flat" cmpd="sng" algn="ctr">
                      <a:solidFill>
                        <a:schemeClr val="tx1"/>
                      </a:solidFill>
                      <a:prstDash val="dot"/>
                      <a:round/>
                      <a:headEnd type="none" w="med" len="med"/>
                      <a:tailEnd type="none" w="med" len="med"/>
                    </a:lnT>
                  </a:tcPr>
                </a:tc>
                <a:tc>
                  <a:txBody>
                    <a:bodyPr/>
                    <a:lstStyle/>
                    <a:p>
                      <a:pPr algn="ctr" fontAlgn="t">
                        <a:buNone/>
                      </a:pPr>
                      <a:r>
                        <a:rPr lang="en-US" sz="1400" b="0" i="0" u="none" strike="noStrike">
                          <a:solidFill>
                            <a:srgbClr val="000000"/>
                          </a:solidFill>
                          <a:effectLst/>
                          <a:latin typeface="Arial" panose="020B0604020202020204" pitchFamily="34" charset="0"/>
                        </a:rPr>
                        <a:t>20,0%</a:t>
                      </a:r>
                    </a:p>
                  </a:txBody>
                  <a:tcPr marL="6350" marR="6350" marT="6350" marB="0">
                    <a:lnT w="19050" cap="flat" cmpd="sng" algn="ctr">
                      <a:solidFill>
                        <a:schemeClr val="tx1"/>
                      </a:solidFill>
                      <a:prstDash val="dot"/>
                      <a:round/>
                      <a:headEnd type="none" w="med" len="med"/>
                      <a:tailEnd type="none" w="med" len="med"/>
                    </a:lnT>
                  </a:tcPr>
                </a:tc>
                <a:extLst>
                  <a:ext uri="{0D108BD9-81ED-4DB2-BD59-A6C34878D82A}">
                    <a16:rowId xmlns:a16="http://schemas.microsoft.com/office/drawing/2014/main" val="843434470"/>
                  </a:ext>
                </a:extLst>
              </a:tr>
              <a:tr h="507063">
                <a:tc vMerge="1">
                  <a:txBody>
                    <a:bodyPr/>
                    <a:lstStyle/>
                    <a:p>
                      <a:endParaRPr lang="en-US"/>
                    </a:p>
                  </a:txBody>
                  <a:tcPr/>
                </a:tc>
                <a:tc>
                  <a:txBody>
                    <a:bodyPr/>
                    <a:lstStyle/>
                    <a:p>
                      <a:pPr algn="l" fontAlgn="t"/>
                      <a:r>
                        <a:rPr lang="lt-LT" sz="1400" u="none" strike="noStrike">
                          <a:effectLst/>
                        </a:rPr>
                        <a:t>Kaunas, Klaipėda, Šiauliai, Panevėžys</a:t>
                      </a:r>
                      <a:endParaRPr lang="lt-LT" sz="1400" b="0" i="0" u="none" strike="noStrike">
                        <a:solidFill>
                          <a:srgbClr val="993300"/>
                        </a:solidFill>
                        <a:effectLst/>
                        <a:latin typeface="Arial" panose="020B0604020202020204" pitchFamily="34" charset="0"/>
                      </a:endParaRPr>
                    </a:p>
                  </a:txBody>
                  <a:tcPr marL="4878" marR="4878" marT="4878" marB="0"/>
                </a:tc>
                <a:tc>
                  <a:txBody>
                    <a:bodyPr/>
                    <a:lstStyle/>
                    <a:p>
                      <a:pPr algn="ctr" fontAlgn="t">
                        <a:buNone/>
                      </a:pPr>
                      <a:r>
                        <a:rPr lang="en-US" sz="1400" b="0" i="0" u="none" strike="noStrike">
                          <a:solidFill>
                            <a:srgbClr val="000000"/>
                          </a:solidFill>
                          <a:effectLst/>
                          <a:latin typeface="Arial" panose="020B0604020202020204" pitchFamily="34" charset="0"/>
                        </a:rPr>
                        <a:t>138</a:t>
                      </a:r>
                    </a:p>
                  </a:txBody>
                  <a:tcPr marL="6350" marR="6350" marT="6350" marB="0"/>
                </a:tc>
                <a:tc>
                  <a:txBody>
                    <a:bodyPr/>
                    <a:lstStyle/>
                    <a:p>
                      <a:pPr algn="ctr" fontAlgn="t">
                        <a:buNone/>
                      </a:pPr>
                      <a:r>
                        <a:rPr lang="en-US" sz="1400" b="0" i="0" u="none" strike="noStrike" dirty="0">
                          <a:solidFill>
                            <a:srgbClr val="000000"/>
                          </a:solidFill>
                          <a:effectLst/>
                          <a:latin typeface="Arial" panose="020B0604020202020204" pitchFamily="34" charset="0"/>
                        </a:rPr>
                        <a:t>22,8%</a:t>
                      </a:r>
                    </a:p>
                  </a:txBody>
                  <a:tcPr marL="6350" marR="6350" marT="6350" marB="0"/>
                </a:tc>
                <a:extLst>
                  <a:ext uri="{0D108BD9-81ED-4DB2-BD59-A6C34878D82A}">
                    <a16:rowId xmlns:a16="http://schemas.microsoft.com/office/drawing/2014/main" val="3828776543"/>
                  </a:ext>
                </a:extLst>
              </a:tr>
              <a:tr h="256397">
                <a:tc vMerge="1">
                  <a:txBody>
                    <a:bodyPr/>
                    <a:lstStyle/>
                    <a:p>
                      <a:endParaRPr lang="en-US"/>
                    </a:p>
                  </a:txBody>
                  <a:tcPr/>
                </a:tc>
                <a:tc>
                  <a:txBody>
                    <a:bodyPr/>
                    <a:lstStyle/>
                    <a:p>
                      <a:pPr algn="l" fontAlgn="t"/>
                      <a:r>
                        <a:rPr lang="en-US" sz="1400" u="none" strike="noStrike">
                          <a:effectLst/>
                        </a:rPr>
                        <a:t>Kitas miestas</a:t>
                      </a:r>
                      <a:endParaRPr lang="en-US" sz="1400" b="0" i="0" u="none" strike="noStrike">
                        <a:solidFill>
                          <a:srgbClr val="993300"/>
                        </a:solidFill>
                        <a:effectLst/>
                        <a:latin typeface="Arial" panose="020B0604020202020204" pitchFamily="34" charset="0"/>
                      </a:endParaRPr>
                    </a:p>
                  </a:txBody>
                  <a:tcPr marL="4878" marR="4878" marT="4878" marB="0"/>
                </a:tc>
                <a:tc>
                  <a:txBody>
                    <a:bodyPr/>
                    <a:lstStyle/>
                    <a:p>
                      <a:pPr algn="ctr" fontAlgn="t">
                        <a:buNone/>
                      </a:pPr>
                      <a:r>
                        <a:rPr lang="en-US" sz="1400" b="0" i="0" u="none" strike="noStrike">
                          <a:solidFill>
                            <a:srgbClr val="000000"/>
                          </a:solidFill>
                          <a:effectLst/>
                          <a:latin typeface="Arial" panose="020B0604020202020204" pitchFamily="34" charset="0"/>
                        </a:rPr>
                        <a:t>148</a:t>
                      </a:r>
                    </a:p>
                  </a:txBody>
                  <a:tcPr marL="6350" marR="6350" marT="6350" marB="0"/>
                </a:tc>
                <a:tc>
                  <a:txBody>
                    <a:bodyPr/>
                    <a:lstStyle/>
                    <a:p>
                      <a:pPr algn="ctr" fontAlgn="t">
                        <a:buNone/>
                      </a:pPr>
                      <a:r>
                        <a:rPr lang="en-US" sz="1400" b="0" i="0" u="none" strike="noStrike">
                          <a:solidFill>
                            <a:srgbClr val="000000"/>
                          </a:solidFill>
                          <a:effectLst/>
                          <a:latin typeface="Arial" panose="020B0604020202020204" pitchFamily="34" charset="0"/>
                        </a:rPr>
                        <a:t>24,5%</a:t>
                      </a:r>
                    </a:p>
                  </a:txBody>
                  <a:tcPr marL="6350" marR="6350" marT="6350" marB="0"/>
                </a:tc>
                <a:extLst>
                  <a:ext uri="{0D108BD9-81ED-4DB2-BD59-A6C34878D82A}">
                    <a16:rowId xmlns:a16="http://schemas.microsoft.com/office/drawing/2014/main" val="2786383526"/>
                  </a:ext>
                </a:extLst>
              </a:tr>
              <a:tr h="256397">
                <a:tc vMerge="1">
                  <a:txBody>
                    <a:bodyPr/>
                    <a:lstStyle/>
                    <a:p>
                      <a:endParaRPr lang="en-US"/>
                    </a:p>
                  </a:txBody>
                  <a:tcPr/>
                </a:tc>
                <a:tc>
                  <a:txBody>
                    <a:bodyPr/>
                    <a:lstStyle/>
                    <a:p>
                      <a:pPr algn="l" fontAlgn="t"/>
                      <a:r>
                        <a:rPr lang="lt-LT" sz="1400" u="none" strike="noStrike">
                          <a:effectLst/>
                        </a:rPr>
                        <a:t>Kaimiška vietovė</a:t>
                      </a:r>
                      <a:endParaRPr lang="lt-LT" sz="1400" b="0" i="0" u="none" strike="noStrike">
                        <a:solidFill>
                          <a:srgbClr val="993300"/>
                        </a:solidFill>
                        <a:effectLst/>
                        <a:latin typeface="Arial" panose="020B0604020202020204" pitchFamily="34" charset="0"/>
                      </a:endParaRPr>
                    </a:p>
                  </a:txBody>
                  <a:tcPr marL="4878" marR="4878" marT="4878" marB="0">
                    <a:lnB w="19050" cap="flat" cmpd="sng" algn="ctr">
                      <a:solidFill>
                        <a:schemeClr val="tx1"/>
                      </a:solidFill>
                      <a:prstDash val="dot"/>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198</a:t>
                      </a:r>
                    </a:p>
                  </a:txBody>
                  <a:tcPr marL="6350" marR="6350" marT="6350" marB="0">
                    <a:lnB w="19050" cap="flat" cmpd="sng" algn="ctr">
                      <a:solidFill>
                        <a:schemeClr val="tx1"/>
                      </a:solidFill>
                      <a:prstDash val="dot"/>
                      <a:round/>
                      <a:headEnd type="none" w="med" len="med"/>
                      <a:tailEnd type="none" w="med" len="med"/>
                    </a:lnB>
                  </a:tcPr>
                </a:tc>
                <a:tc>
                  <a:txBody>
                    <a:bodyPr/>
                    <a:lstStyle/>
                    <a:p>
                      <a:pPr algn="ctr" fontAlgn="t">
                        <a:buNone/>
                      </a:pPr>
                      <a:r>
                        <a:rPr lang="en-US" sz="1400" b="0" i="0" u="none" strike="noStrike" dirty="0">
                          <a:solidFill>
                            <a:srgbClr val="000000"/>
                          </a:solidFill>
                          <a:effectLst/>
                          <a:latin typeface="Arial" panose="020B0604020202020204" pitchFamily="34" charset="0"/>
                        </a:rPr>
                        <a:t>32,7%</a:t>
                      </a:r>
                    </a:p>
                  </a:txBody>
                  <a:tcPr marL="6350" marR="6350" marT="6350" marB="0">
                    <a:lnB w="1905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116339720"/>
                  </a:ext>
                </a:extLst>
              </a:tr>
              <a:tr h="256397">
                <a:tc rowSpan="10">
                  <a:txBody>
                    <a:bodyPr/>
                    <a:lstStyle/>
                    <a:p>
                      <a:pPr algn="l" fontAlgn="t"/>
                      <a:r>
                        <a:rPr lang="en-US" sz="1400" b="1" u="none" strike="noStrike" dirty="0" err="1">
                          <a:effectLst/>
                        </a:rPr>
                        <a:t>Apskritis</a:t>
                      </a:r>
                      <a:endParaRPr lang="en-US" sz="1400" b="1" i="0" u="none" strike="noStrike" dirty="0">
                        <a:solidFill>
                          <a:srgbClr val="993300"/>
                        </a:solidFill>
                        <a:effectLst/>
                        <a:latin typeface="Arial" panose="020B0604020202020204" pitchFamily="34" charset="0"/>
                      </a:endParaRPr>
                    </a:p>
                  </a:txBody>
                  <a:tcPr marL="4878" marR="4878" marT="4878" marB="0">
                    <a:lnT w="19050" cap="flat" cmpd="sng" algn="ctr">
                      <a:solidFill>
                        <a:schemeClr val="tx1"/>
                      </a:solidFill>
                      <a:prstDash val="dot"/>
                      <a:round/>
                      <a:headEnd type="none" w="med" len="med"/>
                      <a:tailEnd type="none" w="med" len="med"/>
                    </a:lnT>
                  </a:tcPr>
                </a:tc>
                <a:tc>
                  <a:txBody>
                    <a:bodyPr/>
                    <a:lstStyle/>
                    <a:p>
                      <a:pPr algn="l" fontAlgn="t"/>
                      <a:r>
                        <a:rPr lang="en-US" sz="1400" u="none" strike="noStrike">
                          <a:effectLst/>
                        </a:rPr>
                        <a:t>Vilniaus</a:t>
                      </a:r>
                      <a:endParaRPr lang="en-US" sz="1400" b="0" i="0" u="none" strike="noStrike">
                        <a:solidFill>
                          <a:srgbClr val="993300"/>
                        </a:solidFill>
                        <a:effectLst/>
                        <a:latin typeface="Arial" panose="020B0604020202020204" pitchFamily="34" charset="0"/>
                      </a:endParaRPr>
                    </a:p>
                  </a:txBody>
                  <a:tcPr marL="4878" marR="4878" marT="4878" marB="0">
                    <a:lnT w="19050" cap="flat" cmpd="sng" algn="ctr">
                      <a:solidFill>
                        <a:schemeClr val="tx1"/>
                      </a:solidFill>
                      <a:prstDash val="dot"/>
                      <a:round/>
                      <a:headEnd type="none" w="med" len="med"/>
                      <a:tailEnd type="none" w="med" len="med"/>
                    </a:lnT>
                  </a:tcPr>
                </a:tc>
                <a:tc>
                  <a:txBody>
                    <a:bodyPr/>
                    <a:lstStyle/>
                    <a:p>
                      <a:pPr algn="ctr" fontAlgn="t">
                        <a:buNone/>
                      </a:pPr>
                      <a:r>
                        <a:rPr lang="en-US" sz="1400" b="0" i="0" u="none" strike="noStrike">
                          <a:solidFill>
                            <a:srgbClr val="000000"/>
                          </a:solidFill>
                          <a:effectLst/>
                          <a:latin typeface="Arial" panose="020B0604020202020204" pitchFamily="34" charset="0"/>
                        </a:rPr>
                        <a:t>177</a:t>
                      </a:r>
                    </a:p>
                  </a:txBody>
                  <a:tcPr marL="6350" marR="6350" marT="6350" marB="0">
                    <a:lnT w="19050" cap="flat" cmpd="sng" algn="ctr">
                      <a:solidFill>
                        <a:schemeClr val="tx1"/>
                      </a:solidFill>
                      <a:prstDash val="dot"/>
                      <a:round/>
                      <a:headEnd type="none" w="med" len="med"/>
                      <a:tailEnd type="none" w="med" len="med"/>
                    </a:lnT>
                  </a:tcPr>
                </a:tc>
                <a:tc>
                  <a:txBody>
                    <a:bodyPr/>
                    <a:lstStyle/>
                    <a:p>
                      <a:pPr algn="ctr" fontAlgn="t">
                        <a:buNone/>
                      </a:pPr>
                      <a:r>
                        <a:rPr lang="en-US" sz="1400" b="0" i="0" u="none" strike="noStrike" dirty="0">
                          <a:solidFill>
                            <a:srgbClr val="000000"/>
                          </a:solidFill>
                          <a:effectLst/>
                          <a:latin typeface="Arial" panose="020B0604020202020204" pitchFamily="34" charset="0"/>
                        </a:rPr>
                        <a:t>29,3%</a:t>
                      </a:r>
                    </a:p>
                  </a:txBody>
                  <a:tcPr marL="6350" marR="6350" marT="6350" marB="0">
                    <a:lnT w="19050" cap="flat" cmpd="sng" algn="ctr">
                      <a:solidFill>
                        <a:schemeClr val="tx1"/>
                      </a:solidFill>
                      <a:prstDash val="dot"/>
                      <a:round/>
                      <a:headEnd type="none" w="med" len="med"/>
                      <a:tailEnd type="none" w="med" len="med"/>
                    </a:lnT>
                  </a:tcPr>
                </a:tc>
                <a:extLst>
                  <a:ext uri="{0D108BD9-81ED-4DB2-BD59-A6C34878D82A}">
                    <a16:rowId xmlns:a16="http://schemas.microsoft.com/office/drawing/2014/main" val="188049590"/>
                  </a:ext>
                </a:extLst>
              </a:tr>
              <a:tr h="256397">
                <a:tc vMerge="1">
                  <a:txBody>
                    <a:bodyPr/>
                    <a:lstStyle/>
                    <a:p>
                      <a:endParaRPr lang="en-US"/>
                    </a:p>
                  </a:txBody>
                  <a:tcPr/>
                </a:tc>
                <a:tc>
                  <a:txBody>
                    <a:bodyPr/>
                    <a:lstStyle/>
                    <a:p>
                      <a:pPr algn="l" fontAlgn="t"/>
                      <a:r>
                        <a:rPr lang="en-US" sz="1400" u="none" strike="noStrike">
                          <a:effectLst/>
                        </a:rPr>
                        <a:t>Kauno</a:t>
                      </a:r>
                      <a:endParaRPr lang="en-US" sz="1400" b="0" i="0" u="none" strike="noStrike">
                        <a:solidFill>
                          <a:srgbClr val="993300"/>
                        </a:solidFill>
                        <a:effectLst/>
                        <a:latin typeface="Arial" panose="020B0604020202020204" pitchFamily="34" charset="0"/>
                      </a:endParaRPr>
                    </a:p>
                  </a:txBody>
                  <a:tcPr marL="4878" marR="4878" marT="4878" marB="0"/>
                </a:tc>
                <a:tc>
                  <a:txBody>
                    <a:bodyPr/>
                    <a:lstStyle/>
                    <a:p>
                      <a:pPr algn="ctr" fontAlgn="t">
                        <a:buNone/>
                      </a:pPr>
                      <a:r>
                        <a:rPr lang="en-US" sz="1400" b="0" i="0" u="none" strike="noStrike">
                          <a:solidFill>
                            <a:srgbClr val="000000"/>
                          </a:solidFill>
                          <a:effectLst/>
                          <a:latin typeface="Arial" panose="020B0604020202020204" pitchFamily="34" charset="0"/>
                        </a:rPr>
                        <a:t>123</a:t>
                      </a:r>
                    </a:p>
                  </a:txBody>
                  <a:tcPr marL="6350" marR="6350" marT="6350" marB="0"/>
                </a:tc>
                <a:tc>
                  <a:txBody>
                    <a:bodyPr/>
                    <a:lstStyle/>
                    <a:p>
                      <a:pPr algn="ctr" fontAlgn="t">
                        <a:buNone/>
                      </a:pPr>
                      <a:r>
                        <a:rPr lang="en-US" sz="1400" b="0" i="0" u="none" strike="noStrike" dirty="0">
                          <a:solidFill>
                            <a:srgbClr val="000000"/>
                          </a:solidFill>
                          <a:effectLst/>
                          <a:latin typeface="Arial" panose="020B0604020202020204" pitchFamily="34" charset="0"/>
                        </a:rPr>
                        <a:t>20,3%</a:t>
                      </a:r>
                    </a:p>
                  </a:txBody>
                  <a:tcPr marL="6350" marR="6350" marT="6350" marB="0"/>
                </a:tc>
                <a:extLst>
                  <a:ext uri="{0D108BD9-81ED-4DB2-BD59-A6C34878D82A}">
                    <a16:rowId xmlns:a16="http://schemas.microsoft.com/office/drawing/2014/main" val="2516047416"/>
                  </a:ext>
                </a:extLst>
              </a:tr>
              <a:tr h="256397">
                <a:tc vMerge="1">
                  <a:txBody>
                    <a:bodyPr/>
                    <a:lstStyle/>
                    <a:p>
                      <a:endParaRPr lang="en-US"/>
                    </a:p>
                  </a:txBody>
                  <a:tcPr/>
                </a:tc>
                <a:tc>
                  <a:txBody>
                    <a:bodyPr/>
                    <a:lstStyle/>
                    <a:p>
                      <a:pPr algn="l" fontAlgn="t"/>
                      <a:r>
                        <a:rPr lang="lt-LT" sz="1400" u="none" strike="noStrike">
                          <a:effectLst/>
                        </a:rPr>
                        <a:t>Klaipėdos</a:t>
                      </a:r>
                      <a:endParaRPr lang="lt-LT" sz="1400" b="0" i="0" u="none" strike="noStrike">
                        <a:solidFill>
                          <a:srgbClr val="993300"/>
                        </a:solidFill>
                        <a:effectLst/>
                        <a:latin typeface="Arial" panose="020B0604020202020204" pitchFamily="34" charset="0"/>
                      </a:endParaRPr>
                    </a:p>
                  </a:txBody>
                  <a:tcPr marL="4878" marR="4878" marT="4878" marB="0"/>
                </a:tc>
                <a:tc>
                  <a:txBody>
                    <a:bodyPr/>
                    <a:lstStyle/>
                    <a:p>
                      <a:pPr algn="ctr" fontAlgn="t">
                        <a:buNone/>
                      </a:pPr>
                      <a:r>
                        <a:rPr lang="en-US" sz="1400" b="0" i="0" u="none" strike="noStrike">
                          <a:solidFill>
                            <a:srgbClr val="000000"/>
                          </a:solidFill>
                          <a:effectLst/>
                          <a:latin typeface="Arial" panose="020B0604020202020204" pitchFamily="34" charset="0"/>
                        </a:rPr>
                        <a:t>70</a:t>
                      </a:r>
                    </a:p>
                  </a:txBody>
                  <a:tcPr marL="6350" marR="6350" marT="6350" marB="0"/>
                </a:tc>
                <a:tc>
                  <a:txBody>
                    <a:bodyPr/>
                    <a:lstStyle/>
                    <a:p>
                      <a:pPr algn="ctr" fontAlgn="t">
                        <a:buNone/>
                      </a:pPr>
                      <a:r>
                        <a:rPr lang="en-US" sz="1400" b="0" i="0" u="none" strike="noStrike" dirty="0">
                          <a:solidFill>
                            <a:srgbClr val="000000"/>
                          </a:solidFill>
                          <a:effectLst/>
                          <a:latin typeface="Arial" panose="020B0604020202020204" pitchFamily="34" charset="0"/>
                        </a:rPr>
                        <a:t>11,6%</a:t>
                      </a:r>
                    </a:p>
                  </a:txBody>
                  <a:tcPr marL="6350" marR="6350" marT="6350" marB="0"/>
                </a:tc>
                <a:extLst>
                  <a:ext uri="{0D108BD9-81ED-4DB2-BD59-A6C34878D82A}">
                    <a16:rowId xmlns:a16="http://schemas.microsoft.com/office/drawing/2014/main" val="2395180967"/>
                  </a:ext>
                </a:extLst>
              </a:tr>
              <a:tr h="256397">
                <a:tc vMerge="1">
                  <a:txBody>
                    <a:bodyPr/>
                    <a:lstStyle/>
                    <a:p>
                      <a:endParaRPr lang="en-US"/>
                    </a:p>
                  </a:txBody>
                  <a:tcPr/>
                </a:tc>
                <a:tc>
                  <a:txBody>
                    <a:bodyPr/>
                    <a:lstStyle/>
                    <a:p>
                      <a:pPr algn="l" fontAlgn="t"/>
                      <a:r>
                        <a:rPr lang="lt-LT" sz="1400" u="none" strike="noStrike">
                          <a:effectLst/>
                        </a:rPr>
                        <a:t>Šiaulių</a:t>
                      </a:r>
                      <a:endParaRPr lang="lt-LT" sz="1400" b="0" i="0" u="none" strike="noStrike">
                        <a:solidFill>
                          <a:srgbClr val="993300"/>
                        </a:solidFill>
                        <a:effectLst/>
                        <a:latin typeface="Arial" panose="020B0604020202020204" pitchFamily="34" charset="0"/>
                      </a:endParaRPr>
                    </a:p>
                  </a:txBody>
                  <a:tcPr marL="4878" marR="4878" marT="4878" marB="0"/>
                </a:tc>
                <a:tc>
                  <a:txBody>
                    <a:bodyPr/>
                    <a:lstStyle/>
                    <a:p>
                      <a:pPr algn="ctr" fontAlgn="t">
                        <a:buNone/>
                      </a:pPr>
                      <a:r>
                        <a:rPr lang="en-US" sz="1400" b="0" i="0" u="none" strike="noStrike">
                          <a:solidFill>
                            <a:srgbClr val="000000"/>
                          </a:solidFill>
                          <a:effectLst/>
                          <a:latin typeface="Arial" panose="020B0604020202020204" pitchFamily="34" charset="0"/>
                        </a:rPr>
                        <a:t>57</a:t>
                      </a:r>
                    </a:p>
                  </a:txBody>
                  <a:tcPr marL="6350" marR="6350" marT="6350" marB="0"/>
                </a:tc>
                <a:tc>
                  <a:txBody>
                    <a:bodyPr/>
                    <a:lstStyle/>
                    <a:p>
                      <a:pPr algn="ctr" fontAlgn="t">
                        <a:buNone/>
                      </a:pPr>
                      <a:r>
                        <a:rPr lang="en-US" sz="1400" b="0" i="0" u="none" strike="noStrike" dirty="0">
                          <a:solidFill>
                            <a:srgbClr val="000000"/>
                          </a:solidFill>
                          <a:effectLst/>
                          <a:latin typeface="Arial" panose="020B0604020202020204" pitchFamily="34" charset="0"/>
                        </a:rPr>
                        <a:t>9,4%</a:t>
                      </a:r>
                    </a:p>
                  </a:txBody>
                  <a:tcPr marL="6350" marR="6350" marT="6350" marB="0"/>
                </a:tc>
                <a:extLst>
                  <a:ext uri="{0D108BD9-81ED-4DB2-BD59-A6C34878D82A}">
                    <a16:rowId xmlns:a16="http://schemas.microsoft.com/office/drawing/2014/main" val="2616683453"/>
                  </a:ext>
                </a:extLst>
              </a:tr>
              <a:tr h="256397">
                <a:tc vMerge="1">
                  <a:txBody>
                    <a:bodyPr/>
                    <a:lstStyle/>
                    <a:p>
                      <a:endParaRPr lang="en-US"/>
                    </a:p>
                  </a:txBody>
                  <a:tcPr/>
                </a:tc>
                <a:tc>
                  <a:txBody>
                    <a:bodyPr/>
                    <a:lstStyle/>
                    <a:p>
                      <a:pPr algn="l" fontAlgn="t"/>
                      <a:r>
                        <a:rPr lang="lt-LT" sz="1400" u="none" strike="noStrike">
                          <a:effectLst/>
                        </a:rPr>
                        <a:t>Panevėžio</a:t>
                      </a:r>
                      <a:endParaRPr lang="lt-LT" sz="1400" b="0" i="0" u="none" strike="noStrike">
                        <a:solidFill>
                          <a:srgbClr val="993300"/>
                        </a:solidFill>
                        <a:effectLst/>
                        <a:latin typeface="Arial" panose="020B0604020202020204" pitchFamily="34" charset="0"/>
                      </a:endParaRPr>
                    </a:p>
                  </a:txBody>
                  <a:tcPr marL="4878" marR="4878" marT="4878" marB="0"/>
                </a:tc>
                <a:tc>
                  <a:txBody>
                    <a:bodyPr/>
                    <a:lstStyle/>
                    <a:p>
                      <a:pPr algn="ctr" fontAlgn="t">
                        <a:buNone/>
                      </a:pPr>
                      <a:r>
                        <a:rPr lang="en-US" sz="1400" b="0" i="0" u="none" strike="noStrike">
                          <a:solidFill>
                            <a:srgbClr val="000000"/>
                          </a:solidFill>
                          <a:effectLst/>
                          <a:latin typeface="Arial" panose="020B0604020202020204" pitchFamily="34" charset="0"/>
                        </a:rPr>
                        <a:t>47</a:t>
                      </a:r>
                    </a:p>
                  </a:txBody>
                  <a:tcPr marL="6350" marR="6350" marT="6350" marB="0"/>
                </a:tc>
                <a:tc>
                  <a:txBody>
                    <a:bodyPr/>
                    <a:lstStyle/>
                    <a:p>
                      <a:pPr algn="ctr" fontAlgn="t">
                        <a:buNone/>
                      </a:pPr>
                      <a:r>
                        <a:rPr lang="en-US" sz="1400" b="0" i="0" u="none" strike="noStrike" dirty="0">
                          <a:solidFill>
                            <a:srgbClr val="000000"/>
                          </a:solidFill>
                          <a:effectLst/>
                          <a:latin typeface="Arial" panose="020B0604020202020204" pitchFamily="34" charset="0"/>
                        </a:rPr>
                        <a:t>7,8%</a:t>
                      </a:r>
                    </a:p>
                  </a:txBody>
                  <a:tcPr marL="6350" marR="6350" marT="6350" marB="0"/>
                </a:tc>
                <a:extLst>
                  <a:ext uri="{0D108BD9-81ED-4DB2-BD59-A6C34878D82A}">
                    <a16:rowId xmlns:a16="http://schemas.microsoft.com/office/drawing/2014/main" val="3615153257"/>
                  </a:ext>
                </a:extLst>
              </a:tr>
              <a:tr h="256397">
                <a:tc vMerge="1">
                  <a:txBody>
                    <a:bodyPr/>
                    <a:lstStyle/>
                    <a:p>
                      <a:endParaRPr lang="en-US"/>
                    </a:p>
                  </a:txBody>
                  <a:tcPr/>
                </a:tc>
                <a:tc>
                  <a:txBody>
                    <a:bodyPr/>
                    <a:lstStyle/>
                    <a:p>
                      <a:pPr algn="l" fontAlgn="t"/>
                      <a:r>
                        <a:rPr lang="en-US" sz="1400" u="none" strike="noStrike">
                          <a:effectLst/>
                        </a:rPr>
                        <a:t>Alytaus</a:t>
                      </a:r>
                      <a:endParaRPr lang="en-US" sz="1400" b="0" i="0" u="none" strike="noStrike">
                        <a:solidFill>
                          <a:srgbClr val="993300"/>
                        </a:solidFill>
                        <a:effectLst/>
                        <a:latin typeface="Arial" panose="020B0604020202020204" pitchFamily="34" charset="0"/>
                      </a:endParaRPr>
                    </a:p>
                  </a:txBody>
                  <a:tcPr marL="4878" marR="4878" marT="4878" marB="0"/>
                </a:tc>
                <a:tc>
                  <a:txBody>
                    <a:bodyPr/>
                    <a:lstStyle/>
                    <a:p>
                      <a:pPr algn="ctr" fontAlgn="t">
                        <a:buNone/>
                      </a:pPr>
                      <a:r>
                        <a:rPr lang="en-US" sz="1400" b="0" i="0" u="none" strike="noStrike">
                          <a:solidFill>
                            <a:srgbClr val="000000"/>
                          </a:solidFill>
                          <a:effectLst/>
                          <a:latin typeface="Arial" panose="020B0604020202020204" pitchFamily="34" charset="0"/>
                        </a:rPr>
                        <a:t>28</a:t>
                      </a:r>
                    </a:p>
                  </a:txBody>
                  <a:tcPr marL="6350" marR="6350" marT="6350" marB="0"/>
                </a:tc>
                <a:tc>
                  <a:txBody>
                    <a:bodyPr/>
                    <a:lstStyle/>
                    <a:p>
                      <a:pPr algn="ctr" fontAlgn="t">
                        <a:buNone/>
                      </a:pPr>
                      <a:r>
                        <a:rPr lang="en-US" sz="1400" b="0" i="0" u="none" strike="noStrike">
                          <a:solidFill>
                            <a:srgbClr val="000000"/>
                          </a:solidFill>
                          <a:effectLst/>
                          <a:latin typeface="Arial" panose="020B0604020202020204" pitchFamily="34" charset="0"/>
                        </a:rPr>
                        <a:t>4,6%</a:t>
                      </a:r>
                    </a:p>
                  </a:txBody>
                  <a:tcPr marL="6350" marR="6350" marT="6350" marB="0"/>
                </a:tc>
                <a:extLst>
                  <a:ext uri="{0D108BD9-81ED-4DB2-BD59-A6C34878D82A}">
                    <a16:rowId xmlns:a16="http://schemas.microsoft.com/office/drawing/2014/main" val="1478602657"/>
                  </a:ext>
                </a:extLst>
              </a:tr>
              <a:tr h="256397">
                <a:tc vMerge="1">
                  <a:txBody>
                    <a:bodyPr/>
                    <a:lstStyle/>
                    <a:p>
                      <a:endParaRPr lang="en-US"/>
                    </a:p>
                  </a:txBody>
                  <a:tcPr/>
                </a:tc>
                <a:tc>
                  <a:txBody>
                    <a:bodyPr/>
                    <a:lstStyle/>
                    <a:p>
                      <a:pPr algn="l" fontAlgn="t"/>
                      <a:r>
                        <a:rPr lang="lt-LT" sz="1400" u="none" strike="noStrike">
                          <a:effectLst/>
                        </a:rPr>
                        <a:t>Marijampolės</a:t>
                      </a:r>
                      <a:endParaRPr lang="lt-LT" sz="1400" b="0" i="0" u="none" strike="noStrike">
                        <a:solidFill>
                          <a:srgbClr val="993300"/>
                        </a:solidFill>
                        <a:effectLst/>
                        <a:latin typeface="Arial" panose="020B0604020202020204" pitchFamily="34" charset="0"/>
                      </a:endParaRPr>
                    </a:p>
                  </a:txBody>
                  <a:tcPr marL="4878" marR="4878" marT="4878" marB="0"/>
                </a:tc>
                <a:tc>
                  <a:txBody>
                    <a:bodyPr/>
                    <a:lstStyle/>
                    <a:p>
                      <a:pPr algn="ctr" fontAlgn="t">
                        <a:buNone/>
                      </a:pPr>
                      <a:r>
                        <a:rPr lang="en-US" sz="1400" b="0" i="0" u="none" strike="noStrike">
                          <a:solidFill>
                            <a:srgbClr val="000000"/>
                          </a:solidFill>
                          <a:effectLst/>
                          <a:latin typeface="Arial" panose="020B0604020202020204" pitchFamily="34" charset="0"/>
                        </a:rPr>
                        <a:t>30</a:t>
                      </a:r>
                    </a:p>
                  </a:txBody>
                  <a:tcPr marL="6350" marR="6350" marT="6350" marB="0"/>
                </a:tc>
                <a:tc>
                  <a:txBody>
                    <a:bodyPr/>
                    <a:lstStyle/>
                    <a:p>
                      <a:pPr algn="ctr" fontAlgn="t">
                        <a:buNone/>
                      </a:pPr>
                      <a:r>
                        <a:rPr lang="en-US" sz="1400" b="0" i="0" u="none" strike="noStrike" dirty="0">
                          <a:solidFill>
                            <a:srgbClr val="000000"/>
                          </a:solidFill>
                          <a:effectLst/>
                          <a:latin typeface="Arial" panose="020B0604020202020204" pitchFamily="34" charset="0"/>
                        </a:rPr>
                        <a:t>5,0%</a:t>
                      </a:r>
                    </a:p>
                  </a:txBody>
                  <a:tcPr marL="6350" marR="6350" marT="6350" marB="0"/>
                </a:tc>
                <a:extLst>
                  <a:ext uri="{0D108BD9-81ED-4DB2-BD59-A6C34878D82A}">
                    <a16:rowId xmlns:a16="http://schemas.microsoft.com/office/drawing/2014/main" val="2861188268"/>
                  </a:ext>
                </a:extLst>
              </a:tr>
              <a:tr h="256397">
                <a:tc vMerge="1">
                  <a:txBody>
                    <a:bodyPr/>
                    <a:lstStyle/>
                    <a:p>
                      <a:endParaRPr lang="en-US"/>
                    </a:p>
                  </a:txBody>
                  <a:tcPr/>
                </a:tc>
                <a:tc>
                  <a:txBody>
                    <a:bodyPr/>
                    <a:lstStyle/>
                    <a:p>
                      <a:pPr algn="l" fontAlgn="t"/>
                      <a:r>
                        <a:rPr lang="lt-LT" sz="1400" u="none" strike="noStrike">
                          <a:effectLst/>
                        </a:rPr>
                        <a:t>Telšių</a:t>
                      </a:r>
                      <a:endParaRPr lang="lt-LT" sz="1400" b="0" i="0" u="none" strike="noStrike">
                        <a:solidFill>
                          <a:srgbClr val="993300"/>
                        </a:solidFill>
                        <a:effectLst/>
                        <a:latin typeface="Arial" panose="020B0604020202020204" pitchFamily="34" charset="0"/>
                      </a:endParaRPr>
                    </a:p>
                  </a:txBody>
                  <a:tcPr marL="4878" marR="4878" marT="4878" marB="0"/>
                </a:tc>
                <a:tc>
                  <a:txBody>
                    <a:bodyPr/>
                    <a:lstStyle/>
                    <a:p>
                      <a:pPr algn="ctr" fontAlgn="t">
                        <a:buNone/>
                      </a:pPr>
                      <a:r>
                        <a:rPr lang="en-US" sz="1400" b="0" i="0" u="none" strike="noStrike">
                          <a:solidFill>
                            <a:srgbClr val="000000"/>
                          </a:solidFill>
                          <a:effectLst/>
                          <a:latin typeface="Arial" panose="020B0604020202020204" pitchFamily="34" charset="0"/>
                        </a:rPr>
                        <a:t>28</a:t>
                      </a:r>
                    </a:p>
                  </a:txBody>
                  <a:tcPr marL="6350" marR="6350" marT="6350" marB="0"/>
                </a:tc>
                <a:tc>
                  <a:txBody>
                    <a:bodyPr/>
                    <a:lstStyle/>
                    <a:p>
                      <a:pPr algn="ctr" fontAlgn="t">
                        <a:buNone/>
                      </a:pPr>
                      <a:r>
                        <a:rPr lang="en-US" sz="1400" b="0" i="0" u="none" strike="noStrike" dirty="0">
                          <a:solidFill>
                            <a:srgbClr val="000000"/>
                          </a:solidFill>
                          <a:effectLst/>
                          <a:latin typeface="Arial" panose="020B0604020202020204" pitchFamily="34" charset="0"/>
                        </a:rPr>
                        <a:t>4,6%</a:t>
                      </a:r>
                    </a:p>
                  </a:txBody>
                  <a:tcPr marL="6350" marR="6350" marT="6350" marB="0"/>
                </a:tc>
                <a:extLst>
                  <a:ext uri="{0D108BD9-81ED-4DB2-BD59-A6C34878D82A}">
                    <a16:rowId xmlns:a16="http://schemas.microsoft.com/office/drawing/2014/main" val="2538135732"/>
                  </a:ext>
                </a:extLst>
              </a:tr>
              <a:tr h="256397">
                <a:tc vMerge="1">
                  <a:txBody>
                    <a:bodyPr/>
                    <a:lstStyle/>
                    <a:p>
                      <a:endParaRPr lang="en-US"/>
                    </a:p>
                  </a:txBody>
                  <a:tcPr/>
                </a:tc>
                <a:tc>
                  <a:txBody>
                    <a:bodyPr/>
                    <a:lstStyle/>
                    <a:p>
                      <a:pPr algn="l" fontAlgn="t"/>
                      <a:r>
                        <a:rPr lang="en-US" sz="1400" u="none" strike="noStrike">
                          <a:effectLst/>
                        </a:rPr>
                        <a:t>Utenos</a:t>
                      </a:r>
                      <a:endParaRPr lang="en-US" sz="1400" b="0" i="0" u="none" strike="noStrike">
                        <a:solidFill>
                          <a:srgbClr val="993300"/>
                        </a:solidFill>
                        <a:effectLst/>
                        <a:latin typeface="Arial" panose="020B0604020202020204" pitchFamily="34" charset="0"/>
                      </a:endParaRPr>
                    </a:p>
                  </a:txBody>
                  <a:tcPr marL="4878" marR="4878" marT="4878" marB="0"/>
                </a:tc>
                <a:tc>
                  <a:txBody>
                    <a:bodyPr/>
                    <a:lstStyle/>
                    <a:p>
                      <a:pPr algn="ctr" fontAlgn="t">
                        <a:buNone/>
                      </a:pPr>
                      <a:r>
                        <a:rPr lang="en-US" sz="1400" b="0" i="0" u="none" strike="noStrike">
                          <a:solidFill>
                            <a:srgbClr val="000000"/>
                          </a:solidFill>
                          <a:effectLst/>
                          <a:latin typeface="Arial" panose="020B0604020202020204" pitchFamily="34" charset="0"/>
                        </a:rPr>
                        <a:t>26</a:t>
                      </a:r>
                    </a:p>
                  </a:txBody>
                  <a:tcPr marL="6350" marR="6350" marT="6350" marB="0"/>
                </a:tc>
                <a:tc>
                  <a:txBody>
                    <a:bodyPr/>
                    <a:lstStyle/>
                    <a:p>
                      <a:pPr algn="ctr" fontAlgn="t">
                        <a:buNone/>
                      </a:pPr>
                      <a:r>
                        <a:rPr lang="en-US" sz="1400" b="0" i="0" u="none" strike="noStrike" dirty="0">
                          <a:solidFill>
                            <a:srgbClr val="000000"/>
                          </a:solidFill>
                          <a:effectLst/>
                          <a:latin typeface="Arial" panose="020B0604020202020204" pitchFamily="34" charset="0"/>
                        </a:rPr>
                        <a:t>4,3%</a:t>
                      </a:r>
                    </a:p>
                  </a:txBody>
                  <a:tcPr marL="6350" marR="6350" marT="6350" marB="0"/>
                </a:tc>
                <a:extLst>
                  <a:ext uri="{0D108BD9-81ED-4DB2-BD59-A6C34878D82A}">
                    <a16:rowId xmlns:a16="http://schemas.microsoft.com/office/drawing/2014/main" val="3418076160"/>
                  </a:ext>
                </a:extLst>
              </a:tr>
              <a:tr h="256397">
                <a:tc vMerge="1">
                  <a:txBody>
                    <a:bodyPr/>
                    <a:lstStyle/>
                    <a:p>
                      <a:endParaRPr lang="en-US"/>
                    </a:p>
                  </a:txBody>
                  <a:tcPr/>
                </a:tc>
                <a:tc>
                  <a:txBody>
                    <a:bodyPr/>
                    <a:lstStyle/>
                    <a:p>
                      <a:pPr algn="l" fontAlgn="t"/>
                      <a:r>
                        <a:rPr lang="lt-LT" sz="1400" u="none" strike="noStrike">
                          <a:effectLst/>
                        </a:rPr>
                        <a:t>Tauragės</a:t>
                      </a:r>
                      <a:endParaRPr lang="lt-LT" sz="1400" b="0" i="0" u="none" strike="noStrike">
                        <a:solidFill>
                          <a:srgbClr val="993300"/>
                        </a:solidFill>
                        <a:effectLst/>
                        <a:latin typeface="Arial" panose="020B0604020202020204" pitchFamily="34" charset="0"/>
                      </a:endParaRPr>
                    </a:p>
                  </a:txBody>
                  <a:tcPr marL="4878" marR="4878" marT="4878" marB="0"/>
                </a:tc>
                <a:tc>
                  <a:txBody>
                    <a:bodyPr/>
                    <a:lstStyle/>
                    <a:p>
                      <a:pPr algn="ctr" fontAlgn="t">
                        <a:buNone/>
                      </a:pPr>
                      <a:r>
                        <a:rPr lang="en-US" sz="1400" b="0" i="0" u="none" strike="noStrike">
                          <a:solidFill>
                            <a:srgbClr val="000000"/>
                          </a:solidFill>
                          <a:effectLst/>
                          <a:latin typeface="Arial" panose="020B0604020202020204" pitchFamily="34" charset="0"/>
                        </a:rPr>
                        <a:t>19</a:t>
                      </a:r>
                    </a:p>
                  </a:txBody>
                  <a:tcPr marL="6350" marR="6350" marT="6350" marB="0"/>
                </a:tc>
                <a:tc>
                  <a:txBody>
                    <a:bodyPr/>
                    <a:lstStyle/>
                    <a:p>
                      <a:pPr algn="ctr" fontAlgn="t">
                        <a:buNone/>
                      </a:pPr>
                      <a:r>
                        <a:rPr lang="en-US" sz="1400" b="0" i="0" u="none" strike="noStrike" dirty="0">
                          <a:solidFill>
                            <a:srgbClr val="000000"/>
                          </a:solidFill>
                          <a:effectLst/>
                          <a:latin typeface="Arial" panose="020B0604020202020204" pitchFamily="34" charset="0"/>
                        </a:rPr>
                        <a:t>3,1%</a:t>
                      </a:r>
                    </a:p>
                  </a:txBody>
                  <a:tcPr marL="6350" marR="6350" marT="6350" marB="0"/>
                </a:tc>
                <a:extLst>
                  <a:ext uri="{0D108BD9-81ED-4DB2-BD59-A6C34878D82A}">
                    <a16:rowId xmlns:a16="http://schemas.microsoft.com/office/drawing/2014/main" val="3530249356"/>
                  </a:ext>
                </a:extLst>
              </a:tr>
            </a:tbl>
          </a:graphicData>
        </a:graphic>
      </p:graphicFrame>
      <p:graphicFrame>
        <p:nvGraphicFramePr>
          <p:cNvPr id="5" name="Table 4">
            <a:extLst>
              <a:ext uri="{FF2B5EF4-FFF2-40B4-BE49-F238E27FC236}">
                <a16:creationId xmlns:a16="http://schemas.microsoft.com/office/drawing/2014/main" id="{44089EDC-01D2-3DEF-58AD-3FA0A6CA7CA6}"/>
              </a:ext>
            </a:extLst>
          </p:cNvPr>
          <p:cNvGraphicFramePr>
            <a:graphicFrameLocks noGrp="1"/>
          </p:cNvGraphicFramePr>
          <p:nvPr>
            <p:extLst>
              <p:ext uri="{D42A27DB-BD31-4B8C-83A1-F6EECF244321}">
                <p14:modId xmlns:p14="http://schemas.microsoft.com/office/powerpoint/2010/main" val="3257486638"/>
              </p:ext>
            </p:extLst>
          </p:nvPr>
        </p:nvGraphicFramePr>
        <p:xfrm>
          <a:off x="6096000" y="1472723"/>
          <a:ext cx="4509984" cy="4378118"/>
        </p:xfrm>
        <a:graphic>
          <a:graphicData uri="http://schemas.openxmlformats.org/drawingml/2006/table">
            <a:tbl>
              <a:tblPr>
                <a:tableStyleId>{9D7B26C5-4107-4FEC-AEDC-1716B250A1EF}</a:tableStyleId>
              </a:tblPr>
              <a:tblGrid>
                <a:gridCol w="1198945">
                  <a:extLst>
                    <a:ext uri="{9D8B030D-6E8A-4147-A177-3AD203B41FA5}">
                      <a16:colId xmlns:a16="http://schemas.microsoft.com/office/drawing/2014/main" val="2752446739"/>
                    </a:ext>
                  </a:extLst>
                </a:gridCol>
                <a:gridCol w="1921397">
                  <a:extLst>
                    <a:ext uri="{9D8B030D-6E8A-4147-A177-3AD203B41FA5}">
                      <a16:colId xmlns:a16="http://schemas.microsoft.com/office/drawing/2014/main" val="3210558850"/>
                    </a:ext>
                  </a:extLst>
                </a:gridCol>
                <a:gridCol w="613458">
                  <a:extLst>
                    <a:ext uri="{9D8B030D-6E8A-4147-A177-3AD203B41FA5}">
                      <a16:colId xmlns:a16="http://schemas.microsoft.com/office/drawing/2014/main" val="1319305191"/>
                    </a:ext>
                  </a:extLst>
                </a:gridCol>
                <a:gridCol w="776184">
                  <a:extLst>
                    <a:ext uri="{9D8B030D-6E8A-4147-A177-3AD203B41FA5}">
                      <a16:colId xmlns:a16="http://schemas.microsoft.com/office/drawing/2014/main" val="480473305"/>
                    </a:ext>
                  </a:extLst>
                </a:gridCol>
              </a:tblGrid>
              <a:tr h="258898">
                <a:tc>
                  <a:txBody>
                    <a:bodyPr/>
                    <a:lstStyle/>
                    <a:p>
                      <a:pPr algn="l" fontAlgn="t"/>
                      <a:endParaRPr lang="en-US" sz="1400" b="1" i="0" u="none" strike="noStrike" dirty="0">
                        <a:solidFill>
                          <a:srgbClr val="993300"/>
                        </a:solidFill>
                        <a:effectLst/>
                        <a:latin typeface="+mn-lt"/>
                      </a:endParaRPr>
                    </a:p>
                  </a:txBody>
                  <a:tcPr marL="4878" marR="4878" marT="4878" marB="0">
                    <a:lnB w="19050" cap="flat" cmpd="sng" algn="ctr">
                      <a:solidFill>
                        <a:schemeClr val="tx1"/>
                      </a:solidFill>
                      <a:prstDash val="dot"/>
                      <a:round/>
                      <a:headEnd type="none" w="med" len="med"/>
                      <a:tailEnd type="none" w="med" len="med"/>
                    </a:lnB>
                  </a:tcPr>
                </a:tc>
                <a:tc>
                  <a:txBody>
                    <a:bodyPr/>
                    <a:lstStyle/>
                    <a:p>
                      <a:pPr algn="l" fontAlgn="t"/>
                      <a:endParaRPr lang="en-US" sz="1400" b="0" i="0" u="none" strike="noStrike" dirty="0">
                        <a:solidFill>
                          <a:srgbClr val="993300"/>
                        </a:solidFill>
                        <a:effectLst/>
                        <a:latin typeface="+mn-lt"/>
                      </a:endParaRPr>
                    </a:p>
                  </a:txBody>
                  <a:tcPr marL="4878" marR="4878" marT="4878" marB="0">
                    <a:lnB w="19050" cap="flat" cmpd="sng" algn="ctr">
                      <a:solidFill>
                        <a:schemeClr val="tx1"/>
                      </a:solidFill>
                      <a:prstDash val="dot"/>
                      <a:round/>
                      <a:headEnd type="none" w="med" len="med"/>
                      <a:tailEnd type="none" w="med" len="med"/>
                    </a:lnB>
                  </a:tcPr>
                </a:tc>
                <a:tc>
                  <a:txBody>
                    <a:bodyPr/>
                    <a:lstStyle/>
                    <a:p>
                      <a:pPr algn="ctr" fontAlgn="b"/>
                      <a:r>
                        <a:rPr lang="en-US" sz="1400" u="none" strike="noStrike" dirty="0">
                          <a:effectLst/>
                          <a:latin typeface="+mn-lt"/>
                        </a:rPr>
                        <a:t>N</a:t>
                      </a:r>
                      <a:endParaRPr lang="en-US" sz="1400" b="0" i="0" u="none" strike="noStrike" dirty="0">
                        <a:solidFill>
                          <a:srgbClr val="993300"/>
                        </a:solidFill>
                        <a:effectLst/>
                        <a:latin typeface="+mn-lt"/>
                      </a:endParaRPr>
                    </a:p>
                  </a:txBody>
                  <a:tcPr marL="4878" marR="4878" marT="4878" marB="0" anchor="b">
                    <a:lnB w="19050" cap="flat" cmpd="sng" algn="ctr">
                      <a:solidFill>
                        <a:schemeClr val="tx1"/>
                      </a:solidFill>
                      <a:prstDash val="dot"/>
                      <a:round/>
                      <a:headEnd type="none" w="med" len="med"/>
                      <a:tailEnd type="none" w="med" len="med"/>
                    </a:lnB>
                  </a:tcPr>
                </a:tc>
                <a:tc>
                  <a:txBody>
                    <a:bodyPr/>
                    <a:lstStyle/>
                    <a:p>
                      <a:pPr algn="ctr" fontAlgn="b"/>
                      <a:r>
                        <a:rPr lang="en-US" sz="1400" u="none" strike="noStrike" dirty="0">
                          <a:effectLst/>
                          <a:latin typeface="+mn-lt"/>
                        </a:rPr>
                        <a:t>%</a:t>
                      </a:r>
                      <a:endParaRPr lang="en-US" sz="1400" b="0" i="0" u="none" strike="noStrike" dirty="0">
                        <a:solidFill>
                          <a:srgbClr val="993300"/>
                        </a:solidFill>
                        <a:effectLst/>
                        <a:latin typeface="+mn-lt"/>
                      </a:endParaRPr>
                    </a:p>
                  </a:txBody>
                  <a:tcPr marL="4878" marR="4878" marT="4878" marB="0" anchor="b">
                    <a:lnB w="19050" cap="flat" cmpd="sng" algn="ctr">
                      <a:solidFill>
                        <a:schemeClr val="tx1"/>
                      </a:solidFill>
                      <a:prstDash val="dot"/>
                      <a:round/>
                      <a:headEnd type="none" w="med" len="med"/>
                      <a:tailEnd type="none" w="med" len="med"/>
                    </a:lnB>
                  </a:tcPr>
                </a:tc>
                <a:extLst>
                  <a:ext uri="{0D108BD9-81ED-4DB2-BD59-A6C34878D82A}">
                    <a16:rowId xmlns:a16="http://schemas.microsoft.com/office/drawing/2014/main" val="471434574"/>
                  </a:ext>
                </a:extLst>
              </a:tr>
              <a:tr h="258898">
                <a:tc rowSpan="3">
                  <a:txBody>
                    <a:bodyPr/>
                    <a:lstStyle/>
                    <a:p>
                      <a:pPr algn="l" fontAlgn="t"/>
                      <a:r>
                        <a:rPr lang="en-US" sz="1400" b="1" u="none" strike="noStrike" dirty="0" err="1">
                          <a:effectLst/>
                          <a:latin typeface="+mn-lt"/>
                        </a:rPr>
                        <a:t>Išsimokslinimas</a:t>
                      </a:r>
                      <a:endParaRPr lang="en-US" sz="1400" b="1" i="0" u="none" strike="noStrike" dirty="0">
                        <a:solidFill>
                          <a:srgbClr val="993300"/>
                        </a:solidFill>
                        <a:effectLst/>
                        <a:latin typeface="+mn-lt"/>
                      </a:endParaRPr>
                    </a:p>
                  </a:txBody>
                  <a:tcPr marL="4878" marR="4878" marT="4878" marB="0">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tcPr>
                </a:tc>
                <a:tc>
                  <a:txBody>
                    <a:bodyPr/>
                    <a:lstStyle/>
                    <a:p>
                      <a:pPr algn="l" fontAlgn="t"/>
                      <a:r>
                        <a:rPr lang="en-US" sz="1400" u="none" strike="noStrike">
                          <a:effectLst/>
                          <a:latin typeface="+mn-lt"/>
                        </a:rPr>
                        <a:t>Universitetinis</a:t>
                      </a:r>
                      <a:endParaRPr lang="en-US" sz="1400" b="0" i="0" u="none" strike="noStrike">
                        <a:solidFill>
                          <a:srgbClr val="993300"/>
                        </a:solidFill>
                        <a:effectLst/>
                        <a:latin typeface="+mn-lt"/>
                      </a:endParaRPr>
                    </a:p>
                  </a:txBody>
                  <a:tcPr marL="4878" marR="4878" marT="4878" marB="0">
                    <a:lnT w="19050" cap="flat" cmpd="sng" algn="ctr">
                      <a:solidFill>
                        <a:schemeClr val="tx1"/>
                      </a:solidFill>
                      <a:prstDash val="dot"/>
                      <a:round/>
                      <a:headEnd type="none" w="med" len="med"/>
                      <a:tailEnd type="none" w="med" len="med"/>
                    </a:lnT>
                  </a:tcPr>
                </a:tc>
                <a:tc>
                  <a:txBody>
                    <a:bodyPr/>
                    <a:lstStyle/>
                    <a:p>
                      <a:pPr algn="ctr" fontAlgn="t">
                        <a:buNone/>
                      </a:pPr>
                      <a:r>
                        <a:rPr lang="en-US" sz="1400" b="0" i="0" u="none" strike="noStrike">
                          <a:solidFill>
                            <a:srgbClr val="000000"/>
                          </a:solidFill>
                          <a:effectLst/>
                          <a:latin typeface="Arial" panose="020B0604020202020204" pitchFamily="34" charset="0"/>
                        </a:rPr>
                        <a:t>207</a:t>
                      </a:r>
                    </a:p>
                  </a:txBody>
                  <a:tcPr marL="6350" marR="6350" marT="6350" marB="0">
                    <a:lnT w="19050" cap="flat" cmpd="sng" algn="ctr">
                      <a:solidFill>
                        <a:schemeClr val="tx1"/>
                      </a:solidFill>
                      <a:prstDash val="dot"/>
                      <a:round/>
                      <a:headEnd type="none" w="med" len="med"/>
                      <a:tailEnd type="none" w="med" len="med"/>
                    </a:lnT>
                  </a:tcPr>
                </a:tc>
                <a:tc>
                  <a:txBody>
                    <a:bodyPr/>
                    <a:lstStyle/>
                    <a:p>
                      <a:pPr algn="ctr" fontAlgn="t">
                        <a:buNone/>
                      </a:pPr>
                      <a:r>
                        <a:rPr lang="en-US" sz="1400" b="0" i="0" u="none" strike="noStrike">
                          <a:solidFill>
                            <a:srgbClr val="000000"/>
                          </a:solidFill>
                          <a:effectLst/>
                          <a:latin typeface="Arial" panose="020B0604020202020204" pitchFamily="34" charset="0"/>
                        </a:rPr>
                        <a:t>34,2%</a:t>
                      </a:r>
                    </a:p>
                  </a:txBody>
                  <a:tcPr marL="6350" marR="6350" marT="6350" marB="0">
                    <a:lnT w="19050" cap="flat" cmpd="sng" algn="ctr">
                      <a:solidFill>
                        <a:schemeClr val="tx1"/>
                      </a:solidFill>
                      <a:prstDash val="dot"/>
                      <a:round/>
                      <a:headEnd type="none" w="med" len="med"/>
                      <a:tailEnd type="none" w="med" len="med"/>
                    </a:lnT>
                  </a:tcPr>
                </a:tc>
                <a:extLst>
                  <a:ext uri="{0D108BD9-81ED-4DB2-BD59-A6C34878D82A}">
                    <a16:rowId xmlns:a16="http://schemas.microsoft.com/office/drawing/2014/main" val="3422196735"/>
                  </a:ext>
                </a:extLst>
              </a:tr>
              <a:tr h="765120">
                <a:tc vMerge="1">
                  <a:txBody>
                    <a:bodyPr/>
                    <a:lstStyle/>
                    <a:p>
                      <a:endParaRPr lang="en-US"/>
                    </a:p>
                  </a:txBody>
                  <a:tcPr/>
                </a:tc>
                <a:tc>
                  <a:txBody>
                    <a:bodyPr/>
                    <a:lstStyle/>
                    <a:p>
                      <a:pPr algn="l" fontAlgn="t"/>
                      <a:r>
                        <a:rPr lang="en-US" sz="1400" u="none" strike="noStrike">
                          <a:effectLst/>
                          <a:latin typeface="+mn-lt"/>
                        </a:rPr>
                        <a:t>Aukštasis neuniversitetinis, aukštesnysis</a:t>
                      </a:r>
                      <a:endParaRPr lang="en-US" sz="1400" b="0" i="0" u="none" strike="noStrike">
                        <a:solidFill>
                          <a:srgbClr val="993300"/>
                        </a:solidFill>
                        <a:effectLst/>
                        <a:latin typeface="+mn-lt"/>
                      </a:endParaRPr>
                    </a:p>
                  </a:txBody>
                  <a:tcPr marL="4878" marR="4878" marT="4878" marB="0"/>
                </a:tc>
                <a:tc>
                  <a:txBody>
                    <a:bodyPr/>
                    <a:lstStyle/>
                    <a:p>
                      <a:pPr algn="ctr" fontAlgn="t">
                        <a:buNone/>
                      </a:pPr>
                      <a:r>
                        <a:rPr lang="en-US" sz="1400" b="0" i="0" u="none" strike="noStrike">
                          <a:solidFill>
                            <a:srgbClr val="000000"/>
                          </a:solidFill>
                          <a:effectLst/>
                          <a:latin typeface="Arial" panose="020B0604020202020204" pitchFamily="34" charset="0"/>
                        </a:rPr>
                        <a:t>164</a:t>
                      </a:r>
                    </a:p>
                  </a:txBody>
                  <a:tcPr marL="6350" marR="6350" marT="6350" marB="0"/>
                </a:tc>
                <a:tc>
                  <a:txBody>
                    <a:bodyPr/>
                    <a:lstStyle/>
                    <a:p>
                      <a:pPr algn="ctr" fontAlgn="t">
                        <a:buNone/>
                      </a:pPr>
                      <a:r>
                        <a:rPr lang="en-US" sz="1400" b="0" i="0" u="none" strike="noStrike">
                          <a:solidFill>
                            <a:srgbClr val="000000"/>
                          </a:solidFill>
                          <a:effectLst/>
                          <a:latin typeface="Arial" panose="020B0604020202020204" pitchFamily="34" charset="0"/>
                        </a:rPr>
                        <a:t>27,1%</a:t>
                      </a:r>
                    </a:p>
                  </a:txBody>
                  <a:tcPr marL="6350" marR="6350" marT="6350" marB="0"/>
                </a:tc>
                <a:extLst>
                  <a:ext uri="{0D108BD9-81ED-4DB2-BD59-A6C34878D82A}">
                    <a16:rowId xmlns:a16="http://schemas.microsoft.com/office/drawing/2014/main" val="2105106118"/>
                  </a:ext>
                </a:extLst>
              </a:tr>
              <a:tr h="765120">
                <a:tc vMerge="1">
                  <a:txBody>
                    <a:bodyPr/>
                    <a:lstStyle/>
                    <a:p>
                      <a:endParaRPr lang="en-US"/>
                    </a:p>
                  </a:txBody>
                  <a:tcPr/>
                </a:tc>
                <a:tc>
                  <a:txBody>
                    <a:bodyPr/>
                    <a:lstStyle/>
                    <a:p>
                      <a:pPr algn="l" fontAlgn="t"/>
                      <a:r>
                        <a:rPr lang="en-US" sz="1400" u="none" strike="noStrike">
                          <a:effectLst/>
                          <a:latin typeface="+mn-lt"/>
                        </a:rPr>
                        <a:t>Vidurinis, spec. vidurinis, profesinis, nebaigtas vidurinis</a:t>
                      </a:r>
                      <a:endParaRPr lang="en-US" sz="1400" b="0" i="0" u="none" strike="noStrike">
                        <a:solidFill>
                          <a:srgbClr val="993300"/>
                        </a:solidFill>
                        <a:effectLst/>
                        <a:latin typeface="+mn-lt"/>
                      </a:endParaRPr>
                    </a:p>
                  </a:txBody>
                  <a:tcPr marL="4878" marR="4878" marT="4878" marB="0">
                    <a:lnB w="19050" cap="flat" cmpd="sng" algn="ctr">
                      <a:solidFill>
                        <a:schemeClr val="tx1"/>
                      </a:solidFill>
                      <a:prstDash val="dot"/>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234</a:t>
                      </a:r>
                    </a:p>
                  </a:txBody>
                  <a:tcPr marL="6350" marR="6350" marT="6350" marB="0">
                    <a:lnB w="19050" cap="flat" cmpd="sng" algn="ctr">
                      <a:solidFill>
                        <a:schemeClr val="tx1"/>
                      </a:solidFill>
                      <a:prstDash val="dot"/>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38,7%</a:t>
                      </a:r>
                    </a:p>
                  </a:txBody>
                  <a:tcPr marL="6350" marR="6350" marT="6350" marB="0">
                    <a:lnB w="19050" cap="flat" cmpd="sng" algn="ctr">
                      <a:solidFill>
                        <a:schemeClr val="tx1"/>
                      </a:solidFill>
                      <a:prstDash val="dot"/>
                      <a:round/>
                      <a:headEnd type="none" w="med" len="med"/>
                      <a:tailEnd type="none" w="med" len="med"/>
                    </a:lnB>
                  </a:tcPr>
                </a:tc>
                <a:extLst>
                  <a:ext uri="{0D108BD9-81ED-4DB2-BD59-A6C34878D82A}">
                    <a16:rowId xmlns:a16="http://schemas.microsoft.com/office/drawing/2014/main" val="3548498954"/>
                  </a:ext>
                </a:extLst>
              </a:tr>
              <a:tr h="258898">
                <a:tc rowSpan="4">
                  <a:txBody>
                    <a:bodyPr/>
                    <a:lstStyle/>
                    <a:p>
                      <a:pPr algn="l" fontAlgn="t"/>
                      <a:r>
                        <a:rPr lang="lt-LT" sz="1400" b="1" u="none" strike="noStrike">
                          <a:effectLst/>
                          <a:latin typeface="+mn-lt"/>
                        </a:rPr>
                        <a:t>Amžiaus grupės</a:t>
                      </a:r>
                      <a:endParaRPr lang="lt-LT" sz="1400" b="1" i="0" u="none" strike="noStrike">
                        <a:solidFill>
                          <a:srgbClr val="993300"/>
                        </a:solidFill>
                        <a:effectLst/>
                        <a:latin typeface="+mn-lt"/>
                      </a:endParaRPr>
                    </a:p>
                  </a:txBody>
                  <a:tcPr marL="4878" marR="4878" marT="4878" marB="0">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tcPr>
                </a:tc>
                <a:tc>
                  <a:txBody>
                    <a:bodyPr/>
                    <a:lstStyle/>
                    <a:p>
                      <a:pPr algn="l" fontAlgn="t"/>
                      <a:r>
                        <a:rPr lang="en-US" sz="1400" u="none" strike="noStrike">
                          <a:effectLst/>
                          <a:latin typeface="+mn-lt"/>
                        </a:rPr>
                        <a:t>Iki 30 m.</a:t>
                      </a:r>
                      <a:endParaRPr lang="en-US" sz="1400" b="0" i="0" u="none" strike="noStrike">
                        <a:solidFill>
                          <a:srgbClr val="993300"/>
                        </a:solidFill>
                        <a:effectLst/>
                        <a:latin typeface="+mn-lt"/>
                      </a:endParaRPr>
                    </a:p>
                  </a:txBody>
                  <a:tcPr marL="4878" marR="4878" marT="4878" marB="0">
                    <a:lnT w="19050" cap="flat" cmpd="sng" algn="ctr">
                      <a:solidFill>
                        <a:schemeClr val="tx1"/>
                      </a:solidFill>
                      <a:prstDash val="dot"/>
                      <a:round/>
                      <a:headEnd type="none" w="med" len="med"/>
                      <a:tailEnd type="none" w="med" len="med"/>
                    </a:lnT>
                  </a:tcPr>
                </a:tc>
                <a:tc>
                  <a:txBody>
                    <a:bodyPr/>
                    <a:lstStyle/>
                    <a:p>
                      <a:pPr algn="ctr" fontAlgn="t">
                        <a:buNone/>
                      </a:pPr>
                      <a:r>
                        <a:rPr lang="en-US" sz="1400" b="0" i="0" u="none" strike="noStrike">
                          <a:solidFill>
                            <a:srgbClr val="000000"/>
                          </a:solidFill>
                          <a:effectLst/>
                          <a:latin typeface="Arial" panose="020B0604020202020204" pitchFamily="34" charset="0"/>
                        </a:rPr>
                        <a:t>123</a:t>
                      </a:r>
                    </a:p>
                  </a:txBody>
                  <a:tcPr marL="6350" marR="6350" marT="6350" marB="0">
                    <a:lnT w="19050" cap="flat" cmpd="sng" algn="ctr">
                      <a:solidFill>
                        <a:schemeClr val="tx1"/>
                      </a:solidFill>
                      <a:prstDash val="dot"/>
                      <a:round/>
                      <a:headEnd type="none" w="med" len="med"/>
                      <a:tailEnd type="none" w="med" len="med"/>
                    </a:lnT>
                  </a:tcPr>
                </a:tc>
                <a:tc>
                  <a:txBody>
                    <a:bodyPr/>
                    <a:lstStyle/>
                    <a:p>
                      <a:pPr algn="ctr" fontAlgn="t">
                        <a:buNone/>
                      </a:pPr>
                      <a:r>
                        <a:rPr lang="en-US" sz="1400" b="0" i="0" u="none" strike="noStrike">
                          <a:solidFill>
                            <a:srgbClr val="000000"/>
                          </a:solidFill>
                          <a:effectLst/>
                          <a:latin typeface="Arial" panose="020B0604020202020204" pitchFamily="34" charset="0"/>
                        </a:rPr>
                        <a:t>20,4%</a:t>
                      </a:r>
                    </a:p>
                  </a:txBody>
                  <a:tcPr marL="6350" marR="6350" marT="6350" marB="0">
                    <a:lnT w="19050" cap="flat" cmpd="sng" algn="ctr">
                      <a:solidFill>
                        <a:schemeClr val="tx1"/>
                      </a:solidFill>
                      <a:prstDash val="dot"/>
                      <a:round/>
                      <a:headEnd type="none" w="med" len="med"/>
                      <a:tailEnd type="none" w="med" len="med"/>
                    </a:lnT>
                  </a:tcPr>
                </a:tc>
                <a:extLst>
                  <a:ext uri="{0D108BD9-81ED-4DB2-BD59-A6C34878D82A}">
                    <a16:rowId xmlns:a16="http://schemas.microsoft.com/office/drawing/2014/main" val="2636609274"/>
                  </a:ext>
                </a:extLst>
              </a:tr>
              <a:tr h="258898">
                <a:tc vMerge="1">
                  <a:txBody>
                    <a:bodyPr/>
                    <a:lstStyle/>
                    <a:p>
                      <a:endParaRPr lang="en-US"/>
                    </a:p>
                  </a:txBody>
                  <a:tcPr/>
                </a:tc>
                <a:tc>
                  <a:txBody>
                    <a:bodyPr/>
                    <a:lstStyle/>
                    <a:p>
                      <a:pPr algn="l" fontAlgn="t"/>
                      <a:r>
                        <a:rPr lang="en-US" sz="1400" u="none" strike="noStrike">
                          <a:effectLst/>
                          <a:latin typeface="+mn-lt"/>
                        </a:rPr>
                        <a:t>30-44 m.</a:t>
                      </a:r>
                      <a:endParaRPr lang="en-US" sz="1400" b="0" i="0" u="none" strike="noStrike">
                        <a:solidFill>
                          <a:srgbClr val="993300"/>
                        </a:solidFill>
                        <a:effectLst/>
                        <a:latin typeface="+mn-lt"/>
                      </a:endParaRPr>
                    </a:p>
                  </a:txBody>
                  <a:tcPr marL="4878" marR="4878" marT="4878" marB="0"/>
                </a:tc>
                <a:tc>
                  <a:txBody>
                    <a:bodyPr/>
                    <a:lstStyle/>
                    <a:p>
                      <a:pPr algn="ctr" fontAlgn="t">
                        <a:buNone/>
                      </a:pPr>
                      <a:r>
                        <a:rPr lang="en-US" sz="1400" b="0" i="0" u="none" strike="noStrike">
                          <a:solidFill>
                            <a:srgbClr val="000000"/>
                          </a:solidFill>
                          <a:effectLst/>
                          <a:latin typeface="Arial" panose="020B0604020202020204" pitchFamily="34" charset="0"/>
                        </a:rPr>
                        <a:t>127</a:t>
                      </a:r>
                    </a:p>
                  </a:txBody>
                  <a:tcPr marL="6350" marR="6350" marT="6350" marB="0"/>
                </a:tc>
                <a:tc>
                  <a:txBody>
                    <a:bodyPr/>
                    <a:lstStyle/>
                    <a:p>
                      <a:pPr algn="ctr" fontAlgn="t">
                        <a:buNone/>
                      </a:pPr>
                      <a:r>
                        <a:rPr lang="en-US" sz="1400" b="0" i="0" u="none" strike="noStrike">
                          <a:solidFill>
                            <a:srgbClr val="000000"/>
                          </a:solidFill>
                          <a:effectLst/>
                          <a:latin typeface="Arial" panose="020B0604020202020204" pitchFamily="34" charset="0"/>
                        </a:rPr>
                        <a:t>21,1%</a:t>
                      </a:r>
                    </a:p>
                  </a:txBody>
                  <a:tcPr marL="6350" marR="6350" marT="6350" marB="0"/>
                </a:tc>
                <a:extLst>
                  <a:ext uri="{0D108BD9-81ED-4DB2-BD59-A6C34878D82A}">
                    <a16:rowId xmlns:a16="http://schemas.microsoft.com/office/drawing/2014/main" val="2310860276"/>
                  </a:ext>
                </a:extLst>
              </a:tr>
              <a:tr h="258898">
                <a:tc vMerge="1">
                  <a:txBody>
                    <a:bodyPr/>
                    <a:lstStyle/>
                    <a:p>
                      <a:endParaRPr lang="en-US"/>
                    </a:p>
                  </a:txBody>
                  <a:tcPr/>
                </a:tc>
                <a:tc>
                  <a:txBody>
                    <a:bodyPr/>
                    <a:lstStyle/>
                    <a:p>
                      <a:pPr algn="l" fontAlgn="t"/>
                      <a:r>
                        <a:rPr lang="en-US" sz="1400" u="none" strike="noStrike">
                          <a:effectLst/>
                          <a:latin typeface="+mn-lt"/>
                        </a:rPr>
                        <a:t>45-64 m.</a:t>
                      </a:r>
                      <a:endParaRPr lang="en-US" sz="1400" b="0" i="0" u="none" strike="noStrike">
                        <a:solidFill>
                          <a:srgbClr val="993300"/>
                        </a:solidFill>
                        <a:effectLst/>
                        <a:latin typeface="+mn-lt"/>
                      </a:endParaRPr>
                    </a:p>
                  </a:txBody>
                  <a:tcPr marL="4878" marR="4878" marT="4878" marB="0"/>
                </a:tc>
                <a:tc>
                  <a:txBody>
                    <a:bodyPr/>
                    <a:lstStyle/>
                    <a:p>
                      <a:pPr algn="ctr" fontAlgn="t">
                        <a:buNone/>
                      </a:pPr>
                      <a:r>
                        <a:rPr lang="en-US" sz="1400" b="0" i="0" u="none" strike="noStrike">
                          <a:solidFill>
                            <a:srgbClr val="000000"/>
                          </a:solidFill>
                          <a:effectLst/>
                          <a:latin typeface="Arial" panose="020B0604020202020204" pitchFamily="34" charset="0"/>
                        </a:rPr>
                        <a:t>230</a:t>
                      </a:r>
                    </a:p>
                  </a:txBody>
                  <a:tcPr marL="6350" marR="6350" marT="6350" marB="0"/>
                </a:tc>
                <a:tc>
                  <a:txBody>
                    <a:bodyPr/>
                    <a:lstStyle/>
                    <a:p>
                      <a:pPr algn="ctr" fontAlgn="t">
                        <a:buNone/>
                      </a:pPr>
                      <a:r>
                        <a:rPr lang="en-US" sz="1400" b="0" i="0" u="none" strike="noStrike">
                          <a:solidFill>
                            <a:srgbClr val="000000"/>
                          </a:solidFill>
                          <a:effectLst/>
                          <a:latin typeface="Arial" panose="020B0604020202020204" pitchFamily="34" charset="0"/>
                        </a:rPr>
                        <a:t>38,2%</a:t>
                      </a:r>
                    </a:p>
                  </a:txBody>
                  <a:tcPr marL="6350" marR="6350" marT="6350" marB="0"/>
                </a:tc>
                <a:extLst>
                  <a:ext uri="{0D108BD9-81ED-4DB2-BD59-A6C34878D82A}">
                    <a16:rowId xmlns:a16="http://schemas.microsoft.com/office/drawing/2014/main" val="2216842790"/>
                  </a:ext>
                </a:extLst>
              </a:tr>
              <a:tr h="258898">
                <a:tc vMerge="1">
                  <a:txBody>
                    <a:bodyPr/>
                    <a:lstStyle/>
                    <a:p>
                      <a:endParaRPr lang="en-US"/>
                    </a:p>
                  </a:txBody>
                  <a:tcPr/>
                </a:tc>
                <a:tc>
                  <a:txBody>
                    <a:bodyPr/>
                    <a:lstStyle/>
                    <a:p>
                      <a:pPr algn="l" fontAlgn="t"/>
                      <a:r>
                        <a:rPr lang="en-US" sz="1400" u="none" strike="noStrike">
                          <a:effectLst/>
                          <a:latin typeface="+mn-lt"/>
                        </a:rPr>
                        <a:t>65+ m,</a:t>
                      </a:r>
                      <a:endParaRPr lang="en-US" sz="1400" b="0" i="0" u="none" strike="noStrike">
                        <a:solidFill>
                          <a:srgbClr val="993300"/>
                        </a:solidFill>
                        <a:effectLst/>
                        <a:latin typeface="+mn-lt"/>
                      </a:endParaRPr>
                    </a:p>
                  </a:txBody>
                  <a:tcPr marL="4878" marR="4878" marT="4878" marB="0">
                    <a:lnB w="19050" cap="flat" cmpd="sng" algn="ctr">
                      <a:solidFill>
                        <a:schemeClr val="tx1"/>
                      </a:solidFill>
                      <a:prstDash val="dot"/>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122</a:t>
                      </a:r>
                    </a:p>
                  </a:txBody>
                  <a:tcPr marL="6350" marR="6350" marT="6350" marB="0">
                    <a:lnB w="19050" cap="flat" cmpd="sng" algn="ctr">
                      <a:solidFill>
                        <a:schemeClr val="tx1"/>
                      </a:solidFill>
                      <a:prstDash val="dot"/>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20,3%</a:t>
                      </a:r>
                    </a:p>
                  </a:txBody>
                  <a:tcPr marL="6350" marR="6350" marT="6350" marB="0">
                    <a:lnB w="19050" cap="flat" cmpd="sng" algn="ctr">
                      <a:solidFill>
                        <a:schemeClr val="tx1"/>
                      </a:solidFill>
                      <a:prstDash val="dot"/>
                      <a:round/>
                      <a:headEnd type="none" w="med" len="med"/>
                      <a:tailEnd type="none" w="med" len="med"/>
                    </a:lnB>
                  </a:tcPr>
                </a:tc>
                <a:extLst>
                  <a:ext uri="{0D108BD9-81ED-4DB2-BD59-A6C34878D82A}">
                    <a16:rowId xmlns:a16="http://schemas.microsoft.com/office/drawing/2014/main" val="2308938722"/>
                  </a:ext>
                </a:extLst>
              </a:tr>
              <a:tr h="258898">
                <a:tc rowSpan="5">
                  <a:txBody>
                    <a:bodyPr/>
                    <a:lstStyle/>
                    <a:p>
                      <a:pPr algn="l" fontAlgn="t"/>
                      <a:r>
                        <a:rPr lang="en-US" sz="1400" b="1" u="none" strike="noStrike" dirty="0" err="1">
                          <a:effectLst/>
                          <a:latin typeface="+mn-lt"/>
                        </a:rPr>
                        <a:t>Pajamos</a:t>
                      </a:r>
                      <a:endParaRPr lang="en-US" sz="1400" b="1" i="0" u="none" strike="noStrike" dirty="0">
                        <a:solidFill>
                          <a:srgbClr val="993300"/>
                        </a:solidFill>
                        <a:effectLst/>
                        <a:latin typeface="+mn-lt"/>
                      </a:endParaRPr>
                    </a:p>
                  </a:txBody>
                  <a:tcPr marL="4878" marR="4878" marT="4878" marB="0">
                    <a:lnT w="19050" cap="flat" cmpd="sng" algn="ctr">
                      <a:solidFill>
                        <a:schemeClr val="tx1"/>
                      </a:solidFill>
                      <a:prstDash val="dot"/>
                      <a:round/>
                      <a:headEnd type="none" w="med" len="med"/>
                      <a:tailEnd type="none" w="med" len="med"/>
                    </a:lnT>
                  </a:tcPr>
                </a:tc>
                <a:tc>
                  <a:txBody>
                    <a:bodyPr/>
                    <a:lstStyle/>
                    <a:p>
                      <a:pPr algn="l" fontAlgn="t"/>
                      <a:r>
                        <a:rPr lang="en-US" sz="1400" u="none" strike="noStrike">
                          <a:effectLst/>
                          <a:latin typeface="+mn-lt"/>
                        </a:rPr>
                        <a:t>Iki 500 EUR</a:t>
                      </a:r>
                      <a:endParaRPr lang="en-US" sz="1400" b="0" i="0" u="none" strike="noStrike">
                        <a:solidFill>
                          <a:srgbClr val="993300"/>
                        </a:solidFill>
                        <a:effectLst/>
                        <a:latin typeface="+mn-lt"/>
                      </a:endParaRPr>
                    </a:p>
                  </a:txBody>
                  <a:tcPr marL="4878" marR="4878" marT="4878" marB="0">
                    <a:lnT w="19050" cap="flat" cmpd="sng" algn="ctr">
                      <a:solidFill>
                        <a:schemeClr val="tx1"/>
                      </a:solidFill>
                      <a:prstDash val="dot"/>
                      <a:round/>
                      <a:headEnd type="none" w="med" len="med"/>
                      <a:tailEnd type="none" w="med" len="med"/>
                    </a:lnT>
                  </a:tcPr>
                </a:tc>
                <a:tc>
                  <a:txBody>
                    <a:bodyPr/>
                    <a:lstStyle/>
                    <a:p>
                      <a:pPr algn="ctr" fontAlgn="t">
                        <a:buNone/>
                      </a:pPr>
                      <a:r>
                        <a:rPr lang="en-US" sz="1400" b="0" i="0" u="none" strike="noStrike">
                          <a:solidFill>
                            <a:srgbClr val="000000"/>
                          </a:solidFill>
                          <a:effectLst/>
                          <a:latin typeface="Arial" panose="020B0604020202020204" pitchFamily="34" charset="0"/>
                        </a:rPr>
                        <a:t>99</a:t>
                      </a:r>
                    </a:p>
                  </a:txBody>
                  <a:tcPr marL="6350" marR="6350" marT="6350" marB="0">
                    <a:lnT w="19050" cap="flat" cmpd="sng" algn="ctr">
                      <a:solidFill>
                        <a:schemeClr val="tx1"/>
                      </a:solidFill>
                      <a:prstDash val="dot"/>
                      <a:round/>
                      <a:headEnd type="none" w="med" len="med"/>
                      <a:tailEnd type="none" w="med" len="med"/>
                    </a:lnT>
                  </a:tcPr>
                </a:tc>
                <a:tc>
                  <a:txBody>
                    <a:bodyPr/>
                    <a:lstStyle/>
                    <a:p>
                      <a:pPr algn="ctr" fontAlgn="t">
                        <a:buNone/>
                      </a:pPr>
                      <a:r>
                        <a:rPr lang="en-US" sz="1400" b="0" i="0" u="none" strike="noStrike">
                          <a:solidFill>
                            <a:srgbClr val="000000"/>
                          </a:solidFill>
                          <a:effectLst/>
                          <a:latin typeface="Arial" panose="020B0604020202020204" pitchFamily="34" charset="0"/>
                        </a:rPr>
                        <a:t>16,4%</a:t>
                      </a:r>
                    </a:p>
                  </a:txBody>
                  <a:tcPr marL="6350" marR="6350" marT="6350" marB="0">
                    <a:lnT w="19050" cap="flat" cmpd="sng" algn="ctr">
                      <a:solidFill>
                        <a:schemeClr val="tx1"/>
                      </a:solidFill>
                      <a:prstDash val="dot"/>
                      <a:round/>
                      <a:headEnd type="none" w="med" len="med"/>
                      <a:tailEnd type="none" w="med" len="med"/>
                    </a:lnT>
                  </a:tcPr>
                </a:tc>
                <a:extLst>
                  <a:ext uri="{0D108BD9-81ED-4DB2-BD59-A6C34878D82A}">
                    <a16:rowId xmlns:a16="http://schemas.microsoft.com/office/drawing/2014/main" val="732132474"/>
                  </a:ext>
                </a:extLst>
              </a:tr>
              <a:tr h="258898">
                <a:tc vMerge="1">
                  <a:txBody>
                    <a:bodyPr/>
                    <a:lstStyle/>
                    <a:p>
                      <a:endParaRPr lang="en-US"/>
                    </a:p>
                  </a:txBody>
                  <a:tcPr/>
                </a:tc>
                <a:tc>
                  <a:txBody>
                    <a:bodyPr/>
                    <a:lstStyle/>
                    <a:p>
                      <a:pPr algn="l" fontAlgn="t"/>
                      <a:r>
                        <a:rPr lang="en-US" sz="1400" u="none" strike="noStrike">
                          <a:effectLst/>
                          <a:latin typeface="+mn-lt"/>
                        </a:rPr>
                        <a:t>501 – 800 EUR</a:t>
                      </a:r>
                      <a:endParaRPr lang="en-US" sz="1400" b="0" i="0" u="none" strike="noStrike">
                        <a:solidFill>
                          <a:srgbClr val="993300"/>
                        </a:solidFill>
                        <a:effectLst/>
                        <a:latin typeface="+mn-lt"/>
                      </a:endParaRPr>
                    </a:p>
                  </a:txBody>
                  <a:tcPr marL="4878" marR="4878" marT="4878" marB="0"/>
                </a:tc>
                <a:tc>
                  <a:txBody>
                    <a:bodyPr/>
                    <a:lstStyle/>
                    <a:p>
                      <a:pPr algn="ctr" fontAlgn="t">
                        <a:buNone/>
                      </a:pPr>
                      <a:r>
                        <a:rPr lang="en-US" sz="1400" b="0" i="0" u="none" strike="noStrike">
                          <a:solidFill>
                            <a:srgbClr val="000000"/>
                          </a:solidFill>
                          <a:effectLst/>
                          <a:latin typeface="Arial" panose="020B0604020202020204" pitchFamily="34" charset="0"/>
                        </a:rPr>
                        <a:t>136</a:t>
                      </a:r>
                    </a:p>
                  </a:txBody>
                  <a:tcPr marL="6350" marR="6350" marT="6350" marB="0"/>
                </a:tc>
                <a:tc>
                  <a:txBody>
                    <a:bodyPr/>
                    <a:lstStyle/>
                    <a:p>
                      <a:pPr algn="ctr" fontAlgn="t">
                        <a:buNone/>
                      </a:pPr>
                      <a:r>
                        <a:rPr lang="en-US" sz="1400" b="0" i="0" u="none" strike="noStrike">
                          <a:solidFill>
                            <a:srgbClr val="000000"/>
                          </a:solidFill>
                          <a:effectLst/>
                          <a:latin typeface="Arial" panose="020B0604020202020204" pitchFamily="34" charset="0"/>
                        </a:rPr>
                        <a:t>22,5%</a:t>
                      </a:r>
                    </a:p>
                  </a:txBody>
                  <a:tcPr marL="6350" marR="6350" marT="6350" marB="0"/>
                </a:tc>
                <a:extLst>
                  <a:ext uri="{0D108BD9-81ED-4DB2-BD59-A6C34878D82A}">
                    <a16:rowId xmlns:a16="http://schemas.microsoft.com/office/drawing/2014/main" val="2219560930"/>
                  </a:ext>
                </a:extLst>
              </a:tr>
              <a:tr h="258898">
                <a:tc vMerge="1">
                  <a:txBody>
                    <a:bodyPr/>
                    <a:lstStyle/>
                    <a:p>
                      <a:endParaRPr lang="en-US"/>
                    </a:p>
                  </a:txBody>
                  <a:tcPr/>
                </a:tc>
                <a:tc>
                  <a:txBody>
                    <a:bodyPr/>
                    <a:lstStyle/>
                    <a:p>
                      <a:pPr algn="l" fontAlgn="t"/>
                      <a:r>
                        <a:rPr lang="en-US" sz="1400" u="none" strike="noStrike">
                          <a:effectLst/>
                          <a:latin typeface="+mn-lt"/>
                        </a:rPr>
                        <a:t>801 – 1000 EUR</a:t>
                      </a:r>
                      <a:endParaRPr lang="en-US" sz="1400" b="0" i="0" u="none" strike="noStrike">
                        <a:solidFill>
                          <a:srgbClr val="993300"/>
                        </a:solidFill>
                        <a:effectLst/>
                        <a:latin typeface="+mn-lt"/>
                      </a:endParaRPr>
                    </a:p>
                  </a:txBody>
                  <a:tcPr marL="4878" marR="4878" marT="4878" marB="0"/>
                </a:tc>
                <a:tc>
                  <a:txBody>
                    <a:bodyPr/>
                    <a:lstStyle/>
                    <a:p>
                      <a:pPr algn="ctr" fontAlgn="t">
                        <a:buNone/>
                      </a:pPr>
                      <a:r>
                        <a:rPr lang="en-US" sz="1400" b="0" i="0" u="none" strike="noStrike">
                          <a:solidFill>
                            <a:srgbClr val="000000"/>
                          </a:solidFill>
                          <a:effectLst/>
                          <a:latin typeface="Arial" panose="020B0604020202020204" pitchFamily="34" charset="0"/>
                        </a:rPr>
                        <a:t>113</a:t>
                      </a:r>
                    </a:p>
                  </a:txBody>
                  <a:tcPr marL="6350" marR="6350" marT="6350" marB="0"/>
                </a:tc>
                <a:tc>
                  <a:txBody>
                    <a:bodyPr/>
                    <a:lstStyle/>
                    <a:p>
                      <a:pPr algn="ctr" fontAlgn="t">
                        <a:buNone/>
                      </a:pPr>
                      <a:r>
                        <a:rPr lang="en-US" sz="1400" b="0" i="0" u="none" strike="noStrike">
                          <a:solidFill>
                            <a:srgbClr val="000000"/>
                          </a:solidFill>
                          <a:effectLst/>
                          <a:latin typeface="Arial" panose="020B0604020202020204" pitchFamily="34" charset="0"/>
                        </a:rPr>
                        <a:t>18,7%</a:t>
                      </a:r>
                    </a:p>
                  </a:txBody>
                  <a:tcPr marL="6350" marR="6350" marT="6350" marB="0"/>
                </a:tc>
                <a:extLst>
                  <a:ext uri="{0D108BD9-81ED-4DB2-BD59-A6C34878D82A}">
                    <a16:rowId xmlns:a16="http://schemas.microsoft.com/office/drawing/2014/main" val="930470134"/>
                  </a:ext>
                </a:extLst>
              </a:tr>
              <a:tr h="258898">
                <a:tc vMerge="1">
                  <a:txBody>
                    <a:bodyPr/>
                    <a:lstStyle/>
                    <a:p>
                      <a:endParaRPr lang="en-US"/>
                    </a:p>
                  </a:txBody>
                  <a:tcPr/>
                </a:tc>
                <a:tc>
                  <a:txBody>
                    <a:bodyPr/>
                    <a:lstStyle/>
                    <a:p>
                      <a:pPr algn="l" fontAlgn="t"/>
                      <a:r>
                        <a:rPr lang="en-US" sz="1400" u="none" strike="noStrike">
                          <a:effectLst/>
                          <a:latin typeface="+mn-lt"/>
                        </a:rPr>
                        <a:t>1001 ir daugiau EUR</a:t>
                      </a:r>
                      <a:endParaRPr lang="en-US" sz="1400" b="0" i="0" u="none" strike="noStrike">
                        <a:solidFill>
                          <a:srgbClr val="993300"/>
                        </a:solidFill>
                        <a:effectLst/>
                        <a:latin typeface="+mn-lt"/>
                      </a:endParaRPr>
                    </a:p>
                  </a:txBody>
                  <a:tcPr marL="4878" marR="4878" marT="4878" marB="0"/>
                </a:tc>
                <a:tc>
                  <a:txBody>
                    <a:bodyPr/>
                    <a:lstStyle/>
                    <a:p>
                      <a:pPr algn="ctr" fontAlgn="t">
                        <a:buNone/>
                      </a:pPr>
                      <a:r>
                        <a:rPr lang="en-US" sz="1400" b="0" i="0" u="none" strike="noStrike">
                          <a:solidFill>
                            <a:srgbClr val="000000"/>
                          </a:solidFill>
                          <a:effectLst/>
                          <a:latin typeface="Arial" panose="020B0604020202020204" pitchFamily="34" charset="0"/>
                        </a:rPr>
                        <a:t>194</a:t>
                      </a:r>
                    </a:p>
                  </a:txBody>
                  <a:tcPr marL="6350" marR="6350" marT="6350" marB="0"/>
                </a:tc>
                <a:tc>
                  <a:txBody>
                    <a:bodyPr/>
                    <a:lstStyle/>
                    <a:p>
                      <a:pPr algn="ctr" fontAlgn="t">
                        <a:buNone/>
                      </a:pPr>
                      <a:r>
                        <a:rPr lang="en-US" sz="1400" b="0" i="0" u="none" strike="noStrike">
                          <a:solidFill>
                            <a:srgbClr val="000000"/>
                          </a:solidFill>
                          <a:effectLst/>
                          <a:latin typeface="Arial" panose="020B0604020202020204" pitchFamily="34" charset="0"/>
                        </a:rPr>
                        <a:t>32,1%</a:t>
                      </a:r>
                    </a:p>
                  </a:txBody>
                  <a:tcPr marL="6350" marR="6350" marT="6350" marB="0"/>
                </a:tc>
                <a:extLst>
                  <a:ext uri="{0D108BD9-81ED-4DB2-BD59-A6C34878D82A}">
                    <a16:rowId xmlns:a16="http://schemas.microsoft.com/office/drawing/2014/main" val="3501902864"/>
                  </a:ext>
                </a:extLst>
              </a:tr>
              <a:tr h="258898">
                <a:tc vMerge="1">
                  <a:txBody>
                    <a:bodyPr/>
                    <a:lstStyle/>
                    <a:p>
                      <a:endParaRPr lang="en-US"/>
                    </a:p>
                  </a:txBody>
                  <a:tcPr/>
                </a:tc>
                <a:tc>
                  <a:txBody>
                    <a:bodyPr/>
                    <a:lstStyle/>
                    <a:p>
                      <a:pPr algn="l" fontAlgn="t"/>
                      <a:r>
                        <a:rPr lang="lt-LT" sz="1400" u="none" strike="noStrike" dirty="0">
                          <a:effectLst/>
                          <a:latin typeface="+mn-lt"/>
                        </a:rPr>
                        <a:t>Nenurodė</a:t>
                      </a:r>
                      <a:endParaRPr lang="lt-LT" sz="1400" b="0" i="0" u="none" strike="noStrike" dirty="0">
                        <a:solidFill>
                          <a:srgbClr val="993300"/>
                        </a:solidFill>
                        <a:effectLst/>
                        <a:latin typeface="+mn-lt"/>
                      </a:endParaRPr>
                    </a:p>
                  </a:txBody>
                  <a:tcPr marL="4878" marR="4878" marT="4878" marB="0"/>
                </a:tc>
                <a:tc>
                  <a:txBody>
                    <a:bodyPr/>
                    <a:lstStyle/>
                    <a:p>
                      <a:pPr algn="ctr" fontAlgn="t">
                        <a:buNone/>
                      </a:pPr>
                      <a:r>
                        <a:rPr lang="en-US" sz="1400" b="0" i="0" u="none" strike="noStrike">
                          <a:solidFill>
                            <a:srgbClr val="000000"/>
                          </a:solidFill>
                          <a:effectLst/>
                          <a:latin typeface="Arial" panose="020B0604020202020204" pitchFamily="34" charset="0"/>
                        </a:rPr>
                        <a:t>63</a:t>
                      </a:r>
                    </a:p>
                  </a:txBody>
                  <a:tcPr marL="6350" marR="6350" marT="6350" marB="0"/>
                </a:tc>
                <a:tc>
                  <a:txBody>
                    <a:bodyPr/>
                    <a:lstStyle/>
                    <a:p>
                      <a:pPr algn="ctr" fontAlgn="t">
                        <a:buNone/>
                      </a:pPr>
                      <a:r>
                        <a:rPr lang="en-US" sz="1400" b="0" i="0" u="none" strike="noStrike" dirty="0">
                          <a:solidFill>
                            <a:srgbClr val="000000"/>
                          </a:solidFill>
                          <a:effectLst/>
                          <a:latin typeface="Arial" panose="020B0604020202020204" pitchFamily="34" charset="0"/>
                        </a:rPr>
                        <a:t>10,4%</a:t>
                      </a:r>
                    </a:p>
                  </a:txBody>
                  <a:tcPr marL="6350" marR="6350" marT="6350" marB="0"/>
                </a:tc>
                <a:extLst>
                  <a:ext uri="{0D108BD9-81ED-4DB2-BD59-A6C34878D82A}">
                    <a16:rowId xmlns:a16="http://schemas.microsoft.com/office/drawing/2014/main" val="842602103"/>
                  </a:ext>
                </a:extLst>
              </a:tr>
            </a:tbl>
          </a:graphicData>
        </a:graphic>
      </p:graphicFrame>
    </p:spTree>
    <p:extLst>
      <p:ext uri="{BB962C8B-B14F-4D97-AF65-F5344CB8AC3E}">
        <p14:creationId xmlns:p14="http://schemas.microsoft.com/office/powerpoint/2010/main" val="64440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p:cNvSpPr>
            <a:spLocks noGrp="1"/>
          </p:cNvSpPr>
          <p:nvPr>
            <p:ph type="title"/>
          </p:nvPr>
        </p:nvSpPr>
        <p:spPr>
          <a:xfrm>
            <a:off x="228600" y="118321"/>
            <a:ext cx="11239644" cy="1093895"/>
          </a:xfrm>
          <a:prstGeom prst="rect">
            <a:avLst/>
          </a:prstGeom>
        </p:spPr>
        <p:txBody>
          <a:bodyPr vert="horz" lIns="0" tIns="0" rIns="0" bIns="0" rtlCol="0" anchor="ctr">
            <a:normAutofit/>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en-US" sz="2400" b="1" dirty="0">
                <a:solidFill>
                  <a:schemeClr val="accent1">
                    <a:lumMod val="50000"/>
                  </a:schemeClr>
                </a:solidFill>
                <a:latin typeface="Trebuchet MS" panose="020B0603020202020204" pitchFamily="34" charset="0"/>
                <a:cs typeface="Times New Roman" panose="02020603050405020304" pitchFamily="18" charset="0"/>
              </a:rPr>
              <a:t> </a:t>
            </a:r>
            <a:r>
              <a:rPr lang="lt-LT" sz="2400" b="1" dirty="0">
                <a:solidFill>
                  <a:schemeClr val="accent1">
                    <a:lumMod val="50000"/>
                  </a:schemeClr>
                </a:solidFill>
                <a:latin typeface="Trebuchet MS" panose="020B0603020202020204" pitchFamily="34" charset="0"/>
                <a:cs typeface="Times New Roman" panose="02020603050405020304" pitchFamily="18" charset="0"/>
              </a:rPr>
              <a:t>Rezultatų santrauka. Maisto sauga</a:t>
            </a:r>
          </a:p>
        </p:txBody>
      </p:sp>
      <p:sp>
        <p:nvSpPr>
          <p:cNvPr id="4" name="Slide Number Placeholder 3"/>
          <p:cNvSpPr>
            <a:spLocks noGrp="1"/>
          </p:cNvSpPr>
          <p:nvPr>
            <p:ph type="sldNum" sz="quarter" idx="12"/>
          </p:nvPr>
        </p:nvSpPr>
        <p:spPr/>
        <p:txBody>
          <a:bodyPr/>
          <a:lstStyle/>
          <a:p>
            <a:endParaRPr lang="lt-LT" dirty="0"/>
          </a:p>
        </p:txBody>
      </p:sp>
      <p:sp>
        <p:nvSpPr>
          <p:cNvPr id="5" name="TextBox 4">
            <a:extLst>
              <a:ext uri="{FF2B5EF4-FFF2-40B4-BE49-F238E27FC236}">
                <a16:creationId xmlns:a16="http://schemas.microsoft.com/office/drawing/2014/main" id="{607EF517-71B1-16C3-5B7A-0CD2B50FBB82}"/>
              </a:ext>
            </a:extLst>
          </p:cNvPr>
          <p:cNvSpPr txBox="1"/>
          <p:nvPr/>
        </p:nvSpPr>
        <p:spPr>
          <a:xfrm>
            <a:off x="228600" y="910753"/>
            <a:ext cx="11892280" cy="5401479"/>
          </a:xfrm>
          <a:prstGeom prst="rect">
            <a:avLst/>
          </a:prstGeom>
          <a:noFill/>
        </p:spPr>
        <p:txBody>
          <a:bodyPr wrap="square">
            <a:spAutoFit/>
          </a:bodyPr>
          <a:lstStyle/>
          <a:p>
            <a:r>
              <a:rPr lang="lt-LT" sz="1500" dirty="0"/>
              <a:t>Beveik trys ketvirtadaliai vartotojų dažniausiai maistą įsigyja parduotuvėse. Per metus iki 14 proc. sumažėjo užsiauginančių maistą namuose. Patogumas yra svarbiausias maisto pirkimo vietos pasirinkimo kriterijus.</a:t>
            </a:r>
          </a:p>
          <a:p>
            <a:endParaRPr lang="en-US" sz="1500" dirty="0"/>
          </a:p>
          <a:p>
            <a:r>
              <a:rPr lang="lt-LT" sz="1500" dirty="0"/>
              <a:t>Maisto saugumas (61 proc.), skonis (59 proc.), kaina (49 proc.) yra svarbiausi maisto pasirinkimo kriterijai. Taip pat gana svarbi maistinė vertė (41 proc.) ir maisto kilmės šalis (39 proc.). Saugumo ir gero skonio svarba palyginti su 2024 m. dar padidėjo</a:t>
            </a:r>
          </a:p>
          <a:p>
            <a:endParaRPr lang="en-US" sz="1500" dirty="0"/>
          </a:p>
          <a:p>
            <a:r>
              <a:rPr lang="lt-LT" sz="1500" dirty="0"/>
              <a:t>Maisto saugos tematika labai domina 4 iš 10 apklaustųjų. Maisto sauga ir sveika mityba yra faktiškai vienodai aktualios temos.</a:t>
            </a:r>
            <a:endParaRPr lang="en-US" sz="1500" dirty="0"/>
          </a:p>
          <a:p>
            <a:endParaRPr lang="lt-LT" sz="1500" dirty="0"/>
          </a:p>
          <a:p>
            <a:r>
              <a:rPr lang="lt-LT" sz="1500" dirty="0"/>
              <a:t>Absoliuti dauguma gyventojų maisto saugos kontekste yra girdėję maisto priedų temą (98 proc.), ūkinių gyvūnų gerovę (94 proc.), genetiškai modifikuotą maistą (94 proc.). Mažiausiai girdėta tema yra antibiotikams atspari bakteriologinė tarša (61 proc.). </a:t>
            </a:r>
          </a:p>
          <a:p>
            <a:endParaRPr lang="lt-LT" sz="1500" dirty="0"/>
          </a:p>
          <a:p>
            <a:r>
              <a:rPr lang="lt-LT" sz="1500" dirty="0"/>
              <a:t>Svarbiausiais klausimais respondentai laiko antibiotikų ir kitų vaistinių preparatų likučius maiste (74 proc.), pesticidus (proc.) ir maisto priedus (61 proc.). </a:t>
            </a:r>
            <a:endParaRPr lang="en-US" sz="1500" dirty="0"/>
          </a:p>
          <a:p>
            <a:endParaRPr lang="lt-LT" sz="1500" dirty="0"/>
          </a:p>
          <a:p>
            <a:r>
              <a:rPr lang="lt-LT" sz="1500" dirty="0"/>
              <a:t>Televizija bei įvairūs internetiniai kanalai yra svarbiausi informacijos apie maisto saugą šaltiniai (tarp 40 ir 55 procentų respondentų juos mini kaip pagrindinius informacijos šaltinius). Per metus šiek tiek sumažėjo socialinių tinklų svarba, bet padidėjo televizijos svarba. Gyventojai taip pat yra linkę aptarti šią temą su artimaisiais (</a:t>
            </a:r>
            <a:r>
              <a:rPr lang="en-US" sz="1500" dirty="0"/>
              <a:t>41 proc.</a:t>
            </a:r>
            <a:r>
              <a:rPr lang="lt-LT" sz="1500" dirty="0"/>
              <a:t>). Mokslininkai (83 proc.) ir medikai (83 proc.) yra patikimiausi informacijos šaltiniai. Taip pat daug vartotojų pasitiki VMVT (77 proc.). Pasitikėjimas šia institucija per metus padidėjo 7 procentiniais punktais. Mažiausiai pasitikima nevyriausybinėmis organizacijomis (36 proc.).</a:t>
            </a:r>
          </a:p>
          <a:p>
            <a:endParaRPr lang="en-US" sz="1500" dirty="0"/>
          </a:p>
          <a:p>
            <a:r>
              <a:rPr lang="lt-LT" sz="1500" dirty="0"/>
              <a:t>Vartotojų požiūris į maisto saugą yra gana prieštaringas: nors jie teigia žinantys šia tema gana daug, bet taip pat mano, kad tema yra tokia sudėtinga, kad mieliau renkasi patikrintus produktus bei patikimus prekių ženklus. O tuo pačiu mažiausiai sutinka su teiginiu, kad visas parduodamas maistas yra saugus.</a:t>
            </a:r>
            <a:endParaRPr lang="en-US" sz="1500" dirty="0"/>
          </a:p>
        </p:txBody>
      </p:sp>
    </p:spTree>
    <p:extLst>
      <p:ext uri="{BB962C8B-B14F-4D97-AF65-F5344CB8AC3E}">
        <p14:creationId xmlns:p14="http://schemas.microsoft.com/office/powerpoint/2010/main" val="3245559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6F7CC-66DF-3C65-2508-1E5213C50EDA}"/>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22B9A1A-E5F3-231C-E42F-F8D8D10ED254}"/>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F22B9A1A-E5F3-231C-E42F-F8D8D10ED2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9D976A78-5322-7644-5B79-605A7832371F}"/>
              </a:ext>
            </a:extLst>
          </p:cNvPr>
          <p:cNvSpPr>
            <a:spLocks noGrp="1"/>
          </p:cNvSpPr>
          <p:nvPr>
            <p:ph type="title"/>
          </p:nvPr>
        </p:nvSpPr>
        <p:spPr>
          <a:xfrm>
            <a:off x="309880" y="108161"/>
            <a:ext cx="11239644" cy="1093895"/>
          </a:xfrm>
          <a:prstGeom prst="rect">
            <a:avLst/>
          </a:prstGeom>
        </p:spPr>
        <p:txBody>
          <a:bodyPr vert="horz" lIns="0" tIns="0" rIns="0" bIns="0" rtlCol="0" anchor="ctr">
            <a:normAutofit/>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en-US" sz="2400" b="1" dirty="0">
                <a:solidFill>
                  <a:schemeClr val="accent1">
                    <a:lumMod val="50000"/>
                  </a:schemeClr>
                </a:solidFill>
                <a:latin typeface="Trebuchet MS" panose="020B0603020202020204" pitchFamily="34" charset="0"/>
                <a:cs typeface="Times New Roman" panose="02020603050405020304" pitchFamily="18" charset="0"/>
              </a:rPr>
              <a:t> </a:t>
            </a:r>
            <a:r>
              <a:rPr lang="lt-LT" sz="2400" b="1" dirty="0">
                <a:solidFill>
                  <a:schemeClr val="accent1">
                    <a:lumMod val="50000"/>
                  </a:schemeClr>
                </a:solidFill>
                <a:latin typeface="Trebuchet MS" panose="020B0603020202020204" pitchFamily="34" charset="0"/>
                <a:cs typeface="Times New Roman" panose="02020603050405020304" pitchFamily="18" charset="0"/>
              </a:rPr>
              <a:t>Rezultatų santrauka. Gyvūnų gerovė</a:t>
            </a:r>
          </a:p>
        </p:txBody>
      </p:sp>
      <p:sp>
        <p:nvSpPr>
          <p:cNvPr id="4" name="Slide Number Placeholder 3">
            <a:extLst>
              <a:ext uri="{FF2B5EF4-FFF2-40B4-BE49-F238E27FC236}">
                <a16:creationId xmlns:a16="http://schemas.microsoft.com/office/drawing/2014/main" id="{D2FCE7A1-6844-5791-6F8A-B891AE0CF28D}"/>
              </a:ext>
            </a:extLst>
          </p:cNvPr>
          <p:cNvSpPr>
            <a:spLocks noGrp="1"/>
          </p:cNvSpPr>
          <p:nvPr>
            <p:ph type="sldNum" sz="quarter" idx="12"/>
          </p:nvPr>
        </p:nvSpPr>
        <p:spPr/>
        <p:txBody>
          <a:bodyPr/>
          <a:lstStyle/>
          <a:p>
            <a:endParaRPr lang="lt-LT" dirty="0"/>
          </a:p>
        </p:txBody>
      </p:sp>
      <p:sp>
        <p:nvSpPr>
          <p:cNvPr id="5" name="TextBox 4">
            <a:extLst>
              <a:ext uri="{FF2B5EF4-FFF2-40B4-BE49-F238E27FC236}">
                <a16:creationId xmlns:a16="http://schemas.microsoft.com/office/drawing/2014/main" id="{28FF5B19-DD2A-4BA0-3942-52A9D4EB6965}"/>
              </a:ext>
            </a:extLst>
          </p:cNvPr>
          <p:cNvSpPr txBox="1"/>
          <p:nvPr/>
        </p:nvSpPr>
        <p:spPr>
          <a:xfrm>
            <a:off x="299720" y="1052993"/>
            <a:ext cx="11892280" cy="4524315"/>
          </a:xfrm>
          <a:prstGeom prst="rect">
            <a:avLst/>
          </a:prstGeom>
          <a:noFill/>
        </p:spPr>
        <p:txBody>
          <a:bodyPr wrap="square">
            <a:spAutoFit/>
          </a:bodyPr>
          <a:lstStyle/>
          <a:p>
            <a:r>
              <a:rPr lang="lt-LT" sz="1600" dirty="0"/>
              <a:t>Gyvūnų gerovės tema domina daugiau nei 60 proc. gyventojų. 34 proc. apklaustųjų mano, kad gyvūnų gerovės situacija šalyje yra gera arba labai gera. Daugiau nei pusė visiškai sutinka arba sutinka, kad gyvūnų gerovė turėtų būti saugoma labiau.</a:t>
            </a:r>
          </a:p>
          <a:p>
            <a:endParaRPr lang="en-US" sz="1600" dirty="0"/>
          </a:p>
          <a:p>
            <a:r>
              <a:rPr lang="lt-LT" sz="1600" dirty="0"/>
              <a:t>Nors labiausiai gyventojai sutinka su teiginiais, kurie teigia moralinę ir teisinę pareigą rūpintis gyvūnų gerove (4,5 – 4,7 balo 5 balų skalėje), tačiau gerokai mažiau yra linkę patys prisidėti prie to, </a:t>
            </a:r>
            <a:r>
              <a:rPr lang="lt-LT" sz="1600" dirty="0" err="1"/>
              <a:t>t.y</a:t>
            </a:r>
            <a:r>
              <a:rPr lang="lt-LT" sz="1600" dirty="0"/>
              <a:t>. mokėti daugiau už produktus, pagamintus laikantis gerovės normų (4,1 balo), nepirkti odinių ar kailinių drabužių (3,4 balo).</a:t>
            </a:r>
          </a:p>
          <a:p>
            <a:endParaRPr lang="en-US" sz="1600" dirty="0"/>
          </a:p>
          <a:p>
            <a:r>
              <a:rPr lang="lt-LT" sz="1600" dirty="0"/>
              <a:t>Žiaurus elgesys su gyvūnais (69 proc.), nelegalios jų veisyklos (54 proc.), beglobių gyvūnų perteklius (52 proc.) gyventojams atrodo svarbiausi šios srities klausimai. Per metus ypač padidėjo žiauraus elgesio su gyvūnais svarba.</a:t>
            </a:r>
          </a:p>
          <a:p>
            <a:endParaRPr lang="en-US" sz="1600" dirty="0"/>
          </a:p>
          <a:p>
            <a:r>
              <a:rPr lang="lt-LT" sz="1600" dirty="0"/>
              <a:t>Gyvūnų prieglaudos (90 proc.) ir parama Ukrainos gyvūnams (58 proc.) yra geriausiai žinomos iniciatyvos. Daugumos iniciatyvų žinomumas per metus pakilo. Truputį daugiau nei pusė respondentų teigia prisidėję prie kurios nors gyvūnų gerovės iniciatyvos.</a:t>
            </a:r>
          </a:p>
          <a:p>
            <a:endParaRPr lang="en-US" sz="1600" dirty="0"/>
          </a:p>
          <a:p>
            <a:r>
              <a:rPr lang="lt-LT" sz="1600" dirty="0"/>
              <a:t>Televizija (60 proc.) ir internetiniai kanalai (šiek tiek daugiau nei 40 proc.) yra svarbiausi informacijos šaltiniai apie gyvūnų gerovę. Patikimiausi informacijos skleidėjai atrodo veterinarijos gydytojai (9</a:t>
            </a:r>
            <a:r>
              <a:rPr lang="en-US" sz="1600" dirty="0"/>
              <a:t>4%</a:t>
            </a:r>
            <a:r>
              <a:rPr lang="lt-LT" sz="1600" dirty="0"/>
              <a:t>) ir mokslininkai (87%). Per metus pasitikėjimas VMVT padidėjo 7,5 procentinio punkto. </a:t>
            </a:r>
          </a:p>
          <a:p>
            <a:endParaRPr lang="en-US" sz="1600" dirty="0"/>
          </a:p>
          <a:p>
            <a:r>
              <a:rPr lang="lt-LT" sz="1600" dirty="0"/>
              <a:t>8 iš 10 respondentų teigia, kad pirktų net ir brangesnius produktus, jei jie būtų iš aukštų gyvūnų gerovės standartų ūkių.</a:t>
            </a:r>
            <a:endParaRPr lang="en-US" sz="1600" dirty="0"/>
          </a:p>
        </p:txBody>
      </p:sp>
    </p:spTree>
    <p:extLst>
      <p:ext uri="{BB962C8B-B14F-4D97-AF65-F5344CB8AC3E}">
        <p14:creationId xmlns:p14="http://schemas.microsoft.com/office/powerpoint/2010/main" val="411642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3DDA2-B776-5085-6A88-5E768DB65D1A}"/>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67265D4-4CF0-87C4-5B0C-E3A7D6A4E436}"/>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54DCF78C-7DEF-98A0-98E0-BBFE0A728FC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26DF786-AA25-8D2B-3E5B-B42448B9E5EE}"/>
              </a:ext>
            </a:extLst>
          </p:cNvPr>
          <p:cNvSpPr>
            <a:spLocks noGrp="1"/>
          </p:cNvSpPr>
          <p:nvPr>
            <p:ph type="ctrTitle"/>
          </p:nvPr>
        </p:nvSpPr>
        <p:spPr/>
        <p:txBody>
          <a:bodyPr vert="horz"/>
          <a:lstStyle/>
          <a:p>
            <a:r>
              <a:rPr lang="lt-LT" dirty="0"/>
              <a:t>Maisto sauga</a:t>
            </a:r>
            <a:endParaRPr lang="en-EE" dirty="0"/>
          </a:p>
        </p:txBody>
      </p:sp>
    </p:spTree>
    <p:extLst>
      <p:ext uri="{BB962C8B-B14F-4D97-AF65-F5344CB8AC3E}">
        <p14:creationId xmlns:p14="http://schemas.microsoft.com/office/powerpoint/2010/main" val="13912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0BD00-B037-DE61-AB50-12B2C0648AA5}"/>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AEBC512-F651-5C8F-BE27-4C0E1A2CC376}"/>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6AEBC512-F651-5C8F-BE27-4C0E1A2CC3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A4A7281F-5B32-49FA-DCE3-78C5421DA226}"/>
              </a:ext>
            </a:extLst>
          </p:cNvPr>
          <p:cNvSpPr>
            <a:spLocks noGrp="1"/>
          </p:cNvSpPr>
          <p:nvPr>
            <p:ph type="title"/>
          </p:nvPr>
        </p:nvSpPr>
        <p:spPr>
          <a:xfrm>
            <a:off x="476178" y="419945"/>
            <a:ext cx="11239644" cy="1269959"/>
          </a:xfrm>
          <a:prstGeom prst="rect">
            <a:avLst/>
          </a:prstGeom>
        </p:spPr>
        <p:txBody>
          <a:bodyPr vert="horz" lIns="0" tIns="0" rIns="0" bIns="0" rtlCol="0" anchor="ctr">
            <a:normAutofit/>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lt-LT" sz="2400" b="1" dirty="0">
                <a:solidFill>
                  <a:schemeClr val="accent1">
                    <a:lumMod val="50000"/>
                  </a:schemeClr>
                </a:solidFill>
                <a:latin typeface="Trebuchet MS" panose="020B0603020202020204" pitchFamily="34" charset="0"/>
                <a:cs typeface="Times New Roman" panose="02020603050405020304" pitchFamily="18" charset="0"/>
              </a:rPr>
              <a:t>Beveik trys ketvirtadaliai maisto yra įsigyjama parduotuvėse. Per metus sumažėjo užsiauginančių maistą patys sau. Patogumas yra truputį svarbesnis nei kiti maisto pirkimo vietos pasirinkimo kriterijus</a:t>
            </a:r>
          </a:p>
        </p:txBody>
      </p:sp>
      <p:sp>
        <p:nvSpPr>
          <p:cNvPr id="4" name="Slide Number Placeholder 3">
            <a:extLst>
              <a:ext uri="{FF2B5EF4-FFF2-40B4-BE49-F238E27FC236}">
                <a16:creationId xmlns:a16="http://schemas.microsoft.com/office/drawing/2014/main" id="{3DA3222B-F82D-49CE-C144-4886819730A4}"/>
              </a:ext>
            </a:extLst>
          </p:cNvPr>
          <p:cNvSpPr>
            <a:spLocks noGrp="1"/>
          </p:cNvSpPr>
          <p:nvPr>
            <p:ph type="sldNum" sz="quarter" idx="12"/>
          </p:nvPr>
        </p:nvSpPr>
        <p:spPr/>
        <p:txBody>
          <a:bodyPr/>
          <a:lstStyle/>
          <a:p>
            <a:endParaRPr lang="lt-LT" dirty="0"/>
          </a:p>
        </p:txBody>
      </p:sp>
      <p:sp>
        <p:nvSpPr>
          <p:cNvPr id="9" name="TextBox 8">
            <a:extLst>
              <a:ext uri="{FF2B5EF4-FFF2-40B4-BE49-F238E27FC236}">
                <a16:creationId xmlns:a16="http://schemas.microsoft.com/office/drawing/2014/main" id="{51318D8C-A8DA-9F9E-C200-1EF3F14ABFF7}"/>
              </a:ext>
            </a:extLst>
          </p:cNvPr>
          <p:cNvSpPr txBox="1"/>
          <p:nvPr/>
        </p:nvSpPr>
        <p:spPr>
          <a:xfrm>
            <a:off x="1796978" y="5896272"/>
            <a:ext cx="8178800" cy="730328"/>
          </a:xfrm>
          <a:prstGeom prst="rect">
            <a:avLst/>
          </a:prstGeom>
          <a:noFill/>
        </p:spPr>
        <p:txBody>
          <a:bodyPr wrap="square">
            <a:spAutoFit/>
          </a:bodyPr>
          <a:lstStyle/>
          <a:p>
            <a:pPr lvl="0">
              <a:lnSpc>
                <a:spcPct val="107000"/>
              </a:lnSpc>
              <a:spcAft>
                <a:spcPts val="800"/>
              </a:spcAft>
            </a:pPr>
            <a:r>
              <a:rPr lang="lt-LT" sz="1100" b="1" dirty="0">
                <a:effectLst/>
                <a:latin typeface="Calibri" panose="020F0502020204030204" pitchFamily="34" charset="0"/>
                <a:ea typeface="Calibri" panose="020F0502020204030204" pitchFamily="34" charset="0"/>
                <a:cs typeface="Times New Roman" panose="02020603050405020304" pitchFamily="18" charset="0"/>
              </a:rPr>
              <a:t>KLAUSIMAS: </a:t>
            </a:r>
            <a:r>
              <a:rPr lang="lt-LT" sz="1100" dirty="0">
                <a:effectLst/>
                <a:latin typeface="Calibri" panose="020F0502020204030204" pitchFamily="34" charset="0"/>
                <a:ea typeface="Calibri" panose="020F0502020204030204" pitchFamily="34" charset="0"/>
                <a:cs typeface="Times New Roman" panose="02020603050405020304" pitchFamily="18" charset="0"/>
              </a:rPr>
              <a:t>Gal galėtumėte apytiksliai procentais įvertinti, kokią maisto dalį procentais įsigyjate kiekvienoje iš toliau nurodytų vietų?</a:t>
            </a:r>
          </a:p>
          <a:p>
            <a:pPr lvl="0">
              <a:lnSpc>
                <a:spcPct val="107000"/>
              </a:lnSpc>
              <a:spcAft>
                <a:spcPts val="800"/>
              </a:spcAft>
            </a:pPr>
            <a:r>
              <a:rPr lang="lt-LT" sz="1100" dirty="0">
                <a:effectLst/>
                <a:latin typeface="Calibri" panose="020F0502020204030204" pitchFamily="34" charset="0"/>
                <a:ea typeface="Calibri" panose="020F0502020204030204" pitchFamily="34" charset="0"/>
                <a:cs typeface="Times New Roman" panose="02020603050405020304" pitchFamily="18" charset="0"/>
              </a:rPr>
              <a:t>Kiek svarbūs yra šie veiksniai renkantis, iš kur gauti maistą? Pažymėkite savo atsakymą 5 balų skalėje, kur 1 reiškia „visiškai nesvarbu“, o 5 – „labai svarbu“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Chart 5">
            <a:extLst>
              <a:ext uri="{FF2B5EF4-FFF2-40B4-BE49-F238E27FC236}">
                <a16:creationId xmlns:a16="http://schemas.microsoft.com/office/drawing/2014/main" id="{F43F78A8-2B49-75B6-B7C6-2F1D55E18E2D}"/>
              </a:ext>
            </a:extLst>
          </p:cNvPr>
          <p:cNvGraphicFramePr>
            <a:graphicFrameLocks/>
          </p:cNvGraphicFramePr>
          <p:nvPr>
            <p:extLst>
              <p:ext uri="{D42A27DB-BD31-4B8C-83A1-F6EECF244321}">
                <p14:modId xmlns:p14="http://schemas.microsoft.com/office/powerpoint/2010/main" val="3708492443"/>
              </p:ext>
            </p:extLst>
          </p:nvPr>
        </p:nvGraphicFramePr>
        <p:xfrm>
          <a:off x="223520" y="2016760"/>
          <a:ext cx="5679440" cy="3225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05DB9BF8-6DE2-65BE-C676-10843069E5B5}"/>
              </a:ext>
            </a:extLst>
          </p:cNvPr>
          <p:cNvGraphicFramePr>
            <a:graphicFrameLocks/>
          </p:cNvGraphicFramePr>
          <p:nvPr>
            <p:extLst>
              <p:ext uri="{D42A27DB-BD31-4B8C-83A1-F6EECF244321}">
                <p14:modId xmlns:p14="http://schemas.microsoft.com/office/powerpoint/2010/main" val="1854658469"/>
              </p:ext>
            </p:extLst>
          </p:nvPr>
        </p:nvGraphicFramePr>
        <p:xfrm>
          <a:off x="5886378" y="2016760"/>
          <a:ext cx="5537200" cy="355265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3263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FEAFA-2EB5-202D-7817-E1D8005B52C4}"/>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56B2FBF-95C0-E3EF-62EE-0779EEFA1C97}"/>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956B2FBF-95C0-E3EF-62EE-0779EEFA1C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7A1EF584-3708-A29B-41A8-C52729A835C5}"/>
              </a:ext>
            </a:extLst>
          </p:cNvPr>
          <p:cNvSpPr>
            <a:spLocks noGrp="1"/>
          </p:cNvSpPr>
          <p:nvPr>
            <p:ph type="title"/>
          </p:nvPr>
        </p:nvSpPr>
        <p:spPr>
          <a:xfrm>
            <a:off x="476178" y="419945"/>
            <a:ext cx="11239644" cy="1093895"/>
          </a:xfrm>
          <a:prstGeom prst="rect">
            <a:avLst/>
          </a:prstGeom>
        </p:spPr>
        <p:txBody>
          <a:bodyPr vert="horz" lIns="0" tIns="0" rIns="0" bIns="0" rtlCol="0" anchor="ctr">
            <a:normAutofit fontScale="90000"/>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lt-LT" sz="2400" b="1" dirty="0">
                <a:solidFill>
                  <a:schemeClr val="accent1">
                    <a:lumMod val="50000"/>
                  </a:schemeClr>
                </a:solidFill>
                <a:latin typeface="Trebuchet MS" panose="020B0603020202020204" pitchFamily="34" charset="0"/>
                <a:cs typeface="Times New Roman" panose="02020603050405020304" pitchFamily="18" charset="0"/>
              </a:rPr>
              <a:t>Maisto saugumas, skonis, kaina yra svarbiausi maisto pasirinkimo kriterijai. Taip pat gana svarbi maistinė vertė ir maisto kilmės šalis. Saugumo, gero skonio ir kilmės vietos svarba palyginti su 2024 m. dar padidėjo</a:t>
            </a:r>
          </a:p>
        </p:txBody>
      </p:sp>
      <p:sp>
        <p:nvSpPr>
          <p:cNvPr id="4" name="Slide Number Placeholder 3">
            <a:extLst>
              <a:ext uri="{FF2B5EF4-FFF2-40B4-BE49-F238E27FC236}">
                <a16:creationId xmlns:a16="http://schemas.microsoft.com/office/drawing/2014/main" id="{6E75A5C7-5920-1162-7D18-B9E5E377BCC3}"/>
              </a:ext>
            </a:extLst>
          </p:cNvPr>
          <p:cNvSpPr>
            <a:spLocks noGrp="1"/>
          </p:cNvSpPr>
          <p:nvPr>
            <p:ph type="sldNum" sz="quarter" idx="12"/>
          </p:nvPr>
        </p:nvSpPr>
        <p:spPr/>
        <p:txBody>
          <a:bodyPr/>
          <a:lstStyle/>
          <a:p>
            <a:endParaRPr lang="lt-LT" dirty="0"/>
          </a:p>
        </p:txBody>
      </p:sp>
      <p:sp>
        <p:nvSpPr>
          <p:cNvPr id="9" name="TextBox 8">
            <a:extLst>
              <a:ext uri="{FF2B5EF4-FFF2-40B4-BE49-F238E27FC236}">
                <a16:creationId xmlns:a16="http://schemas.microsoft.com/office/drawing/2014/main" id="{B0CAB19D-DB5C-2EF7-63A7-3612D484EF88}"/>
              </a:ext>
            </a:extLst>
          </p:cNvPr>
          <p:cNvSpPr txBox="1"/>
          <p:nvPr/>
        </p:nvSpPr>
        <p:spPr>
          <a:xfrm>
            <a:off x="1482018" y="6047904"/>
            <a:ext cx="8178800" cy="446597"/>
          </a:xfrm>
          <a:prstGeom prst="rect">
            <a:avLst/>
          </a:prstGeom>
          <a:noFill/>
        </p:spPr>
        <p:txBody>
          <a:bodyPr wrap="square">
            <a:spAutoFit/>
          </a:bodyPr>
          <a:lstStyle/>
          <a:p>
            <a:pPr lvl="0">
              <a:lnSpc>
                <a:spcPct val="107000"/>
              </a:lnSpc>
              <a:spcAft>
                <a:spcPts val="800"/>
              </a:spcAft>
            </a:pPr>
            <a:r>
              <a:rPr lang="lt-LT" sz="1100" b="1" dirty="0">
                <a:effectLst/>
                <a:latin typeface="Calibri" panose="020F0502020204030204" pitchFamily="34" charset="0"/>
                <a:ea typeface="Calibri" panose="020F0502020204030204" pitchFamily="34" charset="0"/>
                <a:cs typeface="Times New Roman" panose="02020603050405020304" pitchFamily="18" charset="0"/>
              </a:rPr>
              <a:t>KLAUSIMAS: </a:t>
            </a:r>
            <a:r>
              <a:rPr lang="lt-LT" sz="1100" dirty="0">
                <a:effectLst/>
                <a:latin typeface="Calibri" panose="020F0502020204030204" pitchFamily="34" charset="0"/>
                <a:ea typeface="Calibri" panose="020F0502020204030204" pitchFamily="34" charset="0"/>
                <a:cs typeface="Times New Roman" panose="02020603050405020304" pitchFamily="18" charset="0"/>
              </a:rPr>
              <a:t>Kai perkate maistą, kas iš toliau nurodytų dalykų Jums yra svarbiausia (kas įtakoja Jūsų pasirinkimą kur ir kokius maisto produktus įsigyti)? Pasirinkite iki 3 atsakymo variantų</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5B38207C-F9DE-1F18-7BE3-75C521CCF351}"/>
              </a:ext>
            </a:extLst>
          </p:cNvPr>
          <p:cNvGraphicFramePr>
            <a:graphicFrameLocks/>
          </p:cNvGraphicFramePr>
          <p:nvPr>
            <p:extLst>
              <p:ext uri="{D42A27DB-BD31-4B8C-83A1-F6EECF244321}">
                <p14:modId xmlns:p14="http://schemas.microsoft.com/office/powerpoint/2010/main" val="2701316951"/>
              </p:ext>
            </p:extLst>
          </p:nvPr>
        </p:nvGraphicFramePr>
        <p:xfrm>
          <a:off x="932496" y="1480418"/>
          <a:ext cx="7530783" cy="456748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28557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C18C0-1EDA-EBF4-89D2-571A2903B48B}"/>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EE08E3-930E-72F5-7FF9-2C726487A8DB}"/>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07EE08E3-930E-72F5-7FF9-2C726487A8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345DB406-E108-E607-24B2-92170B326FF5}"/>
              </a:ext>
            </a:extLst>
          </p:cNvPr>
          <p:cNvSpPr>
            <a:spLocks noGrp="1"/>
          </p:cNvSpPr>
          <p:nvPr>
            <p:ph type="title"/>
          </p:nvPr>
        </p:nvSpPr>
        <p:spPr>
          <a:xfrm>
            <a:off x="476178" y="419945"/>
            <a:ext cx="11239644" cy="1093895"/>
          </a:xfrm>
          <a:prstGeom prst="rect">
            <a:avLst/>
          </a:prstGeom>
        </p:spPr>
        <p:txBody>
          <a:bodyPr vert="horz" lIns="0" tIns="0" rIns="0" bIns="0" rtlCol="0" anchor="ctr">
            <a:normAutofit/>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lt-LT" sz="2400" b="1" dirty="0">
                <a:solidFill>
                  <a:schemeClr val="accent1">
                    <a:lumMod val="50000"/>
                  </a:schemeClr>
                </a:solidFill>
                <a:latin typeface="Trebuchet MS" panose="020B0603020202020204" pitchFamily="34" charset="0"/>
                <a:cs typeface="Times New Roman" panose="02020603050405020304" pitchFamily="18" charset="0"/>
              </a:rPr>
              <a:t>Maisto saugos tematika labai domina 4 iš 10 apklaustųjų. Maisto sauga ir sveika mityba yra faktiškai vienodai aktualios temos</a:t>
            </a:r>
          </a:p>
        </p:txBody>
      </p:sp>
      <p:sp>
        <p:nvSpPr>
          <p:cNvPr id="4" name="Slide Number Placeholder 3">
            <a:extLst>
              <a:ext uri="{FF2B5EF4-FFF2-40B4-BE49-F238E27FC236}">
                <a16:creationId xmlns:a16="http://schemas.microsoft.com/office/drawing/2014/main" id="{262AB575-0116-9701-6329-4D4F854E4E38}"/>
              </a:ext>
            </a:extLst>
          </p:cNvPr>
          <p:cNvSpPr>
            <a:spLocks noGrp="1"/>
          </p:cNvSpPr>
          <p:nvPr>
            <p:ph type="sldNum" sz="quarter" idx="12"/>
          </p:nvPr>
        </p:nvSpPr>
        <p:spPr/>
        <p:txBody>
          <a:bodyPr/>
          <a:lstStyle/>
          <a:p>
            <a:endParaRPr lang="lt-LT" dirty="0"/>
          </a:p>
        </p:txBody>
      </p:sp>
      <p:sp>
        <p:nvSpPr>
          <p:cNvPr id="9" name="TextBox 8">
            <a:extLst>
              <a:ext uri="{FF2B5EF4-FFF2-40B4-BE49-F238E27FC236}">
                <a16:creationId xmlns:a16="http://schemas.microsoft.com/office/drawing/2014/main" id="{D96F8EE4-45AA-43D3-410F-7159D4F6A051}"/>
              </a:ext>
            </a:extLst>
          </p:cNvPr>
          <p:cNvSpPr txBox="1"/>
          <p:nvPr/>
        </p:nvSpPr>
        <p:spPr>
          <a:xfrm>
            <a:off x="1563298" y="5819487"/>
            <a:ext cx="8178800" cy="730328"/>
          </a:xfrm>
          <a:prstGeom prst="rect">
            <a:avLst/>
          </a:prstGeom>
          <a:noFill/>
        </p:spPr>
        <p:txBody>
          <a:bodyPr wrap="square">
            <a:spAutoFit/>
          </a:bodyPr>
          <a:lstStyle/>
          <a:p>
            <a:pPr lvl="0">
              <a:lnSpc>
                <a:spcPct val="107000"/>
              </a:lnSpc>
              <a:spcAft>
                <a:spcPts val="800"/>
              </a:spcAft>
            </a:pPr>
            <a:r>
              <a:rPr lang="lt-LT" sz="1100" b="1" dirty="0">
                <a:effectLst/>
                <a:latin typeface="Calibri" panose="020F0502020204030204" pitchFamily="34" charset="0"/>
                <a:ea typeface="Calibri" panose="020F0502020204030204" pitchFamily="34" charset="0"/>
                <a:cs typeface="Times New Roman" panose="02020603050405020304" pitchFamily="18" charset="0"/>
              </a:rPr>
              <a:t>KLAUSIMAS: </a:t>
            </a:r>
            <a:r>
              <a:rPr lang="lt-LT" sz="1100" dirty="0">
                <a:effectLst/>
                <a:latin typeface="Calibri" panose="020F0502020204030204" pitchFamily="34" charset="0"/>
                <a:ea typeface="Calibri" panose="020F0502020204030204" pitchFamily="34" charset="0"/>
                <a:cs typeface="Times New Roman" panose="02020603050405020304" pitchFamily="18" charset="0"/>
              </a:rPr>
              <a:t>Ar Jus asmeniškai domina maisto saugos (dėl maiste galinčių būti pesticidų ar kitų teršalų, pavojingų mikroorganizmų) tema?</a:t>
            </a:r>
          </a:p>
          <a:p>
            <a:pPr lvl="0">
              <a:lnSpc>
                <a:spcPct val="107000"/>
              </a:lnSpc>
              <a:spcAft>
                <a:spcPts val="800"/>
              </a:spcAft>
            </a:pPr>
            <a:r>
              <a:rPr lang="lt-LT" sz="1100" dirty="0">
                <a:effectLst/>
                <a:latin typeface="Calibri" panose="020F0502020204030204" pitchFamily="34" charset="0"/>
                <a:ea typeface="Calibri" panose="020F0502020204030204" pitchFamily="34" charset="0"/>
                <a:cs typeface="Times New Roman" panose="02020603050405020304" pitchFamily="18" charset="0"/>
              </a:rPr>
              <a:t>Kas Jums asmeniškai yra svarbiau - sveika mityba (pvz. cukraus, riebalų suvartojimas) ar maisto saugumas (pvz., patikimų gamintojų pagaminti produktai, kurie nesukels apsinuodijimo maistu):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Chart 5">
            <a:extLst>
              <a:ext uri="{FF2B5EF4-FFF2-40B4-BE49-F238E27FC236}">
                <a16:creationId xmlns:a16="http://schemas.microsoft.com/office/drawing/2014/main" id="{B46A91B4-0E26-AD28-5936-D5B958D3D311}"/>
              </a:ext>
            </a:extLst>
          </p:cNvPr>
          <p:cNvGraphicFramePr>
            <a:graphicFrameLocks/>
          </p:cNvGraphicFramePr>
          <p:nvPr>
            <p:extLst>
              <p:ext uri="{D42A27DB-BD31-4B8C-83A1-F6EECF244321}">
                <p14:modId xmlns:p14="http://schemas.microsoft.com/office/powerpoint/2010/main" val="3799765346"/>
              </p:ext>
            </p:extLst>
          </p:nvPr>
        </p:nvGraphicFramePr>
        <p:xfrm>
          <a:off x="942022" y="1506801"/>
          <a:ext cx="3213418" cy="42009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EB2152C8-4201-34CA-392C-18E7A829AD13}"/>
              </a:ext>
            </a:extLst>
          </p:cNvPr>
          <p:cNvGraphicFramePr>
            <a:graphicFrameLocks/>
          </p:cNvGraphicFramePr>
          <p:nvPr>
            <p:extLst>
              <p:ext uri="{D42A27DB-BD31-4B8C-83A1-F6EECF244321}">
                <p14:modId xmlns:p14="http://schemas.microsoft.com/office/powerpoint/2010/main" val="348828109"/>
              </p:ext>
            </p:extLst>
          </p:nvPr>
        </p:nvGraphicFramePr>
        <p:xfrm>
          <a:off x="5540692" y="1551292"/>
          <a:ext cx="5218748" cy="411194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213608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ure White">
  <a:themeElements>
    <a:clrScheme name="Custom 1">
      <a:dk1>
        <a:srgbClr val="000000"/>
      </a:dk1>
      <a:lt1>
        <a:srgbClr val="FFFFFF"/>
      </a:lt1>
      <a:dk2>
        <a:srgbClr val="232323"/>
      </a:dk2>
      <a:lt2>
        <a:srgbClr val="FFFFFF"/>
      </a:lt2>
      <a:accent1>
        <a:srgbClr val="232323"/>
      </a:accent1>
      <a:accent2>
        <a:srgbClr val="AEAEAE"/>
      </a:accent2>
      <a:accent3>
        <a:srgbClr val="E6E6E6"/>
      </a:accent3>
      <a:accent4>
        <a:srgbClr val="EBFF41"/>
      </a:accent4>
      <a:accent5>
        <a:srgbClr val="3BEC9D"/>
      </a:accent5>
      <a:accent6>
        <a:srgbClr val="83009C"/>
      </a:accent6>
      <a:hlink>
        <a:srgbClr val="83009C"/>
      </a:hlink>
      <a:folHlink>
        <a:srgbClr val="83009C"/>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vert="horz" lIns="72000" tIns="72000" rIns="72000" bIns="72000" rtlCol="0" anchor="t">
        <a:noAutofit/>
      </a:bodyPr>
      <a:lstStyle>
        <a:defPPr marL="216000" indent="-216000" algn="l">
          <a:lnSpc>
            <a:spcPct val="100000"/>
          </a:lnSpc>
          <a:spcBef>
            <a:spcPts val="300"/>
          </a:spcBef>
          <a:spcAft>
            <a:spcPts val="300"/>
          </a:spcAft>
          <a:buSzPct val="80000"/>
          <a:buFont typeface="Wingdings 2" panose="05020102010507070707" pitchFamily="18" charset="2"/>
          <a:buChar char=""/>
          <a:defRPr sz="1200" noProof="0" dirty="0" err="1" smtClean="0">
            <a:solidFill>
              <a:schemeClr val="bg1"/>
            </a:solidFill>
          </a:defRPr>
        </a:defPPr>
      </a:lstStyle>
    </a:spDef>
    <a:txDef>
      <a:spPr/>
      <a:bodyPr vert="horz" wrap="square" lIns="0" tIns="0" rIns="0" bIns="0" rtlCol="0">
        <a:noAutofit/>
      </a:bodyPr>
      <a:lstStyle>
        <a:defPPr marL="216000" marR="0" indent="-216000" algn="l" defTabSz="914400" rtl="0" eaLnBrk="1" fontAlgn="auto" latinLnBrk="0" hangingPunct="1">
          <a:lnSpc>
            <a:spcPct val="100000"/>
          </a:lnSpc>
          <a:spcBef>
            <a:spcPts val="300"/>
          </a:spcBef>
          <a:spcAft>
            <a:spcPts val="300"/>
          </a:spcAft>
          <a:buClrTx/>
          <a:buSzPct val="80000"/>
          <a:buFont typeface="Wingdings 2" panose="05020102010507070707" pitchFamily="18" charset="2"/>
          <a:buChar char=""/>
          <a:tabLst/>
          <a:defRPr kumimoji="0" sz="1200" b="0" i="0" u="none" strike="noStrike" kern="1200" cap="none" spc="0" normalizeH="0" baseline="0" noProof="0" dirty="0" err="1" smtClean="0">
            <a:ln>
              <a:noFill/>
            </a:ln>
            <a:solidFill>
              <a:srgbClr val="000000"/>
            </a:solidFill>
            <a:effectLst/>
            <a:uLnTx/>
            <a:uFillTx/>
            <a:latin typeface="Arial"/>
            <a:ea typeface="+mn-ea"/>
            <a:cs typeface="Arial"/>
          </a:defRPr>
        </a:defPPr>
      </a:lstStyle>
    </a:txDef>
  </a:objectDefaults>
  <a:extraClrSchemeLst/>
  <a:extLst>
    <a:ext uri="{05A4C25C-085E-4340-85A3-A5531E510DB2}">
      <thm15:themeFamily xmlns:thm15="http://schemas.microsoft.com/office/thememl/2012/main" name="Presentation10" id="{914031A2-4EA9-4B44-9E25-4BD05A5FF694}" vid="{55348127-4ABC-2A4E-AB31-3C046F80551B}"/>
    </a:ext>
  </a:extLst>
</a:theme>
</file>

<file path=ppt/theme/theme2.xml><?xml version="1.0" encoding="utf-8"?>
<a:theme xmlns:a="http://schemas.openxmlformats.org/drawingml/2006/main" name="Pure Dark">
  <a:themeElements>
    <a:clrScheme name="Civitta Colours">
      <a:dk1>
        <a:srgbClr val="000000"/>
      </a:dk1>
      <a:lt1>
        <a:srgbClr val="FFFFFF"/>
      </a:lt1>
      <a:dk2>
        <a:srgbClr val="232323"/>
      </a:dk2>
      <a:lt2>
        <a:srgbClr val="FFFFFF"/>
      </a:lt2>
      <a:accent1>
        <a:srgbClr val="232323"/>
      </a:accent1>
      <a:accent2>
        <a:srgbClr val="AEAEAE"/>
      </a:accent2>
      <a:accent3>
        <a:srgbClr val="E6E6E6"/>
      </a:accent3>
      <a:accent4>
        <a:srgbClr val="EBFF41"/>
      </a:accent4>
      <a:accent5>
        <a:srgbClr val="3BEC9D"/>
      </a:accent5>
      <a:accent6>
        <a:srgbClr val="83009C"/>
      </a:accent6>
      <a:hlink>
        <a:srgbClr val="83009C"/>
      </a:hlink>
      <a:folHlink>
        <a:srgbClr val="83009C"/>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vert="horz" lIns="72000" tIns="72000" rIns="72000" bIns="72000" rtlCol="0" anchor="t">
        <a:noAutofit/>
      </a:bodyPr>
      <a:lstStyle>
        <a:defPPr marL="216000" indent="-216000" algn="l">
          <a:lnSpc>
            <a:spcPct val="100000"/>
          </a:lnSpc>
          <a:spcBef>
            <a:spcPts val="300"/>
          </a:spcBef>
          <a:spcAft>
            <a:spcPts val="300"/>
          </a:spcAft>
          <a:buSzPct val="80000"/>
          <a:buFont typeface="Wingdings 2" panose="05020102010507070707" pitchFamily="18" charset="2"/>
          <a:buChar char=""/>
          <a:defRPr sz="1200" noProof="0" dirty="0" err="1" smtClean="0">
            <a:solidFill>
              <a:schemeClr val="bg1"/>
            </a:solidFill>
          </a:defRPr>
        </a:defPPr>
      </a:lstStyle>
    </a:spDef>
    <a:txDef>
      <a:spPr/>
      <a:bodyPr vert="horz" wrap="square" lIns="0" tIns="0" rIns="0" bIns="0" rtlCol="0">
        <a:noAutofit/>
      </a:bodyPr>
      <a:lstStyle>
        <a:defPPr marL="216000" marR="0" indent="-216000" algn="l" defTabSz="914400" rtl="0" eaLnBrk="1" fontAlgn="auto" latinLnBrk="0" hangingPunct="1">
          <a:lnSpc>
            <a:spcPct val="100000"/>
          </a:lnSpc>
          <a:spcBef>
            <a:spcPts val="300"/>
          </a:spcBef>
          <a:spcAft>
            <a:spcPts val="300"/>
          </a:spcAft>
          <a:buClrTx/>
          <a:buSzPct val="80000"/>
          <a:buFont typeface="Wingdings 2" panose="05020102010507070707" pitchFamily="18" charset="2"/>
          <a:buChar char=""/>
          <a:tabLst/>
          <a:defRPr kumimoji="0" sz="1200" b="0" i="0" u="none" strike="noStrike" kern="1200" cap="none" spc="0" normalizeH="0" baseline="0" noProof="0" dirty="0" err="1" smtClean="0">
            <a:ln>
              <a:noFill/>
            </a:ln>
            <a:solidFill>
              <a:schemeClr val="tx1"/>
            </a:solidFill>
            <a:effectLst/>
            <a:uLnTx/>
            <a:uFillTx/>
            <a:latin typeface="Arial"/>
            <a:ea typeface="+mn-ea"/>
            <a:cs typeface="Arial"/>
          </a:defRPr>
        </a:defPPr>
      </a:lstStyle>
    </a:txDef>
  </a:objectDefaults>
  <a:extraClrSchemeLst/>
  <a:extLst>
    <a:ext uri="{05A4C25C-085E-4340-85A3-A5531E510DB2}">
      <thm15:themeFamily xmlns:thm15="http://schemas.microsoft.com/office/thememl/2012/main" name="Presentation10" id="{914031A2-4EA9-4B44-9E25-4BD05A5FF694}" vid="{E5872EA8-3523-8242-BC75-8DFCBD18EAED}"/>
    </a:ext>
  </a:extLst>
</a:theme>
</file>

<file path=ppt/theme/theme3.xml><?xml version="1.0" encoding="utf-8"?>
<a:theme xmlns:a="http://schemas.openxmlformats.org/drawingml/2006/main" name="Pure White Only Logo">
  <a:themeElements>
    <a:clrScheme name="Civitta Colours">
      <a:dk1>
        <a:srgbClr val="000000"/>
      </a:dk1>
      <a:lt1>
        <a:srgbClr val="FFFFFF"/>
      </a:lt1>
      <a:dk2>
        <a:srgbClr val="232323"/>
      </a:dk2>
      <a:lt2>
        <a:srgbClr val="FFFFFF"/>
      </a:lt2>
      <a:accent1>
        <a:srgbClr val="232323"/>
      </a:accent1>
      <a:accent2>
        <a:srgbClr val="AEAEAE"/>
      </a:accent2>
      <a:accent3>
        <a:srgbClr val="E6E6E6"/>
      </a:accent3>
      <a:accent4>
        <a:srgbClr val="EBFF41"/>
      </a:accent4>
      <a:accent5>
        <a:srgbClr val="3BEC9D"/>
      </a:accent5>
      <a:accent6>
        <a:srgbClr val="83009C"/>
      </a:accent6>
      <a:hlink>
        <a:srgbClr val="83009C"/>
      </a:hlink>
      <a:folHlink>
        <a:srgbClr val="83009C"/>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vert="horz" lIns="72000" tIns="72000" rIns="72000" bIns="72000" rtlCol="0" anchor="t">
        <a:noAutofit/>
      </a:bodyPr>
      <a:lstStyle>
        <a:defPPr marL="216000" indent="-216000" algn="l">
          <a:lnSpc>
            <a:spcPct val="100000"/>
          </a:lnSpc>
          <a:spcBef>
            <a:spcPts val="300"/>
          </a:spcBef>
          <a:spcAft>
            <a:spcPts val="300"/>
          </a:spcAft>
          <a:buSzPct val="80000"/>
          <a:buFont typeface="Wingdings 2" panose="05020102010507070707" pitchFamily="18" charset="2"/>
          <a:buChar char=""/>
          <a:defRPr sz="1200" noProof="0" dirty="0" err="1" smtClean="0">
            <a:solidFill>
              <a:schemeClr val="bg1"/>
            </a:solidFill>
          </a:defRPr>
        </a:defPPr>
      </a:lstStyle>
    </a:spDef>
    <a:txDef>
      <a:spPr/>
      <a:bodyPr vert="horz" wrap="square" lIns="0" tIns="0" rIns="0" bIns="0" rtlCol="0">
        <a:noAutofit/>
      </a:bodyPr>
      <a:lstStyle>
        <a:defPPr marL="216000" marR="0" indent="-216000" algn="l" defTabSz="914400" rtl="0" eaLnBrk="1" fontAlgn="auto" latinLnBrk="0" hangingPunct="1">
          <a:lnSpc>
            <a:spcPct val="100000"/>
          </a:lnSpc>
          <a:spcBef>
            <a:spcPts val="300"/>
          </a:spcBef>
          <a:spcAft>
            <a:spcPts val="300"/>
          </a:spcAft>
          <a:buClrTx/>
          <a:buSzPct val="80000"/>
          <a:buFont typeface="Wingdings 2" panose="05020102010507070707" pitchFamily="18" charset="2"/>
          <a:buChar char=""/>
          <a:tabLst/>
          <a:defRPr kumimoji="0" sz="1200" b="0" i="0" u="none" strike="noStrike" kern="1200" cap="none" spc="0" normalizeH="0" baseline="0" noProof="0" dirty="0" err="1" smtClean="0">
            <a:ln>
              <a:noFill/>
            </a:ln>
            <a:solidFill>
              <a:srgbClr val="000000"/>
            </a:solidFill>
            <a:effectLst/>
            <a:uLnTx/>
            <a:uFillTx/>
            <a:latin typeface="Arial"/>
            <a:ea typeface="+mn-ea"/>
            <a:cs typeface="Arial"/>
          </a:defRPr>
        </a:defPPr>
      </a:lstStyle>
    </a:txDef>
  </a:objectDefaults>
  <a:extraClrSchemeLst/>
  <a:extLst>
    <a:ext uri="{05A4C25C-085E-4340-85A3-A5531E510DB2}">
      <thm15:themeFamily xmlns:thm15="http://schemas.microsoft.com/office/thememl/2012/main" name="Presentation10" id="{914031A2-4EA9-4B44-9E25-4BD05A5FF694}" vid="{CFC76CD2-8CF4-CC48-8BED-1D53A5DBB219}"/>
    </a:ext>
  </a:extLst>
</a:theme>
</file>

<file path=ppt/theme/theme4.xml><?xml version="1.0" encoding="utf-8"?>
<a:theme xmlns:a="http://schemas.openxmlformats.org/drawingml/2006/main" name="Pure Dark Only Logo">
  <a:themeElements>
    <a:clrScheme name="Civitta Colours">
      <a:dk1>
        <a:srgbClr val="000000"/>
      </a:dk1>
      <a:lt1>
        <a:srgbClr val="FFFFFF"/>
      </a:lt1>
      <a:dk2>
        <a:srgbClr val="232323"/>
      </a:dk2>
      <a:lt2>
        <a:srgbClr val="FFFFFF"/>
      </a:lt2>
      <a:accent1>
        <a:srgbClr val="232323"/>
      </a:accent1>
      <a:accent2>
        <a:srgbClr val="AEAEAE"/>
      </a:accent2>
      <a:accent3>
        <a:srgbClr val="E6E6E6"/>
      </a:accent3>
      <a:accent4>
        <a:srgbClr val="EBFF41"/>
      </a:accent4>
      <a:accent5>
        <a:srgbClr val="3BEC9D"/>
      </a:accent5>
      <a:accent6>
        <a:srgbClr val="83009C"/>
      </a:accent6>
      <a:hlink>
        <a:srgbClr val="83009C"/>
      </a:hlink>
      <a:folHlink>
        <a:srgbClr val="83009C"/>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vert="horz" lIns="72000" tIns="72000" rIns="72000" bIns="72000" rtlCol="0" anchor="t">
        <a:noAutofit/>
      </a:bodyPr>
      <a:lstStyle>
        <a:defPPr marL="216000" indent="-216000" algn="l">
          <a:lnSpc>
            <a:spcPct val="100000"/>
          </a:lnSpc>
          <a:spcBef>
            <a:spcPts val="300"/>
          </a:spcBef>
          <a:spcAft>
            <a:spcPts val="300"/>
          </a:spcAft>
          <a:buSzPct val="80000"/>
          <a:buFont typeface="Wingdings 2" panose="05020102010507070707" pitchFamily="18" charset="2"/>
          <a:buChar char=""/>
          <a:defRPr sz="1200" noProof="0" dirty="0" err="1" smtClean="0">
            <a:solidFill>
              <a:schemeClr val="bg1"/>
            </a:solidFill>
          </a:defRPr>
        </a:defPPr>
      </a:lstStyle>
    </a:spDef>
    <a:txDef>
      <a:spPr/>
      <a:bodyPr vert="horz" wrap="square" lIns="0" tIns="0" rIns="0" bIns="0" rtlCol="0">
        <a:noAutofit/>
      </a:bodyPr>
      <a:lstStyle>
        <a:defPPr marL="216000" marR="0" indent="-216000" algn="l" defTabSz="914400" rtl="0" eaLnBrk="1" fontAlgn="auto" latinLnBrk="0" hangingPunct="1">
          <a:lnSpc>
            <a:spcPct val="100000"/>
          </a:lnSpc>
          <a:spcBef>
            <a:spcPts val="300"/>
          </a:spcBef>
          <a:spcAft>
            <a:spcPts val="300"/>
          </a:spcAft>
          <a:buClrTx/>
          <a:buSzPct val="80000"/>
          <a:buFont typeface="Wingdings 2" panose="05020102010507070707" pitchFamily="18" charset="2"/>
          <a:buChar char=""/>
          <a:tabLst/>
          <a:defRPr kumimoji="0" sz="1200" b="0" i="0" u="none" strike="noStrike" kern="1200" cap="none" spc="0" normalizeH="0" baseline="0" noProof="0" dirty="0" err="1" smtClean="0">
            <a:ln>
              <a:noFill/>
            </a:ln>
            <a:solidFill>
              <a:schemeClr val="tx1"/>
            </a:solidFill>
            <a:effectLst/>
            <a:uLnTx/>
            <a:uFillTx/>
            <a:latin typeface="Arial"/>
            <a:ea typeface="+mn-ea"/>
            <a:cs typeface="Arial"/>
          </a:defRPr>
        </a:defPPr>
      </a:lstStyle>
    </a:txDef>
  </a:objectDefaults>
  <a:extraClrSchemeLst/>
  <a:extLst>
    <a:ext uri="{05A4C25C-085E-4340-85A3-A5531E510DB2}">
      <thm15:themeFamily xmlns:thm15="http://schemas.microsoft.com/office/thememl/2012/main" name="Presentation10" id="{914031A2-4EA9-4B44-9E25-4BD05A5FF694}" vid="{7CFEC0B3-DDB5-304B-9366-D1E76EED4C16}"/>
    </a:ext>
  </a:extLst>
</a:theme>
</file>

<file path=ppt/theme/theme5.xml><?xml version="1.0" encoding="utf-8"?>
<a:theme xmlns:a="http://schemas.openxmlformats.org/drawingml/2006/main" name="Office Theme">
  <a:themeElements>
    <a:clrScheme name="civitta">
      <a:dk1>
        <a:srgbClr val="232323"/>
      </a:dk1>
      <a:lt1>
        <a:srgbClr val="FEFEFE"/>
      </a:lt1>
      <a:dk2>
        <a:srgbClr val="232323"/>
      </a:dk2>
      <a:lt2>
        <a:srgbClr val="FEFEFE"/>
      </a:lt2>
      <a:accent1>
        <a:srgbClr val="232323"/>
      </a:accent1>
      <a:accent2>
        <a:srgbClr val="ACAEAC"/>
      </a:accent2>
      <a:accent3>
        <a:srgbClr val="E6E6E6"/>
      </a:accent3>
      <a:accent4>
        <a:srgbClr val="EBFE41"/>
      </a:accent4>
      <a:accent5>
        <a:srgbClr val="3CEB9D"/>
      </a:accent5>
      <a:accent6>
        <a:srgbClr val="82009B"/>
      </a:accent6>
      <a:hlink>
        <a:srgbClr val="82009B"/>
      </a:hlink>
      <a:folHlink>
        <a:srgbClr val="82009B"/>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civitta">
      <a:dk1>
        <a:srgbClr val="232323"/>
      </a:dk1>
      <a:lt1>
        <a:srgbClr val="FEFEFE"/>
      </a:lt1>
      <a:dk2>
        <a:srgbClr val="232323"/>
      </a:dk2>
      <a:lt2>
        <a:srgbClr val="FEFEFE"/>
      </a:lt2>
      <a:accent1>
        <a:srgbClr val="232323"/>
      </a:accent1>
      <a:accent2>
        <a:srgbClr val="ACAEAC"/>
      </a:accent2>
      <a:accent3>
        <a:srgbClr val="E6E6E6"/>
      </a:accent3>
      <a:accent4>
        <a:srgbClr val="EBFE41"/>
      </a:accent4>
      <a:accent5>
        <a:srgbClr val="3CEB9D"/>
      </a:accent5>
      <a:accent6>
        <a:srgbClr val="82009B"/>
      </a:accent6>
      <a:hlink>
        <a:srgbClr val="82009B"/>
      </a:hlink>
      <a:folHlink>
        <a:srgbClr val="82009B"/>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F25DA18-C7E4-4724-B4F8-6508851D3D77}">
  <we:reference id="wa200005566" version="3.0.0.3" store="en-US" storeType="OMEX"/>
  <we:alternateReferences>
    <we:reference id="WA200005566" version="3.0.0.3"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Civitta PowerPoint Template_DOWNLOAD (not edit online)</Template>
  <TotalTime>978</TotalTime>
  <Words>1934</Words>
  <Application>Microsoft Office PowerPoint</Application>
  <PresentationFormat>Widescreen</PresentationFormat>
  <Paragraphs>195</Paragraphs>
  <Slides>20</Slides>
  <Notes>16</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33" baseType="lpstr">
      <vt:lpstr>Arial</vt:lpstr>
      <vt:lpstr>Arial Black</vt:lpstr>
      <vt:lpstr>Arial Bold</vt:lpstr>
      <vt:lpstr>Calibri</vt:lpstr>
      <vt:lpstr>Inter</vt:lpstr>
      <vt:lpstr>Montserrat Black</vt:lpstr>
      <vt:lpstr>Trebuchet MS</vt:lpstr>
      <vt:lpstr>Wingdings 2</vt:lpstr>
      <vt:lpstr>Pure White</vt:lpstr>
      <vt:lpstr>Pure Dark</vt:lpstr>
      <vt:lpstr>Pure White Only Logo</vt:lpstr>
      <vt:lpstr>Pure Dark Only Logo</vt:lpstr>
      <vt:lpstr>think-cell Slide</vt:lpstr>
      <vt:lpstr>Gyventojų nuomonės apie  maisto saugą ir gyvūnų gerovę  apklausa </vt:lpstr>
      <vt:lpstr> Apie tyrimą</vt:lpstr>
      <vt:lpstr> Apklaustųjų charakteristikos</vt:lpstr>
      <vt:lpstr> Rezultatų santrauka. Maisto sauga</vt:lpstr>
      <vt:lpstr> Rezultatų santrauka. Gyvūnų gerovė</vt:lpstr>
      <vt:lpstr>Maisto sauga</vt:lpstr>
      <vt:lpstr>Beveik trys ketvirtadaliai maisto yra įsigyjama parduotuvėse. Per metus sumažėjo užsiauginančių maistą patys sau. Patogumas yra truputį svarbesnis nei kiti maisto pirkimo vietos pasirinkimo kriterijus</vt:lpstr>
      <vt:lpstr>Maisto saugumas, skonis, kaina yra svarbiausi maisto pasirinkimo kriterijai. Taip pat gana svarbi maistinė vertė ir maisto kilmės šalis. Saugumo, gero skonio ir kilmės vietos svarba palyginti su 2024 m. dar padidėjo</vt:lpstr>
      <vt:lpstr>Maisto saugos tematika labai domina 4 iš 10 apklaustųjų. Maisto sauga ir sveika mityba yra faktiškai vienodai aktualios temos</vt:lpstr>
      <vt:lpstr>Absoliuti dauguma gyventojų maisto saugos kontekste yra girdėję maisto priedų temą, ūkinių gyvūnų gerovę, genetiškai modifikuotą maistą. Mažiausiai girdėta tema yra antibiotikams atspari bakteriologinė tarša. Svarbiausiais klausimais respondentai laiko antibiotikų ir kitų vaistinių preparatų likučius maiste, pesticidus ir maisto priedus</vt:lpstr>
      <vt:lpstr>Televizija bei įvairūs internetiniai kanalai yra svarbiausi informacijos apie maisto saugą šaltiniai. Gyventojai taip pat yra linkę aptarti šią temą su artimaisiais. Mokslininkai ir medikai yra patikimiausi informacijos šaltiniai. Per metus padidėjo pasitikėjimas VMVT. Mažiausiai pasitikima nevyriausybinėmis organizacijomis</vt:lpstr>
      <vt:lpstr>Vartotojų požiūris į maisto saugą yra gana prieštaringas: nors jie teigia žinantys šia tema gana daug, bet taip pat mano, kad tema yra tokia sudėtinga, kad mieliau renkasi patikrintus produktus bei patikimus prekių ženklus. O tuo pačiu mažiausiai sutinka su teiginiu, kad visas parduodamas maistas yra saugus</vt:lpstr>
      <vt:lpstr>Gyvūnų gerovė</vt:lpstr>
      <vt:lpstr>Gyvūnų gerovės tema domina daugiau nei 60 proc. gyventojų. 34 proc. apklaustųjų mano, kad gyvūnų gerovės situacija šalyje yra gera arba labai gera. Daugiau nei pusė visiškai sutinka arba sutinka, kad gyvūnų gerovė turėtų būti saugoma labiau</vt:lpstr>
      <vt:lpstr>Nors labiausiai gyventojai sutinka su teiginiais, kurie teigia moralinę ir teisinę pareigą rūpintis gyvūnų gerove, tačiau gerokai mažiau yra linkę patys prisidėti prie to, t.y. mokėti daugiau už produktus, pagamintus laikantis gerovės normų, nepirkti odinių ar kailinių drabužių</vt:lpstr>
      <vt:lpstr>Žiaurus elgesys su gyvūnais, nelegalios jų veisyklos, beglobių gyvūnų perteklius gyventojams atrodo svarbiausi šios srities klausimai. Per metus ypač padidėjo žiauraus elgesio su gyvūnais svarba</vt:lpstr>
      <vt:lpstr>Gyvūnų prieglaudos ir parama Ukrainos gyvūnams yra geriausiai žinomos iniciatyvos. Daugumos iniciatyvų žinomumas per metus šiek tiek pakilo. Truputį daugiau nei pusė respondentų teigia prisidėję prie kurios nors gyvūnų gerovės iniciatyvos</vt:lpstr>
      <vt:lpstr>Televizija ir internetiniai kanalai yra svarbiausi informacijos šaltiniai apie gyvūnų gerovę. Patikimiausi informacijos skleidėjai atrodo veterinarijos gydytojai ir mokslininkai. Palygiinti su 2024 m. padidėjo pasitikėjimas VMVT</vt:lpstr>
      <vt:lpstr>8 iš 10 respondentų teigia, kad pirktų net ir brangesnius produktus, jei jie būtų iš aukštų gyvūnų gerovės standartų ūkių</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Civitta presentation</dc:title>
  <dc:subject/>
  <dc:creator>Andrius S.</dc:creator>
  <cp:keywords>civitta;powerpoint;template</cp:keywords>
  <dc:description/>
  <cp:lastModifiedBy>Mindaugas Degutis</cp:lastModifiedBy>
  <cp:revision>71</cp:revision>
  <dcterms:created xsi:type="dcterms:W3CDTF">2024-08-08T06:10:49Z</dcterms:created>
  <dcterms:modified xsi:type="dcterms:W3CDTF">2026-01-19T08:55:00Z</dcterms:modified>
  <cp:category/>
</cp:coreProperties>
</file>