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1.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4384E7" w14:textId="11368651" w:rsidR="008A4898" w:rsidRDefault="003479A6" w:rsidP="00CA0053">
      <w:pPr>
        <w:pStyle w:val="NoSpacing"/>
        <w:jc w:val="center"/>
      </w:pPr>
      <w:r>
        <w:rPr>
          <w:noProof/>
        </w:rPr>
        <w:drawing>
          <wp:inline distT="0" distB="0" distL="0" distR="0" wp14:anchorId="0DD28E17" wp14:editId="1B6683C1">
            <wp:extent cx="1110996" cy="411480"/>
            <wp:effectExtent l="0" t="0" r="0" b="7620"/>
            <wp:docPr id="12283988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19987" cy="414810"/>
                    </a:xfrm>
                    <a:prstGeom prst="rect">
                      <a:avLst/>
                    </a:prstGeom>
                    <a:noFill/>
                  </pic:spPr>
                </pic:pic>
              </a:graphicData>
            </a:graphic>
          </wp:inline>
        </w:drawing>
      </w:r>
    </w:p>
    <w:p w14:paraId="0F52D8A1" w14:textId="77777777" w:rsidR="004B3633" w:rsidRDefault="004B3633" w:rsidP="00CA0053">
      <w:pPr>
        <w:pStyle w:val="NoSpacing"/>
        <w:jc w:val="center"/>
      </w:pPr>
    </w:p>
    <w:p w14:paraId="4BA3EF28" w14:textId="77777777" w:rsidR="004B3633" w:rsidRDefault="004B3633" w:rsidP="00CA0053">
      <w:pPr>
        <w:pStyle w:val="NoSpacing"/>
        <w:jc w:val="center"/>
      </w:pPr>
    </w:p>
    <w:p w14:paraId="5550DB81" w14:textId="75342222" w:rsidR="003479A6" w:rsidRDefault="003479A6" w:rsidP="003479A6">
      <w:pPr>
        <w:spacing w:line="360" w:lineRule="auto"/>
        <w:jc w:val="center"/>
        <w:rPr>
          <w:rFonts w:ascii="Times New Roman" w:hAnsi="Times New Roman" w:cs="Times New Roman"/>
          <w:sz w:val="28"/>
          <w:szCs w:val="28"/>
        </w:rPr>
      </w:pPr>
      <w:r w:rsidRPr="003479A6">
        <w:rPr>
          <w:rFonts w:ascii="Times New Roman" w:hAnsi="Times New Roman" w:cs="Times New Roman"/>
          <w:sz w:val="28"/>
          <w:szCs w:val="28"/>
        </w:rPr>
        <w:t>VALSTYBINĖS MAISTO IR VETERINARIJOS TARNYBOS 202</w:t>
      </w:r>
      <w:r w:rsidR="00823233">
        <w:rPr>
          <w:rFonts w:ascii="Times New Roman" w:hAnsi="Times New Roman" w:cs="Times New Roman"/>
          <w:sz w:val="28"/>
          <w:szCs w:val="28"/>
        </w:rPr>
        <w:t>6</w:t>
      </w:r>
      <w:r w:rsidRPr="003479A6">
        <w:rPr>
          <w:rFonts w:ascii="Times New Roman" w:hAnsi="Times New Roman" w:cs="Times New Roman"/>
          <w:sz w:val="28"/>
          <w:szCs w:val="28"/>
        </w:rPr>
        <w:t xml:space="preserve"> M. VEIKLOS EFEKTYVUMO (REZULTATYVUMO) RODIKLIŲ DINAMIKA</w:t>
      </w:r>
    </w:p>
    <w:p w14:paraId="2DFEAE80" w14:textId="2E81F87D" w:rsidR="003479A6" w:rsidRPr="00C025A1" w:rsidRDefault="003479A6" w:rsidP="003479A6">
      <w:pPr>
        <w:ind w:firstLine="567"/>
        <w:jc w:val="both"/>
        <w:rPr>
          <w:rFonts w:ascii="Times New Roman" w:hAnsi="Times New Roman" w:cs="Times New Roman"/>
          <w:sz w:val="24"/>
          <w:szCs w:val="24"/>
        </w:rPr>
      </w:pPr>
      <w:r w:rsidRPr="00C025A1">
        <w:rPr>
          <w:rFonts w:ascii="Times New Roman" w:hAnsi="Times New Roman" w:cs="Times New Roman"/>
          <w:sz w:val="24"/>
          <w:szCs w:val="24"/>
        </w:rPr>
        <w:t xml:space="preserve">Valstybinės maisto ir veterinarijos tarnybos (toliau – Tarnybos) misija – </w:t>
      </w:r>
      <w:r w:rsidR="00F83E39" w:rsidRPr="00C025A1">
        <w:rPr>
          <w:rFonts w:ascii="Times New Roman" w:hAnsi="Times New Roman" w:cs="Times New Roman"/>
          <w:sz w:val="24"/>
          <w:szCs w:val="24"/>
        </w:rPr>
        <w:t>p</w:t>
      </w:r>
      <w:r w:rsidR="00B014D4" w:rsidRPr="00C025A1">
        <w:rPr>
          <w:rFonts w:ascii="Times New Roman" w:hAnsi="Times New Roman" w:cs="Times New Roman"/>
          <w:sz w:val="24"/>
          <w:szCs w:val="24"/>
        </w:rPr>
        <w:t>risidėti saugant visuomenės sveikatą (vartotojus), gyvūnus ir aplinką nuo jiems pavojingų veiksnių maisto ir veterinarijos srityse</w:t>
      </w:r>
      <w:r w:rsidRPr="00C025A1">
        <w:rPr>
          <w:rFonts w:ascii="Times New Roman" w:hAnsi="Times New Roman" w:cs="Times New Roman"/>
          <w:sz w:val="24"/>
          <w:szCs w:val="24"/>
        </w:rPr>
        <w:t>.</w:t>
      </w:r>
    </w:p>
    <w:p w14:paraId="449D49D2" w14:textId="2E6A99F2" w:rsidR="003479A6" w:rsidRDefault="003479A6" w:rsidP="003479A6">
      <w:pPr>
        <w:pStyle w:val="ListParagraph"/>
        <w:numPr>
          <w:ilvl w:val="0"/>
          <w:numId w:val="1"/>
        </w:numPr>
        <w:jc w:val="both"/>
        <w:rPr>
          <w:rFonts w:ascii="Times New Roman" w:hAnsi="Times New Roman" w:cs="Times New Roman"/>
          <w:b/>
          <w:bCs/>
          <w:sz w:val="24"/>
          <w:szCs w:val="24"/>
        </w:rPr>
      </w:pPr>
      <w:bookmarkStart w:id="0" w:name="_Ref160518928"/>
      <w:r w:rsidRPr="003479A6">
        <w:rPr>
          <w:rFonts w:ascii="Times New Roman" w:hAnsi="Times New Roman" w:cs="Times New Roman"/>
          <w:b/>
          <w:bCs/>
          <w:sz w:val="24"/>
          <w:szCs w:val="24"/>
        </w:rPr>
        <w:t xml:space="preserve">Svarbiausi Tarnybos veiklos </w:t>
      </w:r>
      <w:r w:rsidR="003009B9">
        <w:rPr>
          <w:rFonts w:ascii="Times New Roman" w:hAnsi="Times New Roman" w:cs="Times New Roman"/>
          <w:b/>
          <w:bCs/>
          <w:sz w:val="24"/>
          <w:szCs w:val="24"/>
        </w:rPr>
        <w:t>tikslas:</w:t>
      </w:r>
      <w:bookmarkEnd w:id="0"/>
    </w:p>
    <w:p w14:paraId="16433BEE" w14:textId="7DB17BF9" w:rsidR="00F83E39" w:rsidRPr="00B460D8" w:rsidRDefault="00B460D8" w:rsidP="00B460D8">
      <w:pPr>
        <w:pStyle w:val="pf0"/>
        <w:spacing w:line="276" w:lineRule="auto"/>
        <w:ind w:firstLine="567"/>
        <w:jc w:val="both"/>
      </w:pPr>
      <w:r>
        <w:rPr>
          <w:rStyle w:val="cf01"/>
          <w:rFonts w:ascii="Times New Roman" w:hAnsi="Times New Roman" w:cs="Times New Roman"/>
          <w:sz w:val="24"/>
          <w:szCs w:val="24"/>
        </w:rPr>
        <w:t>Pr</w:t>
      </w:r>
      <w:r w:rsidR="00F83E39" w:rsidRPr="00B460D8">
        <w:rPr>
          <w:rStyle w:val="cf01"/>
          <w:rFonts w:ascii="Times New Roman" w:hAnsi="Times New Roman" w:cs="Times New Roman"/>
          <w:sz w:val="24"/>
          <w:szCs w:val="24"/>
        </w:rPr>
        <w:t>isidėti prie maisto saugos ir kokybės, gyvūnų sveikatingumo ir gerovės užtikrinimo, maisto ir pašarų gamintojų konkurencingumo šalies ir tarptautinėse rinkose skatinimo, užtikrinti efektyvią ūkio subjektų veiklos priežiūrą, skatinant socialinių partnerių įsitraukimą ir bendradarbiavimą, gerinant veiklos procesų efektyvumą, skaidrumą ir teikiamų paslaugų kokybę</w:t>
      </w:r>
      <w:r>
        <w:rPr>
          <w:rStyle w:val="cf01"/>
          <w:rFonts w:ascii="Times New Roman" w:hAnsi="Times New Roman" w:cs="Times New Roman"/>
          <w:sz w:val="24"/>
          <w:szCs w:val="24"/>
        </w:rPr>
        <w:t>.</w:t>
      </w:r>
    </w:p>
    <w:p w14:paraId="68DFF618" w14:textId="226A168E" w:rsidR="003479A6" w:rsidRDefault="003479A6" w:rsidP="003479A6">
      <w:pPr>
        <w:ind w:firstLine="720"/>
        <w:jc w:val="both"/>
        <w:rPr>
          <w:rFonts w:ascii="Times New Roman" w:hAnsi="Times New Roman" w:cs="Times New Roman"/>
          <w:sz w:val="24"/>
          <w:szCs w:val="24"/>
        </w:rPr>
      </w:pPr>
      <w:r>
        <w:rPr>
          <w:rFonts w:ascii="Times New Roman" w:hAnsi="Times New Roman" w:cs="Times New Roman"/>
          <w:sz w:val="24"/>
          <w:szCs w:val="24"/>
        </w:rPr>
        <w:t xml:space="preserve">1.1. </w:t>
      </w:r>
      <w:r w:rsidR="005950D6" w:rsidRPr="005950D6">
        <w:rPr>
          <w:rFonts w:ascii="Times New Roman" w:hAnsi="Times New Roman" w:cs="Times New Roman"/>
          <w:sz w:val="24"/>
          <w:szCs w:val="24"/>
        </w:rPr>
        <w:t>Aktualių gyvūnų užkrečiamųjų ligų, sukeliančių didžiausią žalą, paplitimas ne daugiau nei 5 proc. (proc.)</w:t>
      </w:r>
    </w:p>
    <w:p w14:paraId="03623AC4" w14:textId="6DD5F19D" w:rsidR="00C64426" w:rsidRDefault="00C6610E" w:rsidP="003479A6">
      <w:pPr>
        <w:ind w:firstLine="720"/>
        <w:jc w:val="both"/>
        <w:rPr>
          <w:rFonts w:ascii="Times New Roman" w:hAnsi="Times New Roman" w:cs="Times New Roman"/>
          <w:sz w:val="24"/>
          <w:szCs w:val="24"/>
        </w:rPr>
      </w:pPr>
      <w:r>
        <w:rPr>
          <w:noProof/>
        </w:rPr>
        <w:drawing>
          <wp:inline distT="0" distB="0" distL="0" distR="0" wp14:anchorId="43A30301" wp14:editId="7FDF1029">
            <wp:extent cx="4500000" cy="2160000"/>
            <wp:effectExtent l="0" t="0" r="15240" b="12065"/>
            <wp:docPr id="1316351276" name="Chart 1">
              <a:extLst xmlns:a="http://schemas.openxmlformats.org/drawingml/2006/main">
                <a:ext uri="{FF2B5EF4-FFF2-40B4-BE49-F238E27FC236}">
                  <a16:creationId xmlns:a16="http://schemas.microsoft.com/office/drawing/2014/main" id="{A2E6771F-5EA7-46AC-82A2-E781BD1696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0BDA9231" w14:textId="700945F4" w:rsidR="003479A6" w:rsidRDefault="003479A6" w:rsidP="003479A6">
      <w:pPr>
        <w:ind w:firstLine="720"/>
        <w:jc w:val="both"/>
        <w:rPr>
          <w:rFonts w:ascii="Times New Roman" w:hAnsi="Times New Roman" w:cs="Times New Roman"/>
          <w:sz w:val="24"/>
          <w:szCs w:val="24"/>
        </w:rPr>
      </w:pPr>
      <w:r>
        <w:rPr>
          <w:rFonts w:ascii="Times New Roman" w:hAnsi="Times New Roman" w:cs="Times New Roman"/>
          <w:sz w:val="24"/>
          <w:szCs w:val="24"/>
        </w:rPr>
        <w:t xml:space="preserve">1.2. </w:t>
      </w:r>
      <w:r w:rsidR="003A06EB" w:rsidRPr="003A06EB">
        <w:rPr>
          <w:rFonts w:ascii="Times New Roman" w:hAnsi="Times New Roman" w:cs="Times New Roman"/>
          <w:sz w:val="24"/>
          <w:szCs w:val="24"/>
        </w:rPr>
        <w:t>Maisto saugos ir kokybės lygis ne žemesnis nustatytos procentinės ribos, vertinant valstybinės laboratorinės kontrolės rezultatus (proc.)</w:t>
      </w:r>
      <w:r w:rsidRPr="003479A6">
        <w:rPr>
          <w:rFonts w:ascii="Times New Roman" w:hAnsi="Times New Roman" w:cs="Times New Roman"/>
          <w:sz w:val="24"/>
          <w:szCs w:val="24"/>
        </w:rPr>
        <w:t>.</w:t>
      </w:r>
    </w:p>
    <w:p w14:paraId="63E1596A" w14:textId="1495B912" w:rsidR="00C64426" w:rsidRDefault="00C6610E" w:rsidP="003479A6">
      <w:pPr>
        <w:ind w:firstLine="720"/>
        <w:jc w:val="both"/>
        <w:rPr>
          <w:rFonts w:ascii="Times New Roman" w:hAnsi="Times New Roman" w:cs="Times New Roman"/>
          <w:sz w:val="24"/>
          <w:szCs w:val="24"/>
        </w:rPr>
      </w:pPr>
      <w:r>
        <w:rPr>
          <w:noProof/>
        </w:rPr>
        <w:drawing>
          <wp:inline distT="0" distB="0" distL="0" distR="0" wp14:anchorId="4EE9A2E2" wp14:editId="3B434442">
            <wp:extent cx="4500000" cy="2160000"/>
            <wp:effectExtent l="0" t="0" r="15240" b="12065"/>
            <wp:docPr id="394915310" name="Chart 1">
              <a:extLst xmlns:a="http://schemas.openxmlformats.org/drawingml/2006/main">
                <a:ext uri="{FF2B5EF4-FFF2-40B4-BE49-F238E27FC236}">
                  <a16:creationId xmlns:a16="http://schemas.microsoft.com/office/drawing/2014/main" id="{06BE2A0B-4BEF-4B23-A5D1-FD0EE568AC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452C25F" w14:textId="1A1C0703" w:rsidR="003A06EB" w:rsidRDefault="003A06EB" w:rsidP="003479A6">
      <w:pPr>
        <w:ind w:firstLine="720"/>
        <w:jc w:val="both"/>
        <w:rPr>
          <w:rFonts w:ascii="Times New Roman" w:hAnsi="Times New Roman" w:cs="Times New Roman"/>
          <w:sz w:val="24"/>
          <w:szCs w:val="24"/>
        </w:rPr>
      </w:pPr>
      <w:r>
        <w:rPr>
          <w:rFonts w:ascii="Times New Roman" w:hAnsi="Times New Roman" w:cs="Times New Roman"/>
          <w:sz w:val="24"/>
          <w:szCs w:val="24"/>
        </w:rPr>
        <w:lastRenderedPageBreak/>
        <w:t xml:space="preserve">1.3. </w:t>
      </w:r>
      <w:r w:rsidRPr="003A06EB">
        <w:rPr>
          <w:rFonts w:ascii="Times New Roman" w:hAnsi="Times New Roman" w:cs="Times New Roman"/>
          <w:sz w:val="24"/>
          <w:szCs w:val="24"/>
        </w:rPr>
        <w:t>Gyvūnų gerovės gerėjimas, vertinant 5 svarbiausių gyvūnų gerovės rodiklius (pagal PGSO gaires)</w:t>
      </w:r>
      <w:r w:rsidR="00E86CB7">
        <w:rPr>
          <w:rFonts w:ascii="Times New Roman" w:hAnsi="Times New Roman" w:cs="Times New Roman"/>
          <w:sz w:val="24"/>
          <w:szCs w:val="24"/>
        </w:rPr>
        <w:t xml:space="preserve"> (proc.)</w:t>
      </w:r>
    </w:p>
    <w:p w14:paraId="251FC189" w14:textId="7114060B" w:rsidR="003A06EB" w:rsidRDefault="00C6610E" w:rsidP="003479A6">
      <w:pPr>
        <w:ind w:firstLine="720"/>
        <w:jc w:val="both"/>
        <w:rPr>
          <w:rFonts w:ascii="Times New Roman" w:hAnsi="Times New Roman" w:cs="Times New Roman"/>
          <w:sz w:val="24"/>
          <w:szCs w:val="24"/>
        </w:rPr>
      </w:pPr>
      <w:r>
        <w:rPr>
          <w:noProof/>
        </w:rPr>
        <w:drawing>
          <wp:inline distT="0" distB="0" distL="0" distR="0" wp14:anchorId="2838CAE9" wp14:editId="524AB8A0">
            <wp:extent cx="4572000" cy="2736000"/>
            <wp:effectExtent l="0" t="0" r="0" b="7620"/>
            <wp:docPr id="1444874490" name="Chart 1">
              <a:extLst xmlns:a="http://schemas.openxmlformats.org/drawingml/2006/main">
                <a:ext uri="{FF2B5EF4-FFF2-40B4-BE49-F238E27FC236}">
                  <a16:creationId xmlns:a16="http://schemas.microsoft.com/office/drawing/2014/main" id="{FAA629E9-766C-4BA0-A751-40121ED2D0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585D481F" w14:textId="77777777" w:rsidR="00DA3806" w:rsidRDefault="00DA3806" w:rsidP="003479A6">
      <w:pPr>
        <w:ind w:firstLine="720"/>
        <w:jc w:val="both"/>
        <w:rPr>
          <w:rFonts w:ascii="Times New Roman" w:hAnsi="Times New Roman" w:cs="Times New Roman"/>
          <w:sz w:val="24"/>
          <w:szCs w:val="24"/>
        </w:rPr>
      </w:pPr>
    </w:p>
    <w:p w14:paraId="3417BBD6" w14:textId="77777777" w:rsidR="003479A6" w:rsidRPr="003479A6" w:rsidRDefault="003479A6" w:rsidP="003479A6">
      <w:pPr>
        <w:pStyle w:val="ListParagraph"/>
        <w:numPr>
          <w:ilvl w:val="0"/>
          <w:numId w:val="1"/>
        </w:numPr>
        <w:rPr>
          <w:rFonts w:ascii="Times New Roman" w:hAnsi="Times New Roman" w:cs="Times New Roman"/>
          <w:b/>
          <w:bCs/>
          <w:sz w:val="24"/>
          <w:szCs w:val="24"/>
        </w:rPr>
      </w:pPr>
      <w:r w:rsidRPr="003479A6">
        <w:rPr>
          <w:rFonts w:ascii="Times New Roman" w:hAnsi="Times New Roman" w:cs="Times New Roman"/>
          <w:b/>
          <w:bCs/>
          <w:sz w:val="24"/>
          <w:szCs w:val="24"/>
        </w:rPr>
        <w:t>Tinkamas ūkio subjektų konsultavimas</w:t>
      </w:r>
    </w:p>
    <w:p w14:paraId="157C7257" w14:textId="77777777" w:rsidR="003479A6" w:rsidRDefault="003479A6" w:rsidP="00CC534F">
      <w:pPr>
        <w:ind w:firstLine="720"/>
        <w:jc w:val="both"/>
        <w:rPr>
          <w:rFonts w:ascii="Times New Roman" w:hAnsi="Times New Roman" w:cs="Times New Roman"/>
          <w:sz w:val="24"/>
          <w:szCs w:val="24"/>
        </w:rPr>
      </w:pPr>
      <w:r>
        <w:rPr>
          <w:rFonts w:ascii="Times New Roman" w:hAnsi="Times New Roman" w:cs="Times New Roman"/>
          <w:sz w:val="24"/>
          <w:szCs w:val="24"/>
        </w:rPr>
        <w:t xml:space="preserve">2.1. </w:t>
      </w:r>
      <w:r w:rsidRPr="003479A6">
        <w:rPr>
          <w:rFonts w:ascii="Times New Roman" w:hAnsi="Times New Roman" w:cs="Times New Roman"/>
          <w:sz w:val="24"/>
          <w:szCs w:val="24"/>
        </w:rPr>
        <w:t>Tarnyboje konsultacijos ir informacija vartotojams ir juridiniams asmenims teikiamos lietuvių ir anglų kalbomis:</w:t>
      </w:r>
    </w:p>
    <w:p w14:paraId="6E844F8D" w14:textId="77777777" w:rsidR="003479A6" w:rsidRDefault="003479A6" w:rsidP="00FF38D5">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trumpuoju numeriu 1879; </w:t>
      </w:r>
    </w:p>
    <w:p w14:paraId="05011108" w14:textId="460D7984" w:rsidR="00B65545" w:rsidRPr="003479A6" w:rsidRDefault="00B65545" w:rsidP="00FF38D5">
      <w:pPr>
        <w:pStyle w:val="ListParagraph"/>
        <w:numPr>
          <w:ilvl w:val="0"/>
          <w:numId w:val="2"/>
        </w:numPr>
        <w:ind w:left="993" w:hanging="284"/>
        <w:jc w:val="both"/>
        <w:rPr>
          <w:rFonts w:ascii="Times New Roman" w:hAnsi="Times New Roman" w:cs="Times New Roman"/>
          <w:sz w:val="24"/>
          <w:szCs w:val="24"/>
        </w:rPr>
      </w:pPr>
      <w:r>
        <w:rPr>
          <w:rFonts w:ascii="Times New Roman" w:hAnsi="Times New Roman" w:cs="Times New Roman"/>
          <w:sz w:val="24"/>
          <w:szCs w:val="24"/>
        </w:rPr>
        <w:t xml:space="preserve">telefonu </w:t>
      </w:r>
      <w:r w:rsidRPr="00B65545">
        <w:rPr>
          <w:rFonts w:ascii="Times New Roman" w:hAnsi="Times New Roman" w:cs="Times New Roman"/>
          <w:sz w:val="24"/>
          <w:szCs w:val="24"/>
        </w:rPr>
        <w:t>+370 5 242 0108</w:t>
      </w:r>
      <w:r>
        <w:rPr>
          <w:rFonts w:ascii="Times New Roman" w:hAnsi="Times New Roman" w:cs="Times New Roman"/>
          <w:sz w:val="24"/>
          <w:szCs w:val="24"/>
        </w:rPr>
        <w:t>;</w:t>
      </w:r>
    </w:p>
    <w:p w14:paraId="6A598577" w14:textId="77777777" w:rsidR="003479A6" w:rsidRPr="003479A6" w:rsidRDefault="003479A6" w:rsidP="004E083C">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el. paštu </w:t>
      </w:r>
      <w:hyperlink r:id="rId15" w:history="1">
        <w:r w:rsidRPr="003479A6">
          <w:rPr>
            <w:rStyle w:val="Hyperlink"/>
            <w:rFonts w:ascii="Times New Roman" w:hAnsi="Times New Roman" w:cs="Times New Roman"/>
            <w:sz w:val="24"/>
            <w:szCs w:val="24"/>
          </w:rPr>
          <w:t>klausimai@vmvt.lt</w:t>
        </w:r>
      </w:hyperlink>
      <w:r w:rsidRPr="003479A6">
        <w:rPr>
          <w:rFonts w:ascii="Times New Roman" w:hAnsi="Times New Roman" w:cs="Times New Roman"/>
          <w:sz w:val="24"/>
          <w:szCs w:val="24"/>
        </w:rPr>
        <w:t xml:space="preserve">; </w:t>
      </w:r>
    </w:p>
    <w:p w14:paraId="2DA2B62F" w14:textId="77777777" w:rsidR="003479A6" w:rsidRPr="003479A6" w:rsidRDefault="003479A6" w:rsidP="004E083C">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per Lietuvos Respublikos Vyriausybės interneto portalą </w:t>
      </w:r>
      <w:hyperlink r:id="rId16" w:history="1">
        <w:r w:rsidRPr="003479A6">
          <w:rPr>
            <w:rStyle w:val="Hyperlink"/>
            <w:rFonts w:ascii="Times New Roman" w:hAnsi="Times New Roman" w:cs="Times New Roman"/>
            <w:sz w:val="24"/>
            <w:szCs w:val="24"/>
          </w:rPr>
          <w:t>https://epilietis.lrv.lt</w:t>
        </w:r>
      </w:hyperlink>
      <w:r w:rsidRPr="003479A6">
        <w:rPr>
          <w:rFonts w:ascii="Times New Roman" w:hAnsi="Times New Roman" w:cs="Times New Roman"/>
          <w:sz w:val="24"/>
          <w:szCs w:val="24"/>
        </w:rPr>
        <w:t xml:space="preserve">; </w:t>
      </w:r>
    </w:p>
    <w:p w14:paraId="5DB92450" w14:textId="13A7F65B" w:rsidR="003479A6" w:rsidRDefault="003479A6" w:rsidP="004E083C">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pateikus raštišką prašymą ar žodžiu atvykus į VMVT padalinį suderintu laiku.</w:t>
      </w:r>
    </w:p>
    <w:p w14:paraId="15B09AA9" w14:textId="77777777" w:rsidR="000004FD" w:rsidRDefault="000004FD" w:rsidP="000004FD">
      <w:pPr>
        <w:pStyle w:val="ListParagraph"/>
        <w:ind w:left="993"/>
        <w:jc w:val="both"/>
        <w:rPr>
          <w:rFonts w:ascii="Times New Roman" w:hAnsi="Times New Roman" w:cs="Times New Roman"/>
          <w:sz w:val="24"/>
          <w:szCs w:val="24"/>
        </w:rPr>
      </w:pPr>
    </w:p>
    <w:p w14:paraId="7608B0F8" w14:textId="288D16CA" w:rsidR="00C64426" w:rsidRPr="00C64426" w:rsidRDefault="000004FD" w:rsidP="000004FD">
      <w:pPr>
        <w:tabs>
          <w:tab w:val="left" w:pos="7938"/>
        </w:tabs>
        <w:ind w:left="709"/>
        <w:jc w:val="both"/>
        <w:rPr>
          <w:rFonts w:ascii="Times New Roman" w:hAnsi="Times New Roman" w:cs="Times New Roman"/>
          <w:sz w:val="24"/>
          <w:szCs w:val="24"/>
        </w:rPr>
      </w:pPr>
      <w:r>
        <w:rPr>
          <w:noProof/>
        </w:rPr>
        <w:drawing>
          <wp:inline distT="0" distB="0" distL="0" distR="0" wp14:anchorId="47B0107C" wp14:editId="0B7DC625">
            <wp:extent cx="4536000" cy="3024000"/>
            <wp:effectExtent l="0" t="0" r="17145" b="5080"/>
            <wp:docPr id="1545354222" name="Chart 1">
              <a:extLst xmlns:a="http://schemas.openxmlformats.org/drawingml/2006/main">
                <a:ext uri="{FF2B5EF4-FFF2-40B4-BE49-F238E27FC236}">
                  <a16:creationId xmlns:a16="http://schemas.microsoft.com/office/drawing/2014/main" id="{6ED58BBB-FBC6-4FF1-81E1-6A78396D26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FE1F154" w14:textId="77777777" w:rsidR="000004FD" w:rsidRDefault="000004FD" w:rsidP="003479A6">
      <w:pPr>
        <w:ind w:firstLine="709"/>
        <w:jc w:val="both"/>
        <w:rPr>
          <w:rFonts w:ascii="Times New Roman" w:hAnsi="Times New Roman" w:cs="Times New Roman"/>
          <w:sz w:val="24"/>
          <w:szCs w:val="24"/>
        </w:rPr>
      </w:pPr>
    </w:p>
    <w:p w14:paraId="0B293F4E" w14:textId="59F404D9" w:rsidR="003479A6" w:rsidRDefault="003479A6" w:rsidP="003479A6">
      <w:pPr>
        <w:ind w:firstLine="709"/>
        <w:jc w:val="both"/>
        <w:rPr>
          <w:rFonts w:ascii="Times New Roman" w:hAnsi="Times New Roman" w:cs="Times New Roman"/>
          <w:sz w:val="24"/>
          <w:szCs w:val="24"/>
        </w:rPr>
      </w:pPr>
      <w:r w:rsidRPr="003479A6">
        <w:rPr>
          <w:rFonts w:ascii="Times New Roman" w:hAnsi="Times New Roman" w:cs="Times New Roman"/>
          <w:sz w:val="24"/>
          <w:szCs w:val="24"/>
        </w:rPr>
        <w:lastRenderedPageBreak/>
        <w:t>2.2.</w:t>
      </w:r>
      <w:r>
        <w:rPr>
          <w:rFonts w:ascii="Times New Roman" w:hAnsi="Times New Roman" w:cs="Times New Roman"/>
          <w:sz w:val="24"/>
          <w:szCs w:val="24"/>
        </w:rPr>
        <w:t xml:space="preserve"> </w:t>
      </w:r>
      <w:r w:rsidRPr="003479A6">
        <w:rPr>
          <w:rFonts w:ascii="Times New Roman" w:hAnsi="Times New Roman" w:cs="Times New Roman"/>
          <w:sz w:val="24"/>
          <w:szCs w:val="24"/>
        </w:rPr>
        <w:t xml:space="preserve">Ūkio subjektų, teigiančių, kad </w:t>
      </w:r>
      <w:r w:rsidR="00B30D08">
        <w:rPr>
          <w:rFonts w:ascii="Times New Roman" w:hAnsi="Times New Roman" w:cs="Times New Roman"/>
          <w:sz w:val="24"/>
          <w:szCs w:val="24"/>
        </w:rPr>
        <w:t>Tarnybos</w:t>
      </w:r>
      <w:r w:rsidRPr="003479A6">
        <w:rPr>
          <w:rFonts w:ascii="Times New Roman" w:hAnsi="Times New Roman" w:cs="Times New Roman"/>
          <w:sz w:val="24"/>
          <w:szCs w:val="24"/>
        </w:rPr>
        <w:t xml:space="preserve"> konsultacija buvo naudinga, padėjo suprasti teisės aktus ir jų laikytis, proc.</w:t>
      </w:r>
    </w:p>
    <w:p w14:paraId="439BC900" w14:textId="1CFCCA81" w:rsidR="007F522D" w:rsidRDefault="007F522D" w:rsidP="003479A6">
      <w:pPr>
        <w:ind w:firstLine="709"/>
        <w:jc w:val="both"/>
        <w:rPr>
          <w:rFonts w:ascii="Times New Roman" w:hAnsi="Times New Roman" w:cs="Times New Roman"/>
          <w:sz w:val="24"/>
          <w:szCs w:val="24"/>
        </w:rPr>
      </w:pPr>
      <w:r>
        <w:rPr>
          <w:noProof/>
        </w:rPr>
        <w:drawing>
          <wp:inline distT="0" distB="0" distL="0" distR="0" wp14:anchorId="28F18A09" wp14:editId="7193C4E7">
            <wp:extent cx="4500000" cy="2736000"/>
            <wp:effectExtent l="0" t="0" r="15240" b="7620"/>
            <wp:docPr id="1377588619" name="Chart 1">
              <a:extLst xmlns:a="http://schemas.openxmlformats.org/drawingml/2006/main">
                <a:ext uri="{FF2B5EF4-FFF2-40B4-BE49-F238E27FC236}">
                  <a16:creationId xmlns:a16="http://schemas.microsoft.com/office/drawing/2014/main" id="{613F59ED-FB06-46A0-97B9-F65A5076798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053A6D9D" w14:textId="77777777" w:rsidR="00DA3806" w:rsidRDefault="00DA3806" w:rsidP="003479A6">
      <w:pPr>
        <w:ind w:firstLine="709"/>
        <w:jc w:val="both"/>
        <w:rPr>
          <w:rFonts w:ascii="Times New Roman" w:hAnsi="Times New Roman" w:cs="Times New Roman"/>
          <w:sz w:val="24"/>
          <w:szCs w:val="24"/>
        </w:rPr>
      </w:pPr>
    </w:p>
    <w:p w14:paraId="435AD45E" w14:textId="53E877A7" w:rsidR="003479A6" w:rsidRDefault="003479A6" w:rsidP="003479A6">
      <w:pPr>
        <w:pStyle w:val="ListParagraph"/>
        <w:numPr>
          <w:ilvl w:val="0"/>
          <w:numId w:val="1"/>
        </w:numPr>
        <w:jc w:val="both"/>
        <w:rPr>
          <w:rFonts w:ascii="Times New Roman" w:hAnsi="Times New Roman" w:cs="Times New Roman"/>
          <w:b/>
          <w:bCs/>
          <w:sz w:val="24"/>
          <w:szCs w:val="24"/>
        </w:rPr>
      </w:pPr>
      <w:r w:rsidRPr="003479A6">
        <w:rPr>
          <w:rFonts w:ascii="Times New Roman" w:hAnsi="Times New Roman" w:cs="Times New Roman"/>
          <w:b/>
          <w:bCs/>
          <w:sz w:val="24"/>
          <w:szCs w:val="24"/>
        </w:rPr>
        <w:t>Tarnybos vykdoma priežiūra pirmiausia skirta didžiausios rizikos atvejams šalinti</w:t>
      </w:r>
    </w:p>
    <w:p w14:paraId="2C74A84C" w14:textId="75BBFA72" w:rsidR="0021555E" w:rsidRPr="0021555E" w:rsidRDefault="00153A22" w:rsidP="0021555E">
      <w:pPr>
        <w:ind w:firstLine="709"/>
        <w:jc w:val="both"/>
        <w:rPr>
          <w:rFonts w:ascii="Times New Roman" w:hAnsi="Times New Roman" w:cs="Times New Roman"/>
          <w:sz w:val="24"/>
          <w:szCs w:val="24"/>
        </w:rPr>
      </w:pPr>
      <w:r w:rsidRPr="0021555E">
        <w:rPr>
          <w:rFonts w:ascii="Times New Roman" w:hAnsi="Times New Roman" w:cs="Times New Roman"/>
          <w:sz w:val="24"/>
          <w:szCs w:val="24"/>
        </w:rPr>
        <w:t xml:space="preserve">Pagal </w:t>
      </w:r>
      <w:r w:rsidR="00B30D08">
        <w:rPr>
          <w:rFonts w:ascii="Times New Roman" w:hAnsi="Times New Roman" w:cs="Times New Roman"/>
          <w:sz w:val="24"/>
          <w:szCs w:val="24"/>
        </w:rPr>
        <w:t>Tarnybos</w:t>
      </w:r>
      <w:r w:rsidRPr="0021555E">
        <w:rPr>
          <w:rFonts w:ascii="Times New Roman" w:hAnsi="Times New Roman" w:cs="Times New Roman"/>
          <w:sz w:val="24"/>
          <w:szCs w:val="24"/>
        </w:rPr>
        <w:t xml:space="preserve"> kompetenciją prižiūrimi ūkio subjektai yra priskiriami atitinkamai rizikos grupei: didelei, vidutinei, mažai ar labai mažai rizikai. Atsižvelgiant į ūkio subjekto rizikingumą ir turimus žmogiškuosius išteklius, yra planuojama valstybinė maisto ir veterinarinė kontrolė (planiniai patikrinimai), prioritetą teikiant didžiausios rizikos ūkio subjektų priežiūrai</w:t>
      </w:r>
      <w:r w:rsidR="0021555E" w:rsidRPr="0021555E">
        <w:rPr>
          <w:rFonts w:ascii="Times New Roman" w:hAnsi="Times New Roman" w:cs="Times New Roman"/>
          <w:sz w:val="24"/>
          <w:szCs w:val="24"/>
        </w:rPr>
        <w:t>.</w:t>
      </w:r>
    </w:p>
    <w:p w14:paraId="034CD8BE" w14:textId="77777777" w:rsidR="00B30D08" w:rsidRDefault="00153A22" w:rsidP="00B30D08">
      <w:pPr>
        <w:spacing w:after="0" w:line="276" w:lineRule="auto"/>
        <w:ind w:firstLine="709"/>
        <w:jc w:val="both"/>
        <w:rPr>
          <w:rFonts w:ascii="Times New Roman" w:hAnsi="Times New Roman" w:cs="Times New Roman"/>
          <w:sz w:val="24"/>
          <w:szCs w:val="24"/>
        </w:rPr>
      </w:pPr>
      <w:r w:rsidRPr="0021555E">
        <w:rPr>
          <w:rFonts w:ascii="Times New Roman" w:hAnsi="Times New Roman" w:cs="Times New Roman"/>
          <w:sz w:val="24"/>
          <w:szCs w:val="24"/>
        </w:rPr>
        <w:t>Ūkio subjektų suskirstymui į rizikos grupes taikomi šie bendrieji rizikos vertinimo kriterijai:</w:t>
      </w:r>
    </w:p>
    <w:p w14:paraId="237CECA4" w14:textId="77777777" w:rsidR="00B30D08" w:rsidRPr="00B30D08" w:rsidRDefault="0021555E"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 xml:space="preserve">Veiklos procesai ir tvarkomų produktų pobūdis </w:t>
      </w:r>
    </w:p>
    <w:p w14:paraId="244326B9"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Veiklos pajėgumai</w:t>
      </w:r>
      <w:r w:rsidR="0021555E" w:rsidRPr="00B30D08">
        <w:rPr>
          <w:rFonts w:ascii="Times New Roman" w:hAnsi="Times New Roman" w:cs="Times New Roman"/>
          <w:sz w:val="24"/>
          <w:szCs w:val="24"/>
        </w:rPr>
        <w:t xml:space="preserve"> </w:t>
      </w:r>
    </w:p>
    <w:p w14:paraId="0158C227"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Rinka</w:t>
      </w:r>
    </w:p>
    <w:p w14:paraId="732B4B7A"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 xml:space="preserve">Valstybinės kontrolės rezultatai </w:t>
      </w:r>
    </w:p>
    <w:p w14:paraId="5DAE17C0"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Incidentai</w:t>
      </w:r>
      <w:r w:rsidR="0021555E" w:rsidRPr="00B30D08">
        <w:rPr>
          <w:rFonts w:ascii="Times New Roman" w:hAnsi="Times New Roman" w:cs="Times New Roman"/>
          <w:sz w:val="24"/>
          <w:szCs w:val="24"/>
        </w:rPr>
        <w:t xml:space="preserve"> </w:t>
      </w:r>
    </w:p>
    <w:p w14:paraId="5D693641" w14:textId="506C16A8" w:rsidR="00153A22"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Papildomi riziką mažinantys ar didinantys veiksniai</w:t>
      </w:r>
      <w:r w:rsidR="0021555E" w:rsidRPr="00B30D08">
        <w:rPr>
          <w:rFonts w:ascii="Times New Roman" w:hAnsi="Times New Roman" w:cs="Times New Roman"/>
          <w:sz w:val="24"/>
          <w:szCs w:val="24"/>
        </w:rPr>
        <w:t xml:space="preserve"> </w:t>
      </w:r>
    </w:p>
    <w:p w14:paraId="39E4EAF6" w14:textId="77777777" w:rsidR="00B30D08" w:rsidRPr="00B30D08" w:rsidRDefault="00B30D08" w:rsidP="00B30D08">
      <w:pPr>
        <w:pStyle w:val="ListParagraph"/>
        <w:tabs>
          <w:tab w:val="left" w:pos="1276"/>
        </w:tabs>
        <w:spacing w:after="0" w:line="276" w:lineRule="auto"/>
        <w:ind w:left="709"/>
        <w:jc w:val="both"/>
        <w:rPr>
          <w:rFonts w:ascii="Times New Roman" w:hAnsi="Times New Roman" w:cs="Times New Roman"/>
          <w:sz w:val="24"/>
          <w:szCs w:val="24"/>
        </w:rPr>
      </w:pPr>
    </w:p>
    <w:p w14:paraId="58D5A197" w14:textId="77777777" w:rsidR="00B30D08" w:rsidRPr="00D34C76" w:rsidRDefault="00B30D08" w:rsidP="00B30D08">
      <w:pPr>
        <w:ind w:firstLine="567"/>
        <w:jc w:val="both"/>
        <w:rPr>
          <w:rFonts w:ascii="Times New Roman" w:hAnsi="Times New Roman" w:cs="Times New Roman"/>
          <w:sz w:val="24"/>
          <w:szCs w:val="24"/>
        </w:rPr>
      </w:pPr>
      <w:r>
        <w:rPr>
          <w:rFonts w:ascii="Times New Roman" w:hAnsi="Times New Roman" w:cs="Times New Roman"/>
          <w:sz w:val="24"/>
          <w:szCs w:val="24"/>
        </w:rPr>
        <w:t>Ūkio subjektų skirstymo į rizikos grupes bendrieji principai yra paskelbti viešai Tarnybos interneto svetainėje:</w:t>
      </w:r>
      <w:r>
        <w:rPr>
          <w:sz w:val="24"/>
          <w:szCs w:val="24"/>
        </w:rPr>
        <w:t xml:space="preserve"> </w:t>
      </w:r>
      <w:hyperlink r:id="rId19" w:history="1">
        <w:r w:rsidRPr="003C0317">
          <w:rPr>
            <w:rStyle w:val="Hyperlink"/>
            <w:sz w:val="24"/>
            <w:szCs w:val="24"/>
          </w:rPr>
          <w:t>https://vmvt.lrv.lt/lt/ukio-subjektu-prieziura/rizikos-vertinimas/</w:t>
        </w:r>
      </w:hyperlink>
      <w:r>
        <w:rPr>
          <w:sz w:val="24"/>
          <w:szCs w:val="24"/>
        </w:rPr>
        <w:t>.</w:t>
      </w:r>
    </w:p>
    <w:p w14:paraId="01C27689" w14:textId="4F877AA9" w:rsidR="00153A22" w:rsidRPr="0021555E" w:rsidRDefault="0021555E" w:rsidP="0021555E">
      <w:pPr>
        <w:ind w:firstLine="709"/>
        <w:jc w:val="both"/>
        <w:rPr>
          <w:rFonts w:ascii="Times New Roman" w:hAnsi="Times New Roman" w:cs="Times New Roman"/>
          <w:sz w:val="24"/>
          <w:szCs w:val="24"/>
        </w:rPr>
      </w:pPr>
      <w:r w:rsidRPr="0021555E">
        <w:rPr>
          <w:rFonts w:ascii="Times New Roman" w:hAnsi="Times New Roman" w:cs="Times New Roman"/>
          <w:sz w:val="24"/>
          <w:szCs w:val="24"/>
        </w:rPr>
        <w:t xml:space="preserve">Valstybinė kontrolė yra planuojama ir planiniai patikrinimai yra vykdomi atsižvelgiant ne tik į rizikos grupę, kuriai priskirtas ūkio subjektas, tačiau atsižvelgiant ir į specialiuosiuose Europos Sąjungos ar nacionaliniuose teisės aktuose, reglamentuojančiuose valstybinės kontrolės vykdymą, reikalavimus ir rekomendacijas dėl kontrolės dažnumo, taip pat ir tarpinstitucinius sutartinius įsipareigojimus su kitomis valstybės institucijomis. </w:t>
      </w:r>
    </w:p>
    <w:p w14:paraId="5A7212E2" w14:textId="7A160EF6" w:rsidR="003479A6" w:rsidRDefault="003479A6" w:rsidP="003479A6">
      <w:pPr>
        <w:ind w:firstLine="567"/>
        <w:jc w:val="both"/>
        <w:rPr>
          <w:rFonts w:ascii="Times New Roman" w:hAnsi="Times New Roman" w:cs="Times New Roman"/>
          <w:sz w:val="24"/>
          <w:szCs w:val="24"/>
        </w:rPr>
      </w:pPr>
      <w:r w:rsidRPr="003479A6">
        <w:rPr>
          <w:rFonts w:ascii="Times New Roman" w:hAnsi="Times New Roman" w:cs="Times New Roman"/>
          <w:sz w:val="24"/>
          <w:szCs w:val="24"/>
        </w:rPr>
        <w:t>3.1.</w:t>
      </w:r>
      <w:r>
        <w:rPr>
          <w:rFonts w:ascii="Times New Roman" w:hAnsi="Times New Roman" w:cs="Times New Roman"/>
          <w:sz w:val="24"/>
          <w:szCs w:val="24"/>
        </w:rPr>
        <w:t xml:space="preserve"> </w:t>
      </w:r>
      <w:r w:rsidRPr="003479A6">
        <w:rPr>
          <w:rFonts w:ascii="Times New Roman" w:hAnsi="Times New Roman" w:cs="Times New Roman"/>
          <w:sz w:val="24"/>
          <w:szCs w:val="24"/>
        </w:rPr>
        <w:t>Rizikingiausių ūkio subjektų patikrinimų skaičiaus dalies didėjimas proc., palyginti su visais patikrinimais (siekiama perspektyvinio didėjimo).</w:t>
      </w:r>
    </w:p>
    <w:p w14:paraId="6B13F8A4" w14:textId="4C61E2AF" w:rsidR="00C84D02" w:rsidRDefault="001E2658" w:rsidP="003479A6">
      <w:pPr>
        <w:ind w:firstLine="567"/>
        <w:jc w:val="both"/>
        <w:rPr>
          <w:rFonts w:ascii="Times New Roman" w:hAnsi="Times New Roman" w:cs="Times New Roman"/>
          <w:sz w:val="24"/>
          <w:szCs w:val="24"/>
        </w:rPr>
      </w:pPr>
      <w:r>
        <w:rPr>
          <w:noProof/>
        </w:rPr>
        <w:lastRenderedPageBreak/>
        <w:drawing>
          <wp:inline distT="0" distB="0" distL="0" distR="0" wp14:anchorId="62423401" wp14:editId="015602AA">
            <wp:extent cx="4500000" cy="2376000"/>
            <wp:effectExtent l="0" t="0" r="15240" b="5715"/>
            <wp:docPr id="1067241433" name="Chart 1">
              <a:extLst xmlns:a="http://schemas.openxmlformats.org/drawingml/2006/main">
                <a:ext uri="{FF2B5EF4-FFF2-40B4-BE49-F238E27FC236}">
                  <a16:creationId xmlns:a16="http://schemas.microsoft.com/office/drawing/2014/main" id="{81106767-E93C-4005-931A-7EB4DAAB69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5827ED6B" w14:textId="10D27D6E" w:rsidR="006654C3" w:rsidRDefault="003479A6" w:rsidP="006654C3">
      <w:pPr>
        <w:ind w:firstLine="567"/>
        <w:jc w:val="both"/>
        <w:rPr>
          <w:rFonts w:ascii="Times New Roman" w:hAnsi="Times New Roman" w:cs="Times New Roman"/>
          <w:sz w:val="24"/>
          <w:szCs w:val="24"/>
        </w:rPr>
        <w:sectPr w:rsidR="006654C3" w:rsidSect="006654C3">
          <w:headerReference w:type="default" r:id="rId21"/>
          <w:footerReference w:type="default" r:id="rId22"/>
          <w:footnotePr>
            <w:numFmt w:val="chicago"/>
            <w:numRestart w:val="eachPage"/>
          </w:footnotePr>
          <w:type w:val="continuous"/>
          <w:pgSz w:w="11906" w:h="16838"/>
          <w:pgMar w:top="1134" w:right="1134" w:bottom="1134" w:left="1701" w:header="567" w:footer="567" w:gutter="0"/>
          <w:cols w:space="1296"/>
          <w:docGrid w:linePitch="360"/>
        </w:sectPr>
      </w:pPr>
      <w:r w:rsidRPr="003479A6">
        <w:rPr>
          <w:rFonts w:ascii="Times New Roman" w:hAnsi="Times New Roman" w:cs="Times New Roman"/>
          <w:sz w:val="24"/>
          <w:szCs w:val="24"/>
        </w:rPr>
        <w:t>3.2.</w:t>
      </w:r>
      <w:r>
        <w:rPr>
          <w:rFonts w:ascii="Times New Roman" w:hAnsi="Times New Roman" w:cs="Times New Roman"/>
          <w:sz w:val="24"/>
          <w:szCs w:val="24"/>
        </w:rPr>
        <w:t xml:space="preserve"> </w:t>
      </w:r>
      <w:r w:rsidRPr="003479A6">
        <w:rPr>
          <w:rFonts w:ascii="Times New Roman" w:hAnsi="Times New Roman" w:cs="Times New Roman"/>
          <w:sz w:val="24"/>
          <w:szCs w:val="24"/>
        </w:rPr>
        <w:t>Labai mažos ir mažos rizikos ūkio subjektų patikrinimų skaičiaus dalies mažėjimas (proc.), palyginti su visais patikrinimais (siekiama perspektyvinio mažėjimo)</w:t>
      </w:r>
      <w:r w:rsidR="006654C3">
        <w:rPr>
          <w:rFonts w:ascii="Times New Roman" w:hAnsi="Times New Roman" w:cs="Times New Roman"/>
          <w:sz w:val="24"/>
          <w:szCs w:val="24"/>
        </w:rPr>
        <w:t xml:space="preserve">. </w:t>
      </w:r>
    </w:p>
    <w:p w14:paraId="5B6A52B0" w14:textId="0E76AFD6" w:rsidR="00C84D02" w:rsidRDefault="001E2658" w:rsidP="00FF38D5">
      <w:pPr>
        <w:ind w:firstLine="567"/>
        <w:jc w:val="both"/>
        <w:rPr>
          <w:rFonts w:ascii="Times New Roman" w:hAnsi="Times New Roman" w:cs="Times New Roman"/>
          <w:sz w:val="24"/>
          <w:szCs w:val="24"/>
        </w:rPr>
      </w:pPr>
      <w:r>
        <w:rPr>
          <w:noProof/>
        </w:rPr>
        <w:drawing>
          <wp:inline distT="0" distB="0" distL="0" distR="0" wp14:anchorId="7A446A0C" wp14:editId="466CD8AC">
            <wp:extent cx="4500000" cy="2448000"/>
            <wp:effectExtent l="0" t="0" r="15240" b="9525"/>
            <wp:docPr id="1368823085" name="Chart 1">
              <a:extLst xmlns:a="http://schemas.openxmlformats.org/drawingml/2006/main">
                <a:ext uri="{FF2B5EF4-FFF2-40B4-BE49-F238E27FC236}">
                  <a16:creationId xmlns:a16="http://schemas.microsoft.com/office/drawing/2014/main" id="{2C660FAA-931B-4B29-9082-F57AFA3BD8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6A66016E" w14:textId="77777777" w:rsidR="00DA3806" w:rsidRDefault="00DA3806" w:rsidP="00FF38D5">
      <w:pPr>
        <w:ind w:firstLine="567"/>
        <w:jc w:val="both"/>
        <w:rPr>
          <w:rFonts w:ascii="Times New Roman" w:hAnsi="Times New Roman" w:cs="Times New Roman"/>
          <w:sz w:val="24"/>
          <w:szCs w:val="24"/>
        </w:rPr>
      </w:pPr>
    </w:p>
    <w:p w14:paraId="62E872CE" w14:textId="7F7856E8" w:rsidR="003479A6" w:rsidRPr="003D1605" w:rsidRDefault="003479A6" w:rsidP="00FF38D5">
      <w:pPr>
        <w:pStyle w:val="ListParagraph"/>
        <w:numPr>
          <w:ilvl w:val="0"/>
          <w:numId w:val="1"/>
        </w:numPr>
        <w:ind w:left="0" w:firstLine="284"/>
        <w:jc w:val="both"/>
        <w:rPr>
          <w:rFonts w:ascii="Times New Roman" w:hAnsi="Times New Roman" w:cs="Times New Roman"/>
          <w:sz w:val="24"/>
          <w:szCs w:val="24"/>
        </w:rPr>
      </w:pPr>
      <w:r w:rsidRPr="003D1605">
        <w:rPr>
          <w:rFonts w:ascii="Times New Roman" w:hAnsi="Times New Roman" w:cs="Times New Roman"/>
          <w:b/>
          <w:bCs/>
          <w:sz w:val="24"/>
          <w:szCs w:val="24"/>
        </w:rPr>
        <w:t>Ūkio subjektų patikrinimai atliekami pagal viešai paskelbtus ir lengvai prieinamus kontrolinius klausimynus —</w:t>
      </w:r>
      <w:r w:rsidRPr="003D1605">
        <w:rPr>
          <w:rFonts w:ascii="Times New Roman" w:hAnsi="Times New Roman" w:cs="Times New Roman"/>
          <w:sz w:val="24"/>
          <w:szCs w:val="24"/>
        </w:rPr>
        <w:t xml:space="preserve"> </w:t>
      </w:r>
      <w:hyperlink r:id="rId24" w:history="1">
        <w:r w:rsidR="00B014D4" w:rsidRPr="007F5332">
          <w:rPr>
            <w:rStyle w:val="Hyperlink"/>
          </w:rPr>
          <w:t>https://vmvt.lrv.lt/lt/ukio-subjektu-prieziura/ukio-subjektu-patikrinimo-aktai-kontroliniai-klausimynai/</w:t>
        </w:r>
      </w:hyperlink>
      <w:r w:rsidR="00B014D4">
        <w:t xml:space="preserve"> </w:t>
      </w:r>
    </w:p>
    <w:p w14:paraId="18B50FC4" w14:textId="2511EF3B"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4.1.</w:t>
      </w:r>
      <w:r>
        <w:rPr>
          <w:rFonts w:ascii="Times New Roman" w:hAnsi="Times New Roman" w:cs="Times New Roman"/>
          <w:sz w:val="24"/>
          <w:szCs w:val="24"/>
        </w:rPr>
        <w:t xml:space="preserve"> </w:t>
      </w:r>
      <w:r w:rsidRPr="00FF38D5">
        <w:rPr>
          <w:rFonts w:ascii="Times New Roman" w:hAnsi="Times New Roman" w:cs="Times New Roman"/>
          <w:sz w:val="24"/>
          <w:szCs w:val="24"/>
        </w:rPr>
        <w:t>Patikrinimų, atliktų naudojant kontrolinius klausimynus, dalis proc., palyginti su visais patikrinimais.</w:t>
      </w:r>
    </w:p>
    <w:p w14:paraId="400678F4" w14:textId="3248EF70" w:rsidR="00C84D02" w:rsidRDefault="001E2658" w:rsidP="00FF38D5">
      <w:pPr>
        <w:ind w:firstLine="567"/>
        <w:jc w:val="both"/>
        <w:rPr>
          <w:rFonts w:ascii="Times New Roman" w:hAnsi="Times New Roman" w:cs="Times New Roman"/>
          <w:sz w:val="24"/>
          <w:szCs w:val="24"/>
        </w:rPr>
      </w:pPr>
      <w:r>
        <w:rPr>
          <w:noProof/>
        </w:rPr>
        <w:drawing>
          <wp:inline distT="0" distB="0" distL="0" distR="0" wp14:anchorId="3316615F" wp14:editId="3A3BFE43">
            <wp:extent cx="4500000" cy="2232000"/>
            <wp:effectExtent l="0" t="0" r="15240" b="16510"/>
            <wp:docPr id="558259282" name="Chart 1">
              <a:extLst xmlns:a="http://schemas.openxmlformats.org/drawingml/2006/main">
                <a:ext uri="{FF2B5EF4-FFF2-40B4-BE49-F238E27FC236}">
                  <a16:creationId xmlns:a16="http://schemas.microsoft.com/office/drawing/2014/main" id="{B7CD22AF-03D0-4837-83BB-88E627A35D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8D2E0B0" w14:textId="4C518546"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lastRenderedPageBreak/>
        <w:t xml:space="preserve">Kontroliniai klausimynai parengti ir peržiūrimi, vadovaujantis Ūkio subjektų veiklos priežiūrą atliekančių viešojo administravimo subjektų kontrolinių klausimynų rengimo ir atnaujinimo tvarkos aprašu, esančiu adresu:  </w:t>
      </w:r>
      <w:hyperlink r:id="rId26" w:history="1">
        <w:r w:rsidRPr="00FF38D5">
          <w:rPr>
            <w:rStyle w:val="Hyperlink"/>
            <w:rFonts w:ascii="Times New Roman" w:hAnsi="Times New Roman" w:cs="Times New Roman"/>
            <w:sz w:val="24"/>
            <w:szCs w:val="24"/>
          </w:rPr>
          <w:t>Ūkio subjektų veiklos priežiūros institucijų kontrolinių klausimynų rengimo ir atnaujinimo tvarkos aprašas (lrv.lt)</w:t>
        </w:r>
      </w:hyperlink>
      <w:r>
        <w:rPr>
          <w:rFonts w:ascii="Times New Roman" w:hAnsi="Times New Roman" w:cs="Times New Roman"/>
          <w:sz w:val="24"/>
          <w:szCs w:val="24"/>
        </w:rPr>
        <w:t>.</w:t>
      </w:r>
    </w:p>
    <w:p w14:paraId="0CCA299A" w14:textId="4318E460" w:rsidR="007F522D" w:rsidRDefault="007F522D" w:rsidP="00FF38D5">
      <w:pPr>
        <w:ind w:firstLine="567"/>
        <w:jc w:val="both"/>
        <w:rPr>
          <w:rFonts w:ascii="Times New Roman" w:hAnsi="Times New Roman" w:cs="Times New Roman"/>
          <w:sz w:val="24"/>
          <w:szCs w:val="24"/>
        </w:rPr>
      </w:pPr>
      <w:r>
        <w:rPr>
          <w:noProof/>
        </w:rPr>
        <w:drawing>
          <wp:inline distT="0" distB="0" distL="0" distR="0" wp14:anchorId="2CFE01F4" wp14:editId="368DC7B9">
            <wp:extent cx="4500000" cy="2736000"/>
            <wp:effectExtent l="0" t="0" r="15240" b="7620"/>
            <wp:docPr id="2071098503" name="Chart 1">
              <a:extLst xmlns:a="http://schemas.openxmlformats.org/drawingml/2006/main">
                <a:ext uri="{FF2B5EF4-FFF2-40B4-BE49-F238E27FC236}">
                  <a16:creationId xmlns:a16="http://schemas.microsoft.com/office/drawing/2014/main" id="{A6E291A3-55C4-42A3-902C-1C63A85689A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F40F5A7" w14:textId="6B3B463B"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4.2.</w:t>
      </w:r>
      <w:r>
        <w:rPr>
          <w:rFonts w:ascii="Times New Roman" w:hAnsi="Times New Roman" w:cs="Times New Roman"/>
          <w:sz w:val="24"/>
          <w:szCs w:val="24"/>
        </w:rPr>
        <w:t xml:space="preserve"> </w:t>
      </w:r>
      <w:r w:rsidRPr="00FF38D5">
        <w:rPr>
          <w:rFonts w:ascii="Times New Roman" w:hAnsi="Times New Roman" w:cs="Times New Roman"/>
          <w:sz w:val="24"/>
          <w:szCs w:val="24"/>
        </w:rPr>
        <w:t>Planinių patikrinimų, apie kuriuos iš anksto pranešama tikrinamam subjektui dalis, palyginti su visais patikrinimais (siekiama perspektyvinio didėjimo).</w:t>
      </w:r>
    </w:p>
    <w:p w14:paraId="40EC937C" w14:textId="77777777" w:rsidR="00FF38D5" w:rsidRP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Planiniai ūkio subjektų veiklos patikrinimai atliekami be išankstinio įspėjimo, išskyrus Ūkio subjektų veiklos patikrinimų taisyklėse, patvirtintose VMVT direktoriaus 2015 m. sausio 28 d. įsakymu Nr. B1-59, nustatytais atvejais.</w:t>
      </w:r>
    </w:p>
    <w:p w14:paraId="4EE2CE2B" w14:textId="77777777"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Ūkio subjektai apie planinius jų veiklos patikrinimus gali būti iš anksto informuojami, kai toks informavimas yra pagrįstas ir būtinas siekiant tinkamai atlikti valstybinę kontrolę. Ūkio subjektai apie nustatytus planinius jų veiklos patikrinimus gali būti informuojami, kai atliekamas:</w:t>
      </w:r>
    </w:p>
    <w:p w14:paraId="76A736AE"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subjekto savikontrolės sistemos auditas ir su maistu besiliečiančių gaminių ir medžiagų veiklos vykdytojų auditas, veterinarinių vaistų geros gamybos praktikos patikrinimas;</w:t>
      </w:r>
    </w:p>
    <w:p w14:paraId="07E9A08F"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subjekto vykdomos veiklos pagal užsakymus, sezoninės veiklos, namuose gaminamo maisto bei mažais kiekiais iš augalinių maisto produktų gaminamo ir tiekiamo galutiniams vartotojams maisto tvarkymo patikrinimas;</w:t>
      </w:r>
    </w:p>
    <w:p w14:paraId="28C13E6E"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subjekto patikrinimas pagal Nacionalinės mokėjimo agentūros prie Žemės ūkio ministerijos pateiktus pareiškėjų sąrašus;</w:t>
      </w:r>
    </w:p>
    <w:p w14:paraId="1884C972"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žuvų perdirbimo laivų, laivų šaldiklių, laivų šaldytuvų, žvejybos laivų patikrinimas;</w:t>
      </w:r>
    </w:p>
    <w:p w14:paraId="3930D8D4"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subjektų, užsiimančių tik pirmine gamyba, patikrinimas;</w:t>
      </w:r>
    </w:p>
    <w:p w14:paraId="21FB229F"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administracinis patikrinimas;</w:t>
      </w:r>
    </w:p>
    <w:p w14:paraId="3A6BECED"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gyvūnų augintinių veisėjų, kurie veisimo veiklą vykdo gyvenamosiose patalpose, veiklos patikrinimas;</w:t>
      </w:r>
    </w:p>
    <w:p w14:paraId="596D1EA8"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veterinarijos paslaugų teikėjų, neturinčių patvirtintų veterinarijos paslaugų teikėjo patalpų, veiklos patikrinimas;</w:t>
      </w:r>
    </w:p>
    <w:p w14:paraId="59D7D85A" w14:textId="004E5FFE" w:rsidR="0014153C"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subjektų, teikiančių maisto, pašarų ar gyvūnų gabenimo (pervežimo) paslaugas, veiklos patikrinimas.</w:t>
      </w:r>
    </w:p>
    <w:p w14:paraId="46CC21FF" w14:textId="7D3919F6" w:rsidR="004E083C" w:rsidRPr="004E083C" w:rsidRDefault="004E083C" w:rsidP="00C84D02">
      <w:pPr>
        <w:pStyle w:val="ListParagraph"/>
        <w:numPr>
          <w:ilvl w:val="0"/>
          <w:numId w:val="1"/>
        </w:numPr>
        <w:spacing w:line="22" w:lineRule="atLeast"/>
        <w:ind w:left="714" w:hanging="357"/>
        <w:jc w:val="both"/>
        <w:rPr>
          <w:rFonts w:ascii="Times New Roman" w:hAnsi="Times New Roman" w:cs="Times New Roman"/>
          <w:b/>
          <w:bCs/>
          <w:sz w:val="24"/>
          <w:szCs w:val="24"/>
        </w:rPr>
      </w:pPr>
      <w:r w:rsidRPr="004E083C">
        <w:rPr>
          <w:rFonts w:ascii="Times New Roman" w:hAnsi="Times New Roman" w:cs="Times New Roman"/>
          <w:b/>
          <w:bCs/>
          <w:sz w:val="24"/>
          <w:szCs w:val="24"/>
        </w:rPr>
        <w:lastRenderedPageBreak/>
        <w:t xml:space="preserve">Sklandus Tarnybos ūkio subjektų priežiūros veiksmų atlikimo planavimas </w:t>
      </w:r>
    </w:p>
    <w:p w14:paraId="1E545BA2" w14:textId="1F4DCEEA" w:rsidR="004E083C" w:rsidRDefault="004E083C" w:rsidP="004E083C">
      <w:pPr>
        <w:ind w:firstLine="720"/>
        <w:jc w:val="both"/>
        <w:rPr>
          <w:rFonts w:ascii="Times New Roman" w:hAnsi="Times New Roman" w:cs="Times New Roman"/>
          <w:sz w:val="24"/>
          <w:szCs w:val="24"/>
        </w:rPr>
      </w:pPr>
      <w:r w:rsidRPr="004E083C">
        <w:rPr>
          <w:rFonts w:ascii="Times New Roman" w:hAnsi="Times New Roman" w:cs="Times New Roman"/>
          <w:sz w:val="24"/>
          <w:szCs w:val="24"/>
        </w:rPr>
        <w:t>5.1.</w:t>
      </w:r>
      <w:r>
        <w:rPr>
          <w:rFonts w:ascii="Times New Roman" w:hAnsi="Times New Roman" w:cs="Times New Roman"/>
          <w:sz w:val="24"/>
          <w:szCs w:val="24"/>
        </w:rPr>
        <w:t xml:space="preserve"> </w:t>
      </w:r>
      <w:r w:rsidRPr="004E083C">
        <w:rPr>
          <w:rFonts w:ascii="Times New Roman" w:hAnsi="Times New Roman" w:cs="Times New Roman"/>
          <w:sz w:val="24"/>
          <w:szCs w:val="24"/>
        </w:rPr>
        <w:t>Atliktų planinių patikrinimų dalis, palyginti su visais patikrinimais (proc.)</w:t>
      </w:r>
      <w:r w:rsidR="003F28D3">
        <w:rPr>
          <w:rFonts w:ascii="Times New Roman" w:hAnsi="Times New Roman" w:cs="Times New Roman"/>
          <w:sz w:val="24"/>
          <w:szCs w:val="24"/>
        </w:rPr>
        <w:t xml:space="preserve"> </w:t>
      </w:r>
    </w:p>
    <w:p w14:paraId="692E7AF4" w14:textId="50483B36" w:rsidR="0022245C" w:rsidRDefault="001E2658" w:rsidP="00AF3CEE">
      <w:pPr>
        <w:ind w:firstLine="720"/>
        <w:jc w:val="both"/>
        <w:rPr>
          <w:rFonts w:ascii="Times New Roman" w:hAnsi="Times New Roman" w:cs="Times New Roman"/>
          <w:sz w:val="24"/>
          <w:szCs w:val="24"/>
        </w:rPr>
      </w:pPr>
      <w:r>
        <w:rPr>
          <w:noProof/>
        </w:rPr>
        <w:drawing>
          <wp:inline distT="0" distB="0" distL="0" distR="0" wp14:anchorId="7E145703" wp14:editId="13D660AD">
            <wp:extent cx="4500000" cy="2736000"/>
            <wp:effectExtent l="0" t="0" r="15240" b="7620"/>
            <wp:docPr id="1266324735" name="Chart 1">
              <a:extLst xmlns:a="http://schemas.openxmlformats.org/drawingml/2006/main">
                <a:ext uri="{FF2B5EF4-FFF2-40B4-BE49-F238E27FC236}">
                  <a16:creationId xmlns:a16="http://schemas.microsoft.com/office/drawing/2014/main" id="{BC74B4CA-0E0E-4D61-8869-CFC7128F86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95BDC16" w14:textId="77777777" w:rsidR="00DA3806" w:rsidRDefault="00DA3806" w:rsidP="00AF3CEE">
      <w:pPr>
        <w:ind w:firstLine="720"/>
        <w:jc w:val="both"/>
        <w:rPr>
          <w:rFonts w:ascii="Times New Roman" w:hAnsi="Times New Roman" w:cs="Times New Roman"/>
          <w:sz w:val="24"/>
          <w:szCs w:val="24"/>
        </w:rPr>
      </w:pPr>
    </w:p>
    <w:p w14:paraId="4BD72768" w14:textId="364E8D2E" w:rsidR="004E083C" w:rsidRDefault="0010554E" w:rsidP="004E083C">
      <w:pPr>
        <w:pStyle w:val="ListParagraph"/>
        <w:numPr>
          <w:ilvl w:val="0"/>
          <w:numId w:val="1"/>
        </w:numPr>
        <w:ind w:left="0" w:firstLine="360"/>
        <w:jc w:val="both"/>
        <w:rPr>
          <w:rFonts w:ascii="Times New Roman" w:hAnsi="Times New Roman" w:cs="Times New Roman"/>
          <w:b/>
          <w:bCs/>
          <w:sz w:val="24"/>
          <w:szCs w:val="24"/>
        </w:rPr>
      </w:pPr>
      <w:r>
        <w:rPr>
          <w:rFonts w:ascii="Times New Roman" w:hAnsi="Times New Roman" w:cs="Times New Roman"/>
          <w:b/>
          <w:bCs/>
          <w:sz w:val="24"/>
          <w:szCs w:val="24"/>
        </w:rPr>
        <w:t>Patikrinimų, padėjusių užkirsti kelią žalos</w:t>
      </w:r>
      <w:r w:rsidR="007F339A">
        <w:rPr>
          <w:rFonts w:ascii="Times New Roman" w:hAnsi="Times New Roman" w:cs="Times New Roman"/>
          <w:b/>
          <w:bCs/>
          <w:sz w:val="24"/>
          <w:szCs w:val="24"/>
        </w:rPr>
        <w:t xml:space="preserve"> visuomenei, kitų asmenų interesams ar aplinkai atsiradimui, kai ši žala ar pavojus reikšmingi, dalis, palyginti su visais neplaniniais patikrinimais (siekiama perspektyvos didėjimo)</w:t>
      </w:r>
    </w:p>
    <w:p w14:paraId="1EA72F21" w14:textId="2C0350C5" w:rsidR="004E083C" w:rsidRDefault="004E083C" w:rsidP="004E083C">
      <w:pPr>
        <w:ind w:firstLine="709"/>
        <w:jc w:val="both"/>
        <w:rPr>
          <w:rFonts w:ascii="Times New Roman" w:hAnsi="Times New Roman" w:cs="Times New Roman"/>
          <w:sz w:val="24"/>
          <w:szCs w:val="24"/>
        </w:rPr>
      </w:pPr>
      <w:r w:rsidRPr="004E083C">
        <w:rPr>
          <w:rFonts w:ascii="Times New Roman" w:hAnsi="Times New Roman" w:cs="Times New Roman"/>
          <w:sz w:val="24"/>
          <w:szCs w:val="24"/>
        </w:rPr>
        <w:t>6.</w:t>
      </w:r>
      <w:r w:rsidR="0010554E">
        <w:rPr>
          <w:rFonts w:ascii="Times New Roman" w:hAnsi="Times New Roman" w:cs="Times New Roman"/>
          <w:sz w:val="24"/>
          <w:szCs w:val="24"/>
        </w:rPr>
        <w:t>1</w:t>
      </w:r>
      <w:r w:rsidRPr="004E083C">
        <w:rPr>
          <w:rFonts w:ascii="Times New Roman" w:hAnsi="Times New Roman" w:cs="Times New Roman"/>
          <w:sz w:val="24"/>
          <w:szCs w:val="24"/>
        </w:rPr>
        <w:t>.</w:t>
      </w:r>
      <w:r w:rsidRPr="004E083C">
        <w:rPr>
          <w:rFonts w:ascii="Times New Roman" w:hAnsi="Times New Roman" w:cs="Times New Roman"/>
          <w:sz w:val="24"/>
          <w:szCs w:val="24"/>
        </w:rPr>
        <w:tab/>
      </w:r>
      <w:r w:rsidR="007F339A" w:rsidRPr="007F339A">
        <w:rPr>
          <w:rFonts w:ascii="Times New Roman" w:hAnsi="Times New Roman" w:cs="Times New Roman"/>
          <w:sz w:val="24"/>
          <w:szCs w:val="24"/>
        </w:rPr>
        <w:t>Patikrinimų, kuriuose nustatyta teisės aktų reikalavimų nesilaikymo atvejų</w:t>
      </w:r>
      <w:r w:rsidR="00783669">
        <w:rPr>
          <w:rFonts w:ascii="Times New Roman" w:hAnsi="Times New Roman" w:cs="Times New Roman"/>
          <w:sz w:val="24"/>
          <w:szCs w:val="24"/>
        </w:rPr>
        <w:t xml:space="preserve"> dalis</w:t>
      </w:r>
      <w:r w:rsidR="007F339A">
        <w:rPr>
          <w:rFonts w:ascii="Times New Roman" w:hAnsi="Times New Roman" w:cs="Times New Roman"/>
          <w:sz w:val="24"/>
          <w:szCs w:val="24"/>
        </w:rPr>
        <w:t xml:space="preserve">, </w:t>
      </w:r>
      <w:r w:rsidR="00812EA1">
        <w:rPr>
          <w:rFonts w:ascii="Times New Roman" w:hAnsi="Times New Roman" w:cs="Times New Roman"/>
          <w:sz w:val="24"/>
          <w:szCs w:val="24"/>
        </w:rPr>
        <w:t>lyginant su visais neplaniniais patikrinimais</w:t>
      </w:r>
    </w:p>
    <w:p w14:paraId="5FA983EE" w14:textId="66280DAE" w:rsidR="009E33D2" w:rsidRDefault="00F51331" w:rsidP="009E33D2">
      <w:pPr>
        <w:ind w:firstLine="709"/>
        <w:jc w:val="both"/>
        <w:rPr>
          <w:rFonts w:ascii="Times New Roman" w:hAnsi="Times New Roman" w:cs="Times New Roman"/>
          <w:sz w:val="24"/>
          <w:szCs w:val="24"/>
        </w:rPr>
      </w:pPr>
      <w:r>
        <w:rPr>
          <w:noProof/>
        </w:rPr>
        <w:drawing>
          <wp:inline distT="0" distB="0" distL="0" distR="0" wp14:anchorId="29A1C2AD" wp14:editId="3C46B526">
            <wp:extent cx="4500000" cy="2736000"/>
            <wp:effectExtent l="0" t="0" r="15240" b="7620"/>
            <wp:docPr id="445574409" name="Chart 1">
              <a:extLst xmlns:a="http://schemas.openxmlformats.org/drawingml/2006/main">
                <a:ext uri="{FF2B5EF4-FFF2-40B4-BE49-F238E27FC236}">
                  <a16:creationId xmlns:a16="http://schemas.microsoft.com/office/drawing/2014/main" id="{977D7BD8-9870-4972-B994-2E8A5DEBAE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2AF51D5E" w14:textId="2741504B" w:rsidR="007D29C6" w:rsidRPr="004B3633" w:rsidRDefault="007D29C6" w:rsidP="009E33D2">
      <w:pPr>
        <w:ind w:firstLine="709"/>
        <w:jc w:val="both"/>
        <w:rPr>
          <w:rFonts w:ascii="Times New Roman" w:hAnsi="Times New Roman" w:cs="Times New Roman"/>
          <w:sz w:val="24"/>
          <w:szCs w:val="24"/>
        </w:rPr>
      </w:pPr>
      <w:r w:rsidRPr="004B3633">
        <w:rPr>
          <w:rFonts w:ascii="Times New Roman" w:hAnsi="Times New Roman" w:cs="Times New Roman"/>
          <w:sz w:val="24"/>
          <w:szCs w:val="24"/>
        </w:rPr>
        <w:t>6.2 pasikartojančių pažeidimų dalis, lyginant su visais nustatytais teisės aktų reikalavimų nesilaikymo atvejais (proc.) (siekiama perspektyvinio mažėjimo)</w:t>
      </w:r>
    </w:p>
    <w:p w14:paraId="69631984" w14:textId="6F659884" w:rsidR="007D29C6" w:rsidRDefault="007D29C6" w:rsidP="007D29C6">
      <w:pPr>
        <w:ind w:firstLine="709"/>
        <w:jc w:val="both"/>
        <w:rPr>
          <w:rFonts w:ascii="Times New Roman" w:hAnsi="Times New Roman" w:cs="Times New Roman"/>
          <w:sz w:val="24"/>
          <w:szCs w:val="24"/>
        </w:rPr>
      </w:pPr>
      <w:r w:rsidRPr="007D29C6">
        <w:rPr>
          <w:rFonts w:ascii="Times New Roman" w:hAnsi="Times New Roman" w:cs="Times New Roman"/>
          <w:sz w:val="24"/>
          <w:szCs w:val="24"/>
        </w:rPr>
        <w:t xml:space="preserve">Duomenys bus pateikti apibendrinus I </w:t>
      </w:r>
      <w:r w:rsidR="00B84C63">
        <w:rPr>
          <w:rFonts w:ascii="Times New Roman" w:hAnsi="Times New Roman" w:cs="Times New Roman"/>
          <w:sz w:val="24"/>
          <w:szCs w:val="24"/>
        </w:rPr>
        <w:t>pusmečio</w:t>
      </w:r>
      <w:r w:rsidRPr="007D29C6">
        <w:rPr>
          <w:rFonts w:ascii="Times New Roman" w:hAnsi="Times New Roman" w:cs="Times New Roman"/>
          <w:sz w:val="24"/>
          <w:szCs w:val="24"/>
        </w:rPr>
        <w:t xml:space="preserve"> rezultatus.</w:t>
      </w:r>
    </w:p>
    <w:p w14:paraId="230D5FED" w14:textId="1ABA3641" w:rsidR="007D29C6" w:rsidRDefault="007D29C6" w:rsidP="009E33D2">
      <w:pPr>
        <w:ind w:firstLine="709"/>
        <w:jc w:val="both"/>
        <w:rPr>
          <w:rFonts w:ascii="Times New Roman" w:hAnsi="Times New Roman" w:cs="Times New Roman"/>
          <w:sz w:val="24"/>
          <w:szCs w:val="24"/>
        </w:rPr>
      </w:pPr>
      <w:r w:rsidRPr="007D29C6">
        <w:rPr>
          <w:rFonts w:ascii="Times New Roman" w:hAnsi="Times New Roman" w:cs="Times New Roman"/>
          <w:sz w:val="24"/>
          <w:szCs w:val="24"/>
        </w:rPr>
        <w:t>6.3 grubių pažeidimų (kai priimtas sprendimas dėl ūkio subjekto veiklos uždraudimo arba per vienus metus pakartotinai priimtas sprendimas dėl ūkio subjekto veiklos sustabdymo)</w:t>
      </w:r>
      <w:r>
        <w:rPr>
          <w:rFonts w:ascii="Times New Roman" w:hAnsi="Times New Roman" w:cs="Times New Roman"/>
          <w:sz w:val="24"/>
          <w:szCs w:val="24"/>
        </w:rPr>
        <w:t xml:space="preserve"> skaičius (siekiama perspektyvinio mažėjimo)</w:t>
      </w:r>
    </w:p>
    <w:p w14:paraId="040E6311" w14:textId="40D9D653" w:rsidR="00CE16DA" w:rsidRDefault="00F51331" w:rsidP="009E33D2">
      <w:pPr>
        <w:ind w:firstLine="709"/>
        <w:jc w:val="both"/>
        <w:rPr>
          <w:rFonts w:ascii="Times New Roman" w:eastAsia="Segoe UI" w:hAnsi="Times New Roman" w:cs="Times New Roman"/>
          <w:sz w:val="24"/>
          <w:szCs w:val="24"/>
        </w:rPr>
      </w:pPr>
      <w:r>
        <w:rPr>
          <w:noProof/>
        </w:rPr>
        <w:lastRenderedPageBreak/>
        <w:drawing>
          <wp:inline distT="0" distB="0" distL="0" distR="0" wp14:anchorId="00001602" wp14:editId="43B13B52">
            <wp:extent cx="4500000" cy="2736000"/>
            <wp:effectExtent l="0" t="0" r="15240" b="7620"/>
            <wp:docPr id="570840643" name="Chart 1">
              <a:extLst xmlns:a="http://schemas.openxmlformats.org/drawingml/2006/main">
                <a:ext uri="{FF2B5EF4-FFF2-40B4-BE49-F238E27FC236}">
                  <a16:creationId xmlns:a16="http://schemas.microsoft.com/office/drawing/2014/main" id="{96D71E71-5345-5F10-8C56-721EFECDAD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749ABAE1" w14:textId="318D31B9" w:rsidR="004E083C" w:rsidRDefault="004E083C" w:rsidP="004E083C">
      <w:pPr>
        <w:pStyle w:val="ListParagraph"/>
        <w:numPr>
          <w:ilvl w:val="0"/>
          <w:numId w:val="1"/>
        </w:numPr>
        <w:jc w:val="both"/>
        <w:rPr>
          <w:rFonts w:ascii="Times New Roman" w:hAnsi="Times New Roman" w:cs="Times New Roman"/>
          <w:b/>
          <w:bCs/>
          <w:sz w:val="24"/>
          <w:szCs w:val="24"/>
        </w:rPr>
      </w:pPr>
      <w:r w:rsidRPr="004E083C">
        <w:rPr>
          <w:rFonts w:ascii="Times New Roman" w:hAnsi="Times New Roman" w:cs="Times New Roman"/>
          <w:b/>
          <w:bCs/>
          <w:sz w:val="24"/>
          <w:szCs w:val="24"/>
        </w:rPr>
        <w:t>Užtikrintas deklaracijos dėl pirmųjų verslo metų principų laikymasis</w:t>
      </w:r>
    </w:p>
    <w:p w14:paraId="2C4953B7" w14:textId="7D0DFE8B" w:rsidR="00E52218" w:rsidRDefault="00B30D08" w:rsidP="00E52218">
      <w:pPr>
        <w:ind w:firstLine="567"/>
        <w:jc w:val="both"/>
        <w:rPr>
          <w:rFonts w:ascii="Times New Roman" w:hAnsi="Times New Roman" w:cs="Times New Roman"/>
          <w:sz w:val="24"/>
          <w:szCs w:val="24"/>
        </w:rPr>
      </w:pPr>
      <w:r>
        <w:rPr>
          <w:rFonts w:ascii="Times New Roman" w:hAnsi="Times New Roman" w:cs="Times New Roman"/>
          <w:sz w:val="24"/>
          <w:szCs w:val="24"/>
        </w:rPr>
        <w:t xml:space="preserve">Tarnyba </w:t>
      </w:r>
      <w:r w:rsidR="00CE16DA" w:rsidRPr="00CE16DA">
        <w:rPr>
          <w:rFonts w:ascii="Times New Roman" w:hAnsi="Times New Roman" w:cs="Times New Roman"/>
          <w:sz w:val="24"/>
          <w:szCs w:val="24"/>
        </w:rPr>
        <w:t>laikydamasi Lietuvos Respublikos viešojo administravimo įstatymo 30 straipsnio 1 dalies 5 punkte nurodyto metodinės pagalbos teikimo principo,</w:t>
      </w:r>
      <w:r w:rsidR="00CE16DA">
        <w:rPr>
          <w:rFonts w:ascii="Times New Roman" w:hAnsi="Times New Roman" w:cs="Times New Roman"/>
          <w:sz w:val="24"/>
          <w:szCs w:val="24"/>
        </w:rPr>
        <w:t xml:space="preserve"> „verslo naujokus“</w:t>
      </w:r>
      <w:r w:rsidR="00CE16DA" w:rsidRPr="00CE16DA">
        <w:rPr>
          <w:rFonts w:ascii="Times New Roman" w:hAnsi="Times New Roman" w:cs="Times New Roman"/>
          <w:sz w:val="24"/>
          <w:szCs w:val="24"/>
        </w:rPr>
        <w:t xml:space="preserve"> informuoja </w:t>
      </w:r>
      <w:r w:rsidR="00CE16DA">
        <w:rPr>
          <w:rFonts w:ascii="Times New Roman" w:hAnsi="Times New Roman" w:cs="Times New Roman"/>
          <w:sz w:val="24"/>
          <w:szCs w:val="24"/>
        </w:rPr>
        <w:t>apie verslo naujoko</w:t>
      </w:r>
      <w:r w:rsidR="00CE16DA" w:rsidRPr="00CE16DA">
        <w:rPr>
          <w:rFonts w:ascii="Times New Roman" w:hAnsi="Times New Roman" w:cs="Times New Roman"/>
          <w:sz w:val="24"/>
          <w:szCs w:val="24"/>
        </w:rPr>
        <w:t>, status</w:t>
      </w:r>
      <w:r w:rsidR="00CE16DA">
        <w:rPr>
          <w:rFonts w:ascii="Times New Roman" w:hAnsi="Times New Roman" w:cs="Times New Roman"/>
          <w:sz w:val="24"/>
          <w:szCs w:val="24"/>
        </w:rPr>
        <w:t>o</w:t>
      </w:r>
      <w:r w:rsidR="00CE16DA" w:rsidRPr="00CE16DA">
        <w:rPr>
          <w:rFonts w:ascii="Times New Roman" w:hAnsi="Times New Roman" w:cs="Times New Roman"/>
          <w:sz w:val="24"/>
          <w:szCs w:val="24"/>
        </w:rPr>
        <w:t>, kaip naujai įsisteigusios įmonės, kuri veiklą vykdo maisto / veterinarijos srityje ne ilgiau kaip 12 mėnesių nuo veiklos pradžios,</w:t>
      </w:r>
      <w:r w:rsidR="00CE16DA">
        <w:rPr>
          <w:rFonts w:ascii="Times New Roman" w:hAnsi="Times New Roman" w:cs="Times New Roman"/>
          <w:sz w:val="24"/>
          <w:szCs w:val="24"/>
        </w:rPr>
        <w:t xml:space="preserve"> įgijimą </w:t>
      </w:r>
      <w:r w:rsidR="00CE16DA" w:rsidRPr="00CE16DA">
        <w:rPr>
          <w:rFonts w:ascii="Times New Roman" w:hAnsi="Times New Roman" w:cs="Times New Roman"/>
          <w:sz w:val="24"/>
          <w:szCs w:val="24"/>
        </w:rPr>
        <w:t xml:space="preserve"> ir</w:t>
      </w:r>
      <w:r w:rsidR="00CE16DA">
        <w:rPr>
          <w:rFonts w:ascii="Times New Roman" w:hAnsi="Times New Roman" w:cs="Times New Roman"/>
          <w:sz w:val="24"/>
          <w:szCs w:val="24"/>
        </w:rPr>
        <w:t xml:space="preserve"> rašte „D</w:t>
      </w:r>
      <w:r w:rsidR="00CE16DA" w:rsidRPr="00CE16DA">
        <w:rPr>
          <w:rFonts w:ascii="Times New Roman" w:hAnsi="Times New Roman" w:cs="Times New Roman"/>
          <w:sz w:val="24"/>
          <w:szCs w:val="24"/>
        </w:rPr>
        <w:t>ėl informavimo ir metodinės pagalbos suteikimo</w:t>
      </w:r>
      <w:r w:rsidR="00CE16DA">
        <w:rPr>
          <w:rFonts w:ascii="Times New Roman" w:hAnsi="Times New Roman" w:cs="Times New Roman"/>
          <w:sz w:val="24"/>
          <w:szCs w:val="24"/>
        </w:rPr>
        <w:t>“</w:t>
      </w:r>
      <w:r w:rsidR="00CE16DA" w:rsidRPr="00CE16DA">
        <w:rPr>
          <w:rFonts w:ascii="Times New Roman" w:hAnsi="Times New Roman" w:cs="Times New Roman"/>
          <w:sz w:val="24"/>
          <w:szCs w:val="24"/>
        </w:rPr>
        <w:t xml:space="preserve"> supažindin</w:t>
      </w:r>
      <w:r w:rsidR="00CE16DA">
        <w:rPr>
          <w:rFonts w:ascii="Times New Roman" w:hAnsi="Times New Roman" w:cs="Times New Roman"/>
          <w:sz w:val="24"/>
          <w:szCs w:val="24"/>
        </w:rPr>
        <w:t>a</w:t>
      </w:r>
      <w:r w:rsidR="00CE16DA" w:rsidRPr="00CE16DA">
        <w:rPr>
          <w:rFonts w:ascii="Times New Roman" w:hAnsi="Times New Roman" w:cs="Times New Roman"/>
          <w:sz w:val="24"/>
          <w:szCs w:val="24"/>
        </w:rPr>
        <w:t xml:space="preserve"> su </w:t>
      </w:r>
      <w:r>
        <w:rPr>
          <w:rFonts w:ascii="Times New Roman" w:hAnsi="Times New Roman" w:cs="Times New Roman"/>
          <w:sz w:val="24"/>
          <w:szCs w:val="24"/>
        </w:rPr>
        <w:t>Tarnybos</w:t>
      </w:r>
      <w:r w:rsidR="00CE16DA" w:rsidRPr="00CE16DA">
        <w:rPr>
          <w:rFonts w:ascii="Times New Roman" w:hAnsi="Times New Roman" w:cs="Times New Roman"/>
          <w:sz w:val="24"/>
          <w:szCs w:val="24"/>
        </w:rPr>
        <w:t xml:space="preserve"> tikslais, teikiamomis administracinėmis paslaugomis, konsultacijomis, metodine medžiaga ir pan.</w:t>
      </w:r>
      <w:r w:rsidR="005834B3">
        <w:rPr>
          <w:rFonts w:ascii="Times New Roman" w:hAnsi="Times New Roman" w:cs="Times New Roman"/>
          <w:sz w:val="24"/>
          <w:szCs w:val="24"/>
        </w:rPr>
        <w:t xml:space="preserve"> Taip pat nurodo kur galima </w:t>
      </w:r>
      <w:r w:rsidR="005834B3" w:rsidRPr="005834B3">
        <w:rPr>
          <w:rFonts w:ascii="Times New Roman" w:hAnsi="Times New Roman" w:cs="Times New Roman"/>
          <w:sz w:val="24"/>
          <w:szCs w:val="24"/>
        </w:rPr>
        <w:t>ras</w:t>
      </w:r>
      <w:r w:rsidR="005834B3">
        <w:rPr>
          <w:rFonts w:ascii="Times New Roman" w:hAnsi="Times New Roman" w:cs="Times New Roman"/>
          <w:sz w:val="24"/>
          <w:szCs w:val="24"/>
        </w:rPr>
        <w:t>ti</w:t>
      </w:r>
      <w:r w:rsidR="005834B3" w:rsidRPr="005834B3">
        <w:rPr>
          <w:rFonts w:ascii="Times New Roman" w:hAnsi="Times New Roman" w:cs="Times New Roman"/>
          <w:sz w:val="24"/>
          <w:szCs w:val="24"/>
        </w:rPr>
        <w:t xml:space="preserve"> informaciją apie kontrolinius klausimynus, „dviejų datų“ taisyklę, rizikos vertinimą, verslo naujoko statuso taikymą, mažareikšmių teisės aktų reikalavimų pažeidimų vertinimą, taip pat reikalingą teisinę informaciją (pvz., teisės aktų, reglamentuojančių ūkio subjektų priežiūrą ir įtvirtinančių atitinkamų priežiūros sričių reikalavimus, sąrašą) ir kt.</w:t>
      </w:r>
      <w:r w:rsidR="00735D67">
        <w:rPr>
          <w:rFonts w:ascii="Times New Roman" w:hAnsi="Times New Roman" w:cs="Times New Roman"/>
          <w:sz w:val="24"/>
          <w:szCs w:val="24"/>
        </w:rPr>
        <w:t xml:space="preserve"> </w:t>
      </w:r>
      <w:r w:rsidR="004E083C" w:rsidRPr="004E083C">
        <w:rPr>
          <w:rFonts w:ascii="Times New Roman" w:hAnsi="Times New Roman" w:cs="Times New Roman"/>
          <w:sz w:val="24"/>
          <w:szCs w:val="24"/>
        </w:rPr>
        <w:t xml:space="preserve">Pirmą kartą tikrinant tokį ūkio subjektą, </w:t>
      </w:r>
      <w:r w:rsidR="00EA4A3C">
        <w:rPr>
          <w:rFonts w:ascii="Times New Roman" w:hAnsi="Times New Roman" w:cs="Times New Roman"/>
          <w:sz w:val="24"/>
          <w:szCs w:val="24"/>
        </w:rPr>
        <w:t xml:space="preserve">vadovaujamasi </w:t>
      </w:r>
      <w:r w:rsidR="004E083C" w:rsidRPr="004E083C">
        <w:rPr>
          <w:rFonts w:ascii="Times New Roman" w:hAnsi="Times New Roman" w:cs="Times New Roman"/>
          <w:sz w:val="24"/>
          <w:szCs w:val="24"/>
        </w:rPr>
        <w:t>Deklaracija</w:t>
      </w:r>
      <w:r w:rsidR="00E52218">
        <w:rPr>
          <w:rFonts w:ascii="Times New Roman" w:hAnsi="Times New Roman" w:cs="Times New Roman"/>
          <w:sz w:val="24"/>
          <w:szCs w:val="24"/>
        </w:rPr>
        <w:t xml:space="preserve"> dėl pirmųjų verslo metų</w:t>
      </w:r>
      <w:r w:rsidR="00EA4A3C">
        <w:rPr>
          <w:rFonts w:ascii="Times New Roman" w:hAnsi="Times New Roman" w:cs="Times New Roman"/>
          <w:sz w:val="24"/>
          <w:szCs w:val="24"/>
        </w:rPr>
        <w:t>.</w:t>
      </w:r>
      <w:r w:rsidR="004E083C" w:rsidRPr="004E083C">
        <w:rPr>
          <w:rFonts w:ascii="Times New Roman" w:hAnsi="Times New Roman" w:cs="Times New Roman"/>
          <w:sz w:val="24"/>
          <w:szCs w:val="24"/>
        </w:rPr>
        <w:t xml:space="preserve"> </w:t>
      </w:r>
    </w:p>
    <w:p w14:paraId="4641D647" w14:textId="0AA745BB" w:rsidR="00131759" w:rsidRDefault="004E083C" w:rsidP="00D34C76">
      <w:pPr>
        <w:jc w:val="both"/>
        <w:rPr>
          <w:rFonts w:ascii="Times New Roman" w:hAnsi="Times New Roman" w:cs="Times New Roman"/>
          <w:sz w:val="24"/>
          <w:szCs w:val="24"/>
        </w:rPr>
      </w:pPr>
      <w:r w:rsidRPr="004E083C">
        <w:rPr>
          <w:rFonts w:ascii="Times New Roman" w:hAnsi="Times New Roman" w:cs="Times New Roman"/>
          <w:sz w:val="24"/>
          <w:szCs w:val="24"/>
        </w:rPr>
        <w:t xml:space="preserve">Deklaracija </w:t>
      </w:r>
      <w:r w:rsidR="00E52218">
        <w:rPr>
          <w:rFonts w:ascii="Times New Roman" w:hAnsi="Times New Roman" w:cs="Times New Roman"/>
          <w:sz w:val="24"/>
          <w:szCs w:val="24"/>
        </w:rPr>
        <w:t xml:space="preserve">dėl pirmųjų verslo metų </w:t>
      </w:r>
      <w:r w:rsidRPr="004E083C">
        <w:rPr>
          <w:rFonts w:ascii="Times New Roman" w:hAnsi="Times New Roman" w:cs="Times New Roman"/>
          <w:sz w:val="24"/>
          <w:szCs w:val="24"/>
        </w:rPr>
        <w:t xml:space="preserve">patalpinta </w:t>
      </w:r>
      <w:r w:rsidR="00B30D08">
        <w:rPr>
          <w:rFonts w:ascii="Times New Roman" w:hAnsi="Times New Roman" w:cs="Times New Roman"/>
          <w:sz w:val="24"/>
          <w:szCs w:val="24"/>
        </w:rPr>
        <w:t>Tarnybos</w:t>
      </w:r>
      <w:r w:rsidRPr="004E083C">
        <w:rPr>
          <w:rFonts w:ascii="Times New Roman" w:hAnsi="Times New Roman" w:cs="Times New Roman"/>
          <w:sz w:val="24"/>
          <w:szCs w:val="24"/>
        </w:rPr>
        <w:t xml:space="preserve"> interneto svetainėje adresu: </w:t>
      </w:r>
      <w:hyperlink r:id="rId31" w:history="1">
        <w:r w:rsidR="00B30D08" w:rsidRPr="003C0317">
          <w:rPr>
            <w:rStyle w:val="Hyperlink"/>
            <w:rFonts w:ascii="Times New Roman" w:hAnsi="Times New Roman" w:cs="Times New Roman"/>
            <w:sz w:val="24"/>
            <w:szCs w:val="24"/>
          </w:rPr>
          <w:t>https://vmvt.lrv.lt/public/canonical/1753427988/2633/deklaracija_del_pirmuju_verslo_metu_2015_3.pdf</w:t>
        </w:r>
      </w:hyperlink>
      <w:r w:rsidR="00B30D08">
        <w:rPr>
          <w:rFonts w:ascii="Times New Roman" w:hAnsi="Times New Roman" w:cs="Times New Roman"/>
          <w:sz w:val="24"/>
          <w:szCs w:val="24"/>
        </w:rPr>
        <w:t xml:space="preserve"> </w:t>
      </w:r>
    </w:p>
    <w:p w14:paraId="791156DA" w14:textId="2C07FE5D" w:rsidR="004E083C" w:rsidRDefault="004E083C" w:rsidP="004E083C">
      <w:pPr>
        <w:ind w:firstLine="709"/>
        <w:jc w:val="both"/>
        <w:rPr>
          <w:rFonts w:ascii="Times New Roman" w:hAnsi="Times New Roman" w:cs="Times New Roman"/>
          <w:sz w:val="24"/>
          <w:szCs w:val="24"/>
        </w:rPr>
      </w:pPr>
      <w:r w:rsidRPr="004E083C">
        <w:rPr>
          <w:rFonts w:ascii="Times New Roman" w:hAnsi="Times New Roman" w:cs="Times New Roman"/>
          <w:sz w:val="24"/>
          <w:szCs w:val="24"/>
        </w:rPr>
        <w:t>7.1.</w:t>
      </w:r>
      <w:r>
        <w:rPr>
          <w:rFonts w:ascii="Times New Roman" w:hAnsi="Times New Roman" w:cs="Times New Roman"/>
          <w:sz w:val="24"/>
          <w:szCs w:val="24"/>
        </w:rPr>
        <w:t xml:space="preserve"> </w:t>
      </w:r>
      <w:r w:rsidRPr="004E083C">
        <w:rPr>
          <w:rFonts w:ascii="Times New Roman" w:hAnsi="Times New Roman" w:cs="Times New Roman"/>
          <w:sz w:val="24"/>
          <w:szCs w:val="24"/>
        </w:rPr>
        <w:t>Ūkio subjektų, teigiančių, kad pirmaisiais veiklos metais gavo naudingų konsultacijų ir jiems nebuvo taikytos poveikio priemonės, išskyrus atvejus, kai jos buvo būtinos ir neišvengiamos, siekiant užkirsti kelią reikšmingos žalos ar pavojaus visuomenei, kitų asmenų interesams ar aplinkai atsiradimui, proc.</w:t>
      </w:r>
    </w:p>
    <w:p w14:paraId="7BF921B5" w14:textId="76243F27" w:rsidR="00980C04" w:rsidRPr="004E083C" w:rsidRDefault="00980C04" w:rsidP="004E083C">
      <w:pPr>
        <w:ind w:firstLine="709"/>
        <w:jc w:val="both"/>
        <w:rPr>
          <w:rFonts w:ascii="Times New Roman" w:hAnsi="Times New Roman" w:cs="Times New Roman"/>
          <w:sz w:val="24"/>
          <w:szCs w:val="24"/>
        </w:rPr>
      </w:pPr>
      <w:r w:rsidRPr="009B2316">
        <w:rPr>
          <w:rFonts w:ascii="Times New Roman" w:hAnsi="Times New Roman" w:cs="Times New Roman"/>
          <w:sz w:val="24"/>
          <w:szCs w:val="24"/>
        </w:rPr>
        <w:t xml:space="preserve">Duomenys bus pateikti </w:t>
      </w:r>
      <w:r w:rsidR="00F70566" w:rsidRPr="009B2316">
        <w:rPr>
          <w:rFonts w:ascii="Times New Roman" w:hAnsi="Times New Roman" w:cs="Times New Roman"/>
          <w:sz w:val="24"/>
          <w:szCs w:val="24"/>
        </w:rPr>
        <w:t xml:space="preserve">apibendrinus </w:t>
      </w:r>
      <w:r w:rsidR="009B2316" w:rsidRPr="009B2316">
        <w:rPr>
          <w:rFonts w:ascii="Times New Roman" w:hAnsi="Times New Roman" w:cs="Times New Roman"/>
          <w:sz w:val="24"/>
          <w:szCs w:val="24"/>
        </w:rPr>
        <w:t>metų</w:t>
      </w:r>
      <w:r w:rsidR="00F70566" w:rsidRPr="009B2316">
        <w:rPr>
          <w:rFonts w:ascii="Times New Roman" w:hAnsi="Times New Roman" w:cs="Times New Roman"/>
          <w:sz w:val="24"/>
          <w:szCs w:val="24"/>
        </w:rPr>
        <w:t xml:space="preserve"> rezultatus.</w:t>
      </w:r>
    </w:p>
    <w:p w14:paraId="3E0A4665" w14:textId="113E97D5" w:rsidR="004E083C" w:rsidRDefault="004E083C" w:rsidP="004E083C">
      <w:pPr>
        <w:ind w:firstLine="709"/>
        <w:jc w:val="both"/>
        <w:rPr>
          <w:rFonts w:ascii="Times New Roman" w:hAnsi="Times New Roman" w:cs="Times New Roman"/>
          <w:sz w:val="24"/>
          <w:szCs w:val="24"/>
        </w:rPr>
      </w:pPr>
      <w:r w:rsidRPr="004E083C">
        <w:rPr>
          <w:rFonts w:ascii="Times New Roman" w:hAnsi="Times New Roman" w:cs="Times New Roman"/>
          <w:sz w:val="24"/>
          <w:szCs w:val="24"/>
        </w:rPr>
        <w:t>7.2.</w:t>
      </w:r>
      <w:r>
        <w:rPr>
          <w:rFonts w:ascii="Times New Roman" w:hAnsi="Times New Roman" w:cs="Times New Roman"/>
          <w:sz w:val="24"/>
          <w:szCs w:val="24"/>
        </w:rPr>
        <w:t xml:space="preserve"> </w:t>
      </w:r>
      <w:r w:rsidRPr="004E083C">
        <w:rPr>
          <w:rFonts w:ascii="Times New Roman" w:hAnsi="Times New Roman" w:cs="Times New Roman"/>
          <w:sz w:val="24"/>
          <w:szCs w:val="24"/>
        </w:rPr>
        <w:t>Ūkio subjektų, teigiančių, kad veiklos patikrinimas prisidėjo prie  įmonės veiklos tobulinimo, proc.</w:t>
      </w:r>
    </w:p>
    <w:p w14:paraId="5943B5DA" w14:textId="0083300B" w:rsidR="009B2316" w:rsidRDefault="009B2316" w:rsidP="004E083C">
      <w:pPr>
        <w:ind w:firstLine="709"/>
        <w:jc w:val="both"/>
        <w:rPr>
          <w:rFonts w:ascii="Times New Roman" w:hAnsi="Times New Roman" w:cs="Times New Roman"/>
          <w:sz w:val="24"/>
          <w:szCs w:val="24"/>
        </w:rPr>
      </w:pPr>
      <w:r>
        <w:rPr>
          <w:noProof/>
        </w:rPr>
        <w:lastRenderedPageBreak/>
        <w:drawing>
          <wp:inline distT="0" distB="0" distL="0" distR="0" wp14:anchorId="43D6D503" wp14:editId="08FD676E">
            <wp:extent cx="4500000" cy="2592000"/>
            <wp:effectExtent l="0" t="0" r="15240" b="18415"/>
            <wp:docPr id="246425806" name="Chart 1">
              <a:extLst xmlns:a="http://schemas.openxmlformats.org/drawingml/2006/main">
                <a:ext uri="{FF2B5EF4-FFF2-40B4-BE49-F238E27FC236}">
                  <a16:creationId xmlns:a16="http://schemas.microsoft.com/office/drawing/2014/main" id="{5228F598-646A-4653-9FB4-0759A926BC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7438EC9C" w14:textId="36E8459C" w:rsidR="004E083C" w:rsidRDefault="004E083C" w:rsidP="004E083C">
      <w:pPr>
        <w:pStyle w:val="ListParagraph"/>
        <w:numPr>
          <w:ilvl w:val="0"/>
          <w:numId w:val="1"/>
        </w:numPr>
        <w:jc w:val="both"/>
        <w:rPr>
          <w:rFonts w:ascii="Times New Roman" w:hAnsi="Times New Roman" w:cs="Times New Roman"/>
          <w:b/>
          <w:bCs/>
          <w:sz w:val="24"/>
          <w:szCs w:val="24"/>
        </w:rPr>
      </w:pPr>
      <w:r w:rsidRPr="004E083C">
        <w:rPr>
          <w:rFonts w:ascii="Times New Roman" w:hAnsi="Times New Roman" w:cs="Times New Roman"/>
          <w:b/>
          <w:bCs/>
          <w:sz w:val="24"/>
          <w:szCs w:val="24"/>
        </w:rPr>
        <w:t>Finansinių ir žmogiškųjų išteklių pasiskirstymas pagal veiklos sritis:</w:t>
      </w:r>
    </w:p>
    <w:p w14:paraId="4D9F7F8A" w14:textId="680C5B1E" w:rsidR="004E083C" w:rsidRDefault="004E083C" w:rsidP="008104A6">
      <w:pPr>
        <w:ind w:firstLine="720"/>
        <w:jc w:val="both"/>
        <w:rPr>
          <w:rFonts w:ascii="Times New Roman" w:hAnsi="Times New Roman" w:cs="Times New Roman"/>
          <w:sz w:val="24"/>
          <w:szCs w:val="24"/>
        </w:rPr>
      </w:pPr>
      <w:r w:rsidRPr="004E083C">
        <w:rPr>
          <w:rFonts w:ascii="Times New Roman" w:hAnsi="Times New Roman" w:cs="Times New Roman"/>
          <w:sz w:val="24"/>
          <w:szCs w:val="24"/>
        </w:rPr>
        <w:t>8.1.</w:t>
      </w:r>
      <w:r>
        <w:rPr>
          <w:rFonts w:ascii="Times New Roman" w:hAnsi="Times New Roman" w:cs="Times New Roman"/>
          <w:sz w:val="24"/>
          <w:szCs w:val="24"/>
        </w:rPr>
        <w:t xml:space="preserve"> </w:t>
      </w:r>
      <w:r w:rsidR="008104A6" w:rsidRPr="008104A6">
        <w:rPr>
          <w:rFonts w:ascii="Times New Roman" w:hAnsi="Times New Roman" w:cs="Times New Roman"/>
          <w:sz w:val="24"/>
          <w:szCs w:val="24"/>
        </w:rPr>
        <w:t>VMVT pareigybių pasiskirstymas, proc.</w:t>
      </w:r>
    </w:p>
    <w:p w14:paraId="713D974D" w14:textId="1FF8608D" w:rsidR="00516C27" w:rsidRDefault="00243742" w:rsidP="00516C27">
      <w:pPr>
        <w:ind w:firstLine="720"/>
        <w:jc w:val="both"/>
        <w:rPr>
          <w:rFonts w:ascii="Times New Roman" w:hAnsi="Times New Roman" w:cs="Times New Roman"/>
          <w:sz w:val="24"/>
          <w:szCs w:val="24"/>
        </w:rPr>
      </w:pPr>
      <w:r>
        <w:rPr>
          <w:noProof/>
        </w:rPr>
        <w:drawing>
          <wp:inline distT="0" distB="0" distL="0" distR="0" wp14:anchorId="169CBE97" wp14:editId="10A6B33E">
            <wp:extent cx="4500000" cy="2664000"/>
            <wp:effectExtent l="0" t="0" r="15240" b="3175"/>
            <wp:docPr id="1267494571" name="Chart 1">
              <a:extLst xmlns:a="http://schemas.openxmlformats.org/drawingml/2006/main">
                <a:ext uri="{FF2B5EF4-FFF2-40B4-BE49-F238E27FC236}">
                  <a16:creationId xmlns:a16="http://schemas.microsoft.com/office/drawing/2014/main" id="{33885500-8863-40DA-A3E5-22E2484C05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0B05872E" w14:textId="4B55DCA0" w:rsidR="008104A6" w:rsidRDefault="008104A6" w:rsidP="00516C27">
      <w:pPr>
        <w:ind w:firstLine="720"/>
        <w:jc w:val="both"/>
        <w:rPr>
          <w:rFonts w:ascii="Times New Roman" w:hAnsi="Times New Roman" w:cs="Times New Roman"/>
          <w:sz w:val="24"/>
          <w:szCs w:val="24"/>
        </w:rPr>
      </w:pPr>
      <w:r>
        <w:rPr>
          <w:rFonts w:ascii="Times New Roman" w:hAnsi="Times New Roman" w:cs="Times New Roman"/>
          <w:sz w:val="24"/>
          <w:szCs w:val="24"/>
        </w:rPr>
        <w:t xml:space="preserve">8.2. </w:t>
      </w:r>
      <w:r w:rsidRPr="008104A6">
        <w:rPr>
          <w:rFonts w:ascii="Times New Roman" w:hAnsi="Times New Roman" w:cs="Times New Roman"/>
          <w:sz w:val="24"/>
          <w:szCs w:val="24"/>
        </w:rPr>
        <w:t>VMVT finansinių išteklių</w:t>
      </w:r>
      <w:r w:rsidR="00EB6189">
        <w:rPr>
          <w:rFonts w:ascii="Times New Roman" w:hAnsi="Times New Roman" w:cs="Times New Roman"/>
          <w:sz w:val="24"/>
          <w:szCs w:val="24"/>
        </w:rPr>
        <w:t xml:space="preserve"> (darbo užmokesčio)</w:t>
      </w:r>
      <w:r w:rsidRPr="008104A6">
        <w:rPr>
          <w:rFonts w:ascii="Times New Roman" w:hAnsi="Times New Roman" w:cs="Times New Roman"/>
          <w:sz w:val="24"/>
          <w:szCs w:val="24"/>
        </w:rPr>
        <w:t xml:space="preserve"> pasiskirstymas, tūkst. eurų</w:t>
      </w:r>
    </w:p>
    <w:p w14:paraId="126A638B" w14:textId="5C6DC27E" w:rsidR="008104A6" w:rsidRDefault="00F86A36" w:rsidP="008104A6">
      <w:pPr>
        <w:ind w:firstLine="720"/>
        <w:jc w:val="both"/>
        <w:rPr>
          <w:rFonts w:ascii="Times New Roman" w:hAnsi="Times New Roman" w:cs="Times New Roman"/>
          <w:sz w:val="24"/>
          <w:szCs w:val="24"/>
        </w:rPr>
      </w:pPr>
      <w:r>
        <w:rPr>
          <w:noProof/>
        </w:rPr>
        <w:drawing>
          <wp:inline distT="0" distB="0" distL="0" distR="0" wp14:anchorId="79CB50BC" wp14:editId="4B308448">
            <wp:extent cx="4500000" cy="2700000"/>
            <wp:effectExtent l="0" t="0" r="15240" b="5715"/>
            <wp:docPr id="1109256326" name="Chart 1">
              <a:extLst xmlns:a="http://schemas.openxmlformats.org/drawingml/2006/main">
                <a:ext uri="{FF2B5EF4-FFF2-40B4-BE49-F238E27FC236}">
                  <a16:creationId xmlns:a16="http://schemas.microsoft.com/office/drawing/2014/main" id="{9E6F9ACA-418A-1653-22A7-03A9031FBC1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5AD903E3" w14:textId="1B4B7DA2" w:rsidR="00624C80" w:rsidRDefault="004E083C" w:rsidP="00624C80">
      <w:pPr>
        <w:ind w:firstLine="720"/>
        <w:jc w:val="both"/>
        <w:rPr>
          <w:rFonts w:ascii="Times New Roman" w:hAnsi="Times New Roman" w:cs="Times New Roman"/>
          <w:sz w:val="24"/>
          <w:szCs w:val="24"/>
        </w:rPr>
      </w:pPr>
      <w:r w:rsidRPr="004E083C">
        <w:rPr>
          <w:rFonts w:ascii="Times New Roman" w:hAnsi="Times New Roman" w:cs="Times New Roman"/>
          <w:sz w:val="24"/>
          <w:szCs w:val="24"/>
        </w:rPr>
        <w:lastRenderedPageBreak/>
        <w:t>8.</w:t>
      </w:r>
      <w:r w:rsidR="008104A6">
        <w:rPr>
          <w:rFonts w:ascii="Times New Roman" w:hAnsi="Times New Roman" w:cs="Times New Roman"/>
          <w:sz w:val="24"/>
          <w:szCs w:val="24"/>
        </w:rPr>
        <w:t>3</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Perspektyvinis planinių ir neplaninių patikrinimų trukmės mažėjimas (val.)</w:t>
      </w:r>
      <w:r>
        <w:rPr>
          <w:rFonts w:ascii="Times New Roman" w:hAnsi="Times New Roman" w:cs="Times New Roman"/>
          <w:sz w:val="24"/>
          <w:szCs w:val="24"/>
        </w:rPr>
        <w:t>.</w:t>
      </w:r>
      <w:r w:rsidR="009B3EA2">
        <w:rPr>
          <w:rFonts w:ascii="Times New Roman" w:hAnsi="Times New Roman" w:cs="Times New Roman"/>
          <w:sz w:val="24"/>
          <w:szCs w:val="24"/>
        </w:rPr>
        <w:t xml:space="preserve"> </w:t>
      </w:r>
    </w:p>
    <w:p w14:paraId="2B5A2D61" w14:textId="2EC977D9" w:rsidR="008104A6" w:rsidRDefault="00F51331" w:rsidP="00624C80">
      <w:pPr>
        <w:ind w:firstLine="720"/>
        <w:jc w:val="both"/>
        <w:rPr>
          <w:rFonts w:ascii="Times New Roman" w:hAnsi="Times New Roman" w:cs="Times New Roman"/>
          <w:sz w:val="24"/>
          <w:szCs w:val="24"/>
        </w:rPr>
      </w:pPr>
      <w:r>
        <w:rPr>
          <w:noProof/>
        </w:rPr>
        <w:drawing>
          <wp:inline distT="0" distB="0" distL="0" distR="0" wp14:anchorId="02079375" wp14:editId="4BE3A013">
            <wp:extent cx="4500000" cy="2628000"/>
            <wp:effectExtent l="0" t="0" r="15240" b="1270"/>
            <wp:docPr id="1145520892" name="Chart 1">
              <a:extLst xmlns:a="http://schemas.openxmlformats.org/drawingml/2006/main">
                <a:ext uri="{FF2B5EF4-FFF2-40B4-BE49-F238E27FC236}">
                  <a16:creationId xmlns:a16="http://schemas.microsoft.com/office/drawing/2014/main" id="{5011BC11-E875-4DC9-89FA-DB7A1D4EFFD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63A249D7" w14:textId="5C8594B5" w:rsidR="004E083C" w:rsidRDefault="004E083C" w:rsidP="00AA01DB">
      <w:pPr>
        <w:ind w:firstLine="709"/>
        <w:rPr>
          <w:rFonts w:ascii="Times New Roman" w:hAnsi="Times New Roman" w:cs="Times New Roman"/>
          <w:sz w:val="24"/>
          <w:szCs w:val="24"/>
        </w:rPr>
      </w:pPr>
      <w:r w:rsidRPr="004E083C">
        <w:rPr>
          <w:rFonts w:ascii="Times New Roman" w:hAnsi="Times New Roman" w:cs="Times New Roman"/>
          <w:sz w:val="24"/>
          <w:szCs w:val="24"/>
        </w:rPr>
        <w:t>8.</w:t>
      </w:r>
      <w:r w:rsidR="008104A6">
        <w:rPr>
          <w:rFonts w:ascii="Times New Roman" w:hAnsi="Times New Roman" w:cs="Times New Roman"/>
          <w:sz w:val="24"/>
          <w:szCs w:val="24"/>
        </w:rPr>
        <w:t>4</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Iniciatyvų, siekiant sumažinti nepagrįstus, neproporcingus ūkinės veiklos suvaržymus, skaičius (siekiama perspektyvinio didėjimo)</w:t>
      </w:r>
      <w:r>
        <w:rPr>
          <w:rFonts w:ascii="Times New Roman" w:hAnsi="Times New Roman" w:cs="Times New Roman"/>
          <w:sz w:val="24"/>
          <w:szCs w:val="24"/>
        </w:rPr>
        <w:t>.</w:t>
      </w:r>
    </w:p>
    <w:p w14:paraId="51BFD037" w14:textId="728BBE63" w:rsidR="00DC00B7" w:rsidRDefault="00E35181" w:rsidP="004E083C">
      <w:pPr>
        <w:ind w:firstLine="720"/>
        <w:jc w:val="both"/>
        <w:rPr>
          <w:rFonts w:ascii="Times New Roman" w:hAnsi="Times New Roman" w:cs="Times New Roman"/>
          <w:sz w:val="24"/>
          <w:szCs w:val="24"/>
        </w:rPr>
      </w:pPr>
      <w:r>
        <w:rPr>
          <w:noProof/>
        </w:rPr>
        <w:drawing>
          <wp:inline distT="0" distB="0" distL="0" distR="0" wp14:anchorId="7613BE45" wp14:editId="75CDCC98">
            <wp:extent cx="4500000" cy="2340000"/>
            <wp:effectExtent l="0" t="0" r="15240" b="3175"/>
            <wp:docPr id="1147598171" name="Chart 1">
              <a:extLst xmlns:a="http://schemas.openxmlformats.org/drawingml/2006/main">
                <a:ext uri="{FF2B5EF4-FFF2-40B4-BE49-F238E27FC236}">
                  <a16:creationId xmlns:a16="http://schemas.microsoft.com/office/drawing/2014/main" id="{CA0AEDD6-F02D-44ED-A9E1-9B9296BC92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0EE4832F" w14:textId="6C5AF550" w:rsidR="00DC00B7" w:rsidRPr="00806565" w:rsidRDefault="004E083C" w:rsidP="009A6A5C">
      <w:pPr>
        <w:ind w:firstLine="720"/>
        <w:jc w:val="both"/>
        <w:rPr>
          <w:rFonts w:ascii="Times New Roman" w:hAnsi="Times New Roman" w:cs="Times New Roman"/>
          <w:sz w:val="24"/>
          <w:szCs w:val="24"/>
        </w:rPr>
      </w:pPr>
      <w:r w:rsidRPr="004E083C">
        <w:rPr>
          <w:rFonts w:ascii="Times New Roman" w:hAnsi="Times New Roman" w:cs="Times New Roman"/>
          <w:sz w:val="24"/>
          <w:szCs w:val="24"/>
        </w:rPr>
        <w:t>8.</w:t>
      </w:r>
      <w:r w:rsidR="008104A6">
        <w:rPr>
          <w:rFonts w:ascii="Times New Roman" w:hAnsi="Times New Roman" w:cs="Times New Roman"/>
          <w:sz w:val="24"/>
          <w:szCs w:val="24"/>
        </w:rPr>
        <w:t>5</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Tarnybos darbuotojų, dalyvavusių su priežiūros funkcijų atlikimu susijusiuose kvalifikacijos kėlimo kursuose, mokymuose, perspektyvinis skaičiaus didėjimas – nustatomas pagal asmenų skaičių</w:t>
      </w:r>
      <w:r>
        <w:rPr>
          <w:rFonts w:ascii="Times New Roman" w:hAnsi="Times New Roman" w:cs="Times New Roman"/>
          <w:sz w:val="24"/>
          <w:szCs w:val="24"/>
        </w:rPr>
        <w:t>.</w:t>
      </w:r>
    </w:p>
    <w:p w14:paraId="6CF90C8C" w14:textId="036C3093" w:rsidR="009A6A5C" w:rsidRPr="004E083C" w:rsidRDefault="00E35181" w:rsidP="004E083C">
      <w:pPr>
        <w:ind w:firstLine="720"/>
        <w:jc w:val="both"/>
        <w:rPr>
          <w:rFonts w:ascii="Times New Roman" w:hAnsi="Times New Roman" w:cs="Times New Roman"/>
          <w:sz w:val="24"/>
          <w:szCs w:val="24"/>
        </w:rPr>
      </w:pPr>
      <w:r>
        <w:rPr>
          <w:noProof/>
        </w:rPr>
        <w:drawing>
          <wp:inline distT="0" distB="0" distL="0" distR="0" wp14:anchorId="6890216F" wp14:editId="62ADAE45">
            <wp:extent cx="4500000" cy="2592000"/>
            <wp:effectExtent l="0" t="0" r="15240" b="18415"/>
            <wp:docPr id="1292959511" name="Chart 1">
              <a:extLst xmlns:a="http://schemas.openxmlformats.org/drawingml/2006/main">
                <a:ext uri="{FF2B5EF4-FFF2-40B4-BE49-F238E27FC236}">
                  <a16:creationId xmlns:a16="http://schemas.microsoft.com/office/drawing/2014/main" id="{CF7A5A88-2CE0-4F57-91BB-9C1A6CF1AD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sectPr w:rsidR="009A6A5C" w:rsidRPr="004E083C" w:rsidSect="006654C3">
      <w:footnotePr>
        <w:numFmt w:val="chicago"/>
      </w:footnotePr>
      <w:type w:val="continuous"/>
      <w:pgSz w:w="11906" w:h="16838"/>
      <w:pgMar w:top="1134" w:right="1134" w:bottom="1134" w:left="1701" w:header="567" w:footer="567" w:gutter="0"/>
      <w:cols w:space="1296"/>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A4A46A" w14:textId="77777777" w:rsidR="002514FA" w:rsidRDefault="002514FA" w:rsidP="00AA2A20">
      <w:pPr>
        <w:spacing w:after="0" w:line="240" w:lineRule="auto"/>
      </w:pPr>
      <w:r>
        <w:separator/>
      </w:r>
    </w:p>
  </w:endnote>
  <w:endnote w:type="continuationSeparator" w:id="0">
    <w:p w14:paraId="620489E8" w14:textId="77777777" w:rsidR="002514FA" w:rsidRDefault="002514FA" w:rsidP="00AA2A2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Segoe UI">
    <w:panose1 w:val="020B0502040204020203"/>
    <w:charset w:val="BA"/>
    <w:family w:val="swiss"/>
    <w:pitch w:val="variable"/>
    <w:sig w:usb0="E4002EFF" w:usb1="C000E47F" w:usb2="00000009" w:usb3="00000000" w:csb0="000001FF" w:csb1="00000000"/>
  </w:font>
  <w:font w:name="Calibri Light">
    <w:panose1 w:val="020F0302020204030204"/>
    <w:charset w:val="BA"/>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9557498"/>
      <w:docPartObj>
        <w:docPartGallery w:val="Page Numbers (Bottom of Page)"/>
        <w:docPartUnique/>
      </w:docPartObj>
    </w:sdtPr>
    <w:sdtEndPr>
      <w:rPr>
        <w:noProof/>
      </w:rPr>
    </w:sdtEndPr>
    <w:sdtContent>
      <w:p w14:paraId="7253DCC2" w14:textId="4E626B0E" w:rsidR="0077785D" w:rsidRDefault="0077785D">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1CA04F99" w14:textId="77777777" w:rsidR="0077785D" w:rsidRDefault="0077785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68FB553" w14:textId="77777777" w:rsidR="002514FA" w:rsidRDefault="002514FA" w:rsidP="00AA2A20">
      <w:pPr>
        <w:spacing w:after="0" w:line="240" w:lineRule="auto"/>
      </w:pPr>
      <w:r>
        <w:separator/>
      </w:r>
    </w:p>
  </w:footnote>
  <w:footnote w:type="continuationSeparator" w:id="0">
    <w:p w14:paraId="72465AA2" w14:textId="77777777" w:rsidR="002514FA" w:rsidRDefault="002514FA" w:rsidP="00AA2A20">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16894449"/>
      <w:docPartObj>
        <w:docPartGallery w:val="Page Numbers (Top of Page)"/>
        <w:docPartUnique/>
      </w:docPartObj>
    </w:sdtPr>
    <w:sdtEndPr>
      <w:rPr>
        <w:noProof/>
      </w:rPr>
    </w:sdtEndPr>
    <w:sdtContent>
      <w:p w14:paraId="6CF248D2" w14:textId="3DC42C1B" w:rsidR="00AA2A20" w:rsidRDefault="00000000">
        <w:pPr>
          <w:pStyle w:val="Header"/>
          <w:jc w:val="center"/>
        </w:pPr>
      </w:p>
    </w:sdtContent>
  </w:sdt>
  <w:p w14:paraId="26EE1E90" w14:textId="77777777" w:rsidR="00AA2A20" w:rsidRDefault="00AA2A2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9AF5B45"/>
    <w:multiLevelType w:val="hybridMultilevel"/>
    <w:tmpl w:val="5E648202"/>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 w15:restartNumberingAfterBreak="0">
    <w:nsid w:val="371E360B"/>
    <w:multiLevelType w:val="hybridMultilevel"/>
    <w:tmpl w:val="21BEDB36"/>
    <w:lvl w:ilvl="0" w:tplc="04270001">
      <w:start w:val="1"/>
      <w:numFmt w:val="bullet"/>
      <w:lvlText w:val=""/>
      <w:lvlJc w:val="left"/>
      <w:pPr>
        <w:ind w:left="1287" w:hanging="360"/>
      </w:pPr>
      <w:rPr>
        <w:rFonts w:ascii="Symbol" w:hAnsi="Symbol" w:hint="default"/>
      </w:rPr>
    </w:lvl>
    <w:lvl w:ilvl="1" w:tplc="04270003" w:tentative="1">
      <w:start w:val="1"/>
      <w:numFmt w:val="bullet"/>
      <w:lvlText w:val="o"/>
      <w:lvlJc w:val="left"/>
      <w:pPr>
        <w:ind w:left="2007" w:hanging="360"/>
      </w:pPr>
      <w:rPr>
        <w:rFonts w:ascii="Courier New" w:hAnsi="Courier New" w:cs="Courier New" w:hint="default"/>
      </w:rPr>
    </w:lvl>
    <w:lvl w:ilvl="2" w:tplc="04270005" w:tentative="1">
      <w:start w:val="1"/>
      <w:numFmt w:val="bullet"/>
      <w:lvlText w:val=""/>
      <w:lvlJc w:val="left"/>
      <w:pPr>
        <w:ind w:left="2727" w:hanging="360"/>
      </w:pPr>
      <w:rPr>
        <w:rFonts w:ascii="Wingdings" w:hAnsi="Wingdings" w:hint="default"/>
      </w:rPr>
    </w:lvl>
    <w:lvl w:ilvl="3" w:tplc="04270001" w:tentative="1">
      <w:start w:val="1"/>
      <w:numFmt w:val="bullet"/>
      <w:lvlText w:val=""/>
      <w:lvlJc w:val="left"/>
      <w:pPr>
        <w:ind w:left="3447" w:hanging="360"/>
      </w:pPr>
      <w:rPr>
        <w:rFonts w:ascii="Symbol" w:hAnsi="Symbol" w:hint="default"/>
      </w:rPr>
    </w:lvl>
    <w:lvl w:ilvl="4" w:tplc="04270003" w:tentative="1">
      <w:start w:val="1"/>
      <w:numFmt w:val="bullet"/>
      <w:lvlText w:val="o"/>
      <w:lvlJc w:val="left"/>
      <w:pPr>
        <w:ind w:left="4167" w:hanging="360"/>
      </w:pPr>
      <w:rPr>
        <w:rFonts w:ascii="Courier New" w:hAnsi="Courier New" w:cs="Courier New" w:hint="default"/>
      </w:rPr>
    </w:lvl>
    <w:lvl w:ilvl="5" w:tplc="04270005" w:tentative="1">
      <w:start w:val="1"/>
      <w:numFmt w:val="bullet"/>
      <w:lvlText w:val=""/>
      <w:lvlJc w:val="left"/>
      <w:pPr>
        <w:ind w:left="4887" w:hanging="360"/>
      </w:pPr>
      <w:rPr>
        <w:rFonts w:ascii="Wingdings" w:hAnsi="Wingdings" w:hint="default"/>
      </w:rPr>
    </w:lvl>
    <w:lvl w:ilvl="6" w:tplc="04270001" w:tentative="1">
      <w:start w:val="1"/>
      <w:numFmt w:val="bullet"/>
      <w:lvlText w:val=""/>
      <w:lvlJc w:val="left"/>
      <w:pPr>
        <w:ind w:left="5607" w:hanging="360"/>
      </w:pPr>
      <w:rPr>
        <w:rFonts w:ascii="Symbol" w:hAnsi="Symbol" w:hint="default"/>
      </w:rPr>
    </w:lvl>
    <w:lvl w:ilvl="7" w:tplc="04270003" w:tentative="1">
      <w:start w:val="1"/>
      <w:numFmt w:val="bullet"/>
      <w:lvlText w:val="o"/>
      <w:lvlJc w:val="left"/>
      <w:pPr>
        <w:ind w:left="6327" w:hanging="360"/>
      </w:pPr>
      <w:rPr>
        <w:rFonts w:ascii="Courier New" w:hAnsi="Courier New" w:cs="Courier New" w:hint="default"/>
      </w:rPr>
    </w:lvl>
    <w:lvl w:ilvl="8" w:tplc="04270005" w:tentative="1">
      <w:start w:val="1"/>
      <w:numFmt w:val="bullet"/>
      <w:lvlText w:val=""/>
      <w:lvlJc w:val="left"/>
      <w:pPr>
        <w:ind w:left="7047" w:hanging="360"/>
      </w:pPr>
      <w:rPr>
        <w:rFonts w:ascii="Wingdings" w:hAnsi="Wingdings" w:hint="default"/>
      </w:rPr>
    </w:lvl>
  </w:abstractNum>
  <w:abstractNum w:abstractNumId="2" w15:restartNumberingAfterBreak="0">
    <w:nsid w:val="491A26CA"/>
    <w:multiLevelType w:val="hybridMultilevel"/>
    <w:tmpl w:val="D1C02BCC"/>
    <w:lvl w:ilvl="0" w:tplc="59E63F60">
      <w:start w:val="6"/>
      <w:numFmt w:val="bullet"/>
      <w:lvlText w:val="-"/>
      <w:lvlJc w:val="left"/>
      <w:pPr>
        <w:ind w:left="1069" w:hanging="360"/>
      </w:pPr>
      <w:rPr>
        <w:rFonts w:ascii="Times New Roman" w:eastAsiaTheme="minorHAnsi" w:hAnsi="Times New Roman" w:cs="Times New Roman" w:hint="default"/>
      </w:rPr>
    </w:lvl>
    <w:lvl w:ilvl="1" w:tplc="04270003" w:tentative="1">
      <w:start w:val="1"/>
      <w:numFmt w:val="bullet"/>
      <w:lvlText w:val="o"/>
      <w:lvlJc w:val="left"/>
      <w:pPr>
        <w:ind w:left="1789" w:hanging="360"/>
      </w:pPr>
      <w:rPr>
        <w:rFonts w:ascii="Courier New" w:hAnsi="Courier New" w:cs="Courier New" w:hint="default"/>
      </w:rPr>
    </w:lvl>
    <w:lvl w:ilvl="2" w:tplc="04270005" w:tentative="1">
      <w:start w:val="1"/>
      <w:numFmt w:val="bullet"/>
      <w:lvlText w:val=""/>
      <w:lvlJc w:val="left"/>
      <w:pPr>
        <w:ind w:left="2509" w:hanging="360"/>
      </w:pPr>
      <w:rPr>
        <w:rFonts w:ascii="Wingdings" w:hAnsi="Wingdings" w:hint="default"/>
      </w:rPr>
    </w:lvl>
    <w:lvl w:ilvl="3" w:tplc="04270001" w:tentative="1">
      <w:start w:val="1"/>
      <w:numFmt w:val="bullet"/>
      <w:lvlText w:val=""/>
      <w:lvlJc w:val="left"/>
      <w:pPr>
        <w:ind w:left="3229" w:hanging="360"/>
      </w:pPr>
      <w:rPr>
        <w:rFonts w:ascii="Symbol" w:hAnsi="Symbol" w:hint="default"/>
      </w:rPr>
    </w:lvl>
    <w:lvl w:ilvl="4" w:tplc="04270003" w:tentative="1">
      <w:start w:val="1"/>
      <w:numFmt w:val="bullet"/>
      <w:lvlText w:val="o"/>
      <w:lvlJc w:val="left"/>
      <w:pPr>
        <w:ind w:left="3949" w:hanging="360"/>
      </w:pPr>
      <w:rPr>
        <w:rFonts w:ascii="Courier New" w:hAnsi="Courier New" w:cs="Courier New" w:hint="default"/>
      </w:rPr>
    </w:lvl>
    <w:lvl w:ilvl="5" w:tplc="04270005" w:tentative="1">
      <w:start w:val="1"/>
      <w:numFmt w:val="bullet"/>
      <w:lvlText w:val=""/>
      <w:lvlJc w:val="left"/>
      <w:pPr>
        <w:ind w:left="4669" w:hanging="360"/>
      </w:pPr>
      <w:rPr>
        <w:rFonts w:ascii="Wingdings" w:hAnsi="Wingdings" w:hint="default"/>
      </w:rPr>
    </w:lvl>
    <w:lvl w:ilvl="6" w:tplc="04270001" w:tentative="1">
      <w:start w:val="1"/>
      <w:numFmt w:val="bullet"/>
      <w:lvlText w:val=""/>
      <w:lvlJc w:val="left"/>
      <w:pPr>
        <w:ind w:left="5389" w:hanging="360"/>
      </w:pPr>
      <w:rPr>
        <w:rFonts w:ascii="Symbol" w:hAnsi="Symbol" w:hint="default"/>
      </w:rPr>
    </w:lvl>
    <w:lvl w:ilvl="7" w:tplc="04270003" w:tentative="1">
      <w:start w:val="1"/>
      <w:numFmt w:val="bullet"/>
      <w:lvlText w:val="o"/>
      <w:lvlJc w:val="left"/>
      <w:pPr>
        <w:ind w:left="6109" w:hanging="360"/>
      </w:pPr>
      <w:rPr>
        <w:rFonts w:ascii="Courier New" w:hAnsi="Courier New" w:cs="Courier New" w:hint="default"/>
      </w:rPr>
    </w:lvl>
    <w:lvl w:ilvl="8" w:tplc="04270005" w:tentative="1">
      <w:start w:val="1"/>
      <w:numFmt w:val="bullet"/>
      <w:lvlText w:val=""/>
      <w:lvlJc w:val="left"/>
      <w:pPr>
        <w:ind w:left="6829" w:hanging="360"/>
      </w:pPr>
      <w:rPr>
        <w:rFonts w:ascii="Wingdings" w:hAnsi="Wingdings" w:hint="default"/>
      </w:rPr>
    </w:lvl>
  </w:abstractNum>
  <w:abstractNum w:abstractNumId="3" w15:restartNumberingAfterBreak="0">
    <w:nsid w:val="4B7E7870"/>
    <w:multiLevelType w:val="hybridMultilevel"/>
    <w:tmpl w:val="7DF21838"/>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 w15:restartNumberingAfterBreak="0">
    <w:nsid w:val="4EC63D35"/>
    <w:multiLevelType w:val="hybridMultilevel"/>
    <w:tmpl w:val="D4F42648"/>
    <w:lvl w:ilvl="0" w:tplc="709A4D32">
      <w:start w:val="1"/>
      <w:numFmt w:val="decimal"/>
      <w:lvlText w:val="%1."/>
      <w:lvlJc w:val="left"/>
      <w:pPr>
        <w:tabs>
          <w:tab w:val="num" w:pos="680"/>
        </w:tabs>
        <w:ind w:left="720" w:hanging="360"/>
      </w:pPr>
      <w:rPr>
        <w:rFonts w:hint="default"/>
        <w:b/>
        <w:b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 w15:restartNumberingAfterBreak="0">
    <w:nsid w:val="50785E5A"/>
    <w:multiLevelType w:val="hybridMultilevel"/>
    <w:tmpl w:val="EDAEB89A"/>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2160" w:hanging="360"/>
      </w:pPr>
      <w:rPr>
        <w:rFonts w:ascii="Courier New" w:hAnsi="Courier New" w:cs="Courier New" w:hint="default"/>
      </w:rPr>
    </w:lvl>
    <w:lvl w:ilvl="2" w:tplc="04270005" w:tentative="1">
      <w:start w:val="1"/>
      <w:numFmt w:val="bullet"/>
      <w:lvlText w:val=""/>
      <w:lvlJc w:val="left"/>
      <w:pPr>
        <w:ind w:left="2880" w:hanging="360"/>
      </w:pPr>
      <w:rPr>
        <w:rFonts w:ascii="Wingdings" w:hAnsi="Wingdings" w:hint="default"/>
      </w:rPr>
    </w:lvl>
    <w:lvl w:ilvl="3" w:tplc="04270001" w:tentative="1">
      <w:start w:val="1"/>
      <w:numFmt w:val="bullet"/>
      <w:lvlText w:val=""/>
      <w:lvlJc w:val="left"/>
      <w:pPr>
        <w:ind w:left="3600" w:hanging="360"/>
      </w:pPr>
      <w:rPr>
        <w:rFonts w:ascii="Symbol" w:hAnsi="Symbol" w:hint="default"/>
      </w:rPr>
    </w:lvl>
    <w:lvl w:ilvl="4" w:tplc="04270003" w:tentative="1">
      <w:start w:val="1"/>
      <w:numFmt w:val="bullet"/>
      <w:lvlText w:val="o"/>
      <w:lvlJc w:val="left"/>
      <w:pPr>
        <w:ind w:left="4320" w:hanging="360"/>
      </w:pPr>
      <w:rPr>
        <w:rFonts w:ascii="Courier New" w:hAnsi="Courier New" w:cs="Courier New" w:hint="default"/>
      </w:rPr>
    </w:lvl>
    <w:lvl w:ilvl="5" w:tplc="04270005" w:tentative="1">
      <w:start w:val="1"/>
      <w:numFmt w:val="bullet"/>
      <w:lvlText w:val=""/>
      <w:lvlJc w:val="left"/>
      <w:pPr>
        <w:ind w:left="5040" w:hanging="360"/>
      </w:pPr>
      <w:rPr>
        <w:rFonts w:ascii="Wingdings" w:hAnsi="Wingdings" w:hint="default"/>
      </w:rPr>
    </w:lvl>
    <w:lvl w:ilvl="6" w:tplc="04270001" w:tentative="1">
      <w:start w:val="1"/>
      <w:numFmt w:val="bullet"/>
      <w:lvlText w:val=""/>
      <w:lvlJc w:val="left"/>
      <w:pPr>
        <w:ind w:left="5760" w:hanging="360"/>
      </w:pPr>
      <w:rPr>
        <w:rFonts w:ascii="Symbol" w:hAnsi="Symbol" w:hint="default"/>
      </w:rPr>
    </w:lvl>
    <w:lvl w:ilvl="7" w:tplc="04270003" w:tentative="1">
      <w:start w:val="1"/>
      <w:numFmt w:val="bullet"/>
      <w:lvlText w:val="o"/>
      <w:lvlJc w:val="left"/>
      <w:pPr>
        <w:ind w:left="6480" w:hanging="360"/>
      </w:pPr>
      <w:rPr>
        <w:rFonts w:ascii="Courier New" w:hAnsi="Courier New" w:cs="Courier New" w:hint="default"/>
      </w:rPr>
    </w:lvl>
    <w:lvl w:ilvl="8" w:tplc="04270005" w:tentative="1">
      <w:start w:val="1"/>
      <w:numFmt w:val="bullet"/>
      <w:lvlText w:val=""/>
      <w:lvlJc w:val="left"/>
      <w:pPr>
        <w:ind w:left="7200" w:hanging="360"/>
      </w:pPr>
      <w:rPr>
        <w:rFonts w:ascii="Wingdings" w:hAnsi="Wingdings" w:hint="default"/>
      </w:rPr>
    </w:lvl>
  </w:abstractNum>
  <w:abstractNum w:abstractNumId="6" w15:restartNumberingAfterBreak="0">
    <w:nsid w:val="522E7A23"/>
    <w:multiLevelType w:val="hybridMultilevel"/>
    <w:tmpl w:val="CBF04D94"/>
    <w:lvl w:ilvl="0" w:tplc="0427000F">
      <w:start w:val="1"/>
      <w:numFmt w:val="decimal"/>
      <w:lvlText w:val="%1."/>
      <w:lvlJc w:val="left"/>
      <w:pPr>
        <w:ind w:left="1429" w:hanging="360"/>
      </w:pPr>
    </w:lvl>
    <w:lvl w:ilvl="1" w:tplc="04270019" w:tentative="1">
      <w:start w:val="1"/>
      <w:numFmt w:val="lowerLetter"/>
      <w:lvlText w:val="%2."/>
      <w:lvlJc w:val="left"/>
      <w:pPr>
        <w:ind w:left="2149" w:hanging="360"/>
      </w:pPr>
    </w:lvl>
    <w:lvl w:ilvl="2" w:tplc="0427001B" w:tentative="1">
      <w:start w:val="1"/>
      <w:numFmt w:val="lowerRoman"/>
      <w:lvlText w:val="%3."/>
      <w:lvlJc w:val="right"/>
      <w:pPr>
        <w:ind w:left="2869" w:hanging="180"/>
      </w:pPr>
    </w:lvl>
    <w:lvl w:ilvl="3" w:tplc="0427000F" w:tentative="1">
      <w:start w:val="1"/>
      <w:numFmt w:val="decimal"/>
      <w:lvlText w:val="%4."/>
      <w:lvlJc w:val="left"/>
      <w:pPr>
        <w:ind w:left="3589" w:hanging="360"/>
      </w:pPr>
    </w:lvl>
    <w:lvl w:ilvl="4" w:tplc="04270019" w:tentative="1">
      <w:start w:val="1"/>
      <w:numFmt w:val="lowerLetter"/>
      <w:lvlText w:val="%5."/>
      <w:lvlJc w:val="left"/>
      <w:pPr>
        <w:ind w:left="4309" w:hanging="360"/>
      </w:pPr>
    </w:lvl>
    <w:lvl w:ilvl="5" w:tplc="0427001B" w:tentative="1">
      <w:start w:val="1"/>
      <w:numFmt w:val="lowerRoman"/>
      <w:lvlText w:val="%6."/>
      <w:lvlJc w:val="right"/>
      <w:pPr>
        <w:ind w:left="5029" w:hanging="180"/>
      </w:pPr>
    </w:lvl>
    <w:lvl w:ilvl="6" w:tplc="0427000F" w:tentative="1">
      <w:start w:val="1"/>
      <w:numFmt w:val="decimal"/>
      <w:lvlText w:val="%7."/>
      <w:lvlJc w:val="left"/>
      <w:pPr>
        <w:ind w:left="5749" w:hanging="360"/>
      </w:pPr>
    </w:lvl>
    <w:lvl w:ilvl="7" w:tplc="04270019" w:tentative="1">
      <w:start w:val="1"/>
      <w:numFmt w:val="lowerLetter"/>
      <w:lvlText w:val="%8."/>
      <w:lvlJc w:val="left"/>
      <w:pPr>
        <w:ind w:left="6469" w:hanging="360"/>
      </w:pPr>
    </w:lvl>
    <w:lvl w:ilvl="8" w:tplc="0427001B" w:tentative="1">
      <w:start w:val="1"/>
      <w:numFmt w:val="lowerRoman"/>
      <w:lvlText w:val="%9."/>
      <w:lvlJc w:val="right"/>
      <w:pPr>
        <w:ind w:left="7189" w:hanging="180"/>
      </w:pPr>
    </w:lvl>
  </w:abstractNum>
  <w:num w:numId="1" w16cid:durableId="1689405430">
    <w:abstractNumId w:val="4"/>
  </w:num>
  <w:num w:numId="2" w16cid:durableId="1490950207">
    <w:abstractNumId w:val="5"/>
  </w:num>
  <w:num w:numId="3" w16cid:durableId="1602496662">
    <w:abstractNumId w:val="3"/>
  </w:num>
  <w:num w:numId="4" w16cid:durableId="753890806">
    <w:abstractNumId w:val="0"/>
  </w:num>
  <w:num w:numId="5" w16cid:durableId="1116296242">
    <w:abstractNumId w:val="1"/>
  </w:num>
  <w:num w:numId="6" w16cid:durableId="288438646">
    <w:abstractNumId w:val="2"/>
  </w:num>
  <w:num w:numId="7" w16cid:durableId="1481382368">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1296"/>
  <w:hyphenationZone w:val="396"/>
  <w:characterSpacingControl w:val="doNotCompress"/>
  <w:footnotePr>
    <w:numFmt w:val="chicago"/>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479A6"/>
    <w:rsid w:val="000004FD"/>
    <w:rsid w:val="000135F7"/>
    <w:rsid w:val="00016AB2"/>
    <w:rsid w:val="000206C0"/>
    <w:rsid w:val="00027256"/>
    <w:rsid w:val="00037931"/>
    <w:rsid w:val="00042983"/>
    <w:rsid w:val="00054EF8"/>
    <w:rsid w:val="000573EA"/>
    <w:rsid w:val="00085C46"/>
    <w:rsid w:val="000C07F7"/>
    <w:rsid w:val="000C302B"/>
    <w:rsid w:val="000C6FF5"/>
    <w:rsid w:val="000D5EF0"/>
    <w:rsid w:val="000E052E"/>
    <w:rsid w:val="000E7C9E"/>
    <w:rsid w:val="000F3CA7"/>
    <w:rsid w:val="000F3E82"/>
    <w:rsid w:val="00101D57"/>
    <w:rsid w:val="0010554E"/>
    <w:rsid w:val="00117D4C"/>
    <w:rsid w:val="001204E0"/>
    <w:rsid w:val="00122EAA"/>
    <w:rsid w:val="001235F2"/>
    <w:rsid w:val="001248F2"/>
    <w:rsid w:val="00126407"/>
    <w:rsid w:val="00130974"/>
    <w:rsid w:val="00131759"/>
    <w:rsid w:val="0014153C"/>
    <w:rsid w:val="00146D1D"/>
    <w:rsid w:val="00153A22"/>
    <w:rsid w:val="0016675F"/>
    <w:rsid w:val="001855AD"/>
    <w:rsid w:val="0018678D"/>
    <w:rsid w:val="001B1ADF"/>
    <w:rsid w:val="001B2C50"/>
    <w:rsid w:val="001C226B"/>
    <w:rsid w:val="001C74C7"/>
    <w:rsid w:val="001D4505"/>
    <w:rsid w:val="001D4F64"/>
    <w:rsid w:val="001E1323"/>
    <w:rsid w:val="001E2658"/>
    <w:rsid w:val="001F1210"/>
    <w:rsid w:val="001F255E"/>
    <w:rsid w:val="00201F13"/>
    <w:rsid w:val="0021555E"/>
    <w:rsid w:val="00220DC6"/>
    <w:rsid w:val="0022245C"/>
    <w:rsid w:val="00233741"/>
    <w:rsid w:val="00243742"/>
    <w:rsid w:val="002514FA"/>
    <w:rsid w:val="00262997"/>
    <w:rsid w:val="00263A0C"/>
    <w:rsid w:val="002673FE"/>
    <w:rsid w:val="0028740D"/>
    <w:rsid w:val="002944B5"/>
    <w:rsid w:val="002B35C0"/>
    <w:rsid w:val="002C1BE6"/>
    <w:rsid w:val="002E252D"/>
    <w:rsid w:val="002E742B"/>
    <w:rsid w:val="003009B9"/>
    <w:rsid w:val="003058E0"/>
    <w:rsid w:val="0031046C"/>
    <w:rsid w:val="003130BC"/>
    <w:rsid w:val="00330997"/>
    <w:rsid w:val="00337C71"/>
    <w:rsid w:val="003409B8"/>
    <w:rsid w:val="003479A6"/>
    <w:rsid w:val="0035598D"/>
    <w:rsid w:val="00383DAF"/>
    <w:rsid w:val="00385E58"/>
    <w:rsid w:val="003922A5"/>
    <w:rsid w:val="003A06EB"/>
    <w:rsid w:val="003A7B26"/>
    <w:rsid w:val="003B5EAC"/>
    <w:rsid w:val="003B621E"/>
    <w:rsid w:val="003C4BC5"/>
    <w:rsid w:val="003D1605"/>
    <w:rsid w:val="003D1B51"/>
    <w:rsid w:val="003D27F4"/>
    <w:rsid w:val="003D7BE1"/>
    <w:rsid w:val="003E5809"/>
    <w:rsid w:val="003F28D3"/>
    <w:rsid w:val="00404A23"/>
    <w:rsid w:val="00407220"/>
    <w:rsid w:val="0041724B"/>
    <w:rsid w:val="00417453"/>
    <w:rsid w:val="0042108B"/>
    <w:rsid w:val="00432583"/>
    <w:rsid w:val="004436C0"/>
    <w:rsid w:val="0045408C"/>
    <w:rsid w:val="004776E9"/>
    <w:rsid w:val="00482105"/>
    <w:rsid w:val="00484DE0"/>
    <w:rsid w:val="004A04F4"/>
    <w:rsid w:val="004A1C0C"/>
    <w:rsid w:val="004A48BF"/>
    <w:rsid w:val="004B3633"/>
    <w:rsid w:val="004C0AC3"/>
    <w:rsid w:val="004C6A7B"/>
    <w:rsid w:val="004C7A57"/>
    <w:rsid w:val="004D6493"/>
    <w:rsid w:val="004E083C"/>
    <w:rsid w:val="004F5B60"/>
    <w:rsid w:val="00505E5B"/>
    <w:rsid w:val="00516C27"/>
    <w:rsid w:val="00524BA3"/>
    <w:rsid w:val="00534D78"/>
    <w:rsid w:val="00540E6B"/>
    <w:rsid w:val="00542FD3"/>
    <w:rsid w:val="005834B3"/>
    <w:rsid w:val="005901B9"/>
    <w:rsid w:val="00591062"/>
    <w:rsid w:val="005950D6"/>
    <w:rsid w:val="00596B85"/>
    <w:rsid w:val="00597F37"/>
    <w:rsid w:val="005B1DBB"/>
    <w:rsid w:val="005B2C8A"/>
    <w:rsid w:val="005C6FD4"/>
    <w:rsid w:val="005E130A"/>
    <w:rsid w:val="005E3DF2"/>
    <w:rsid w:val="00602E37"/>
    <w:rsid w:val="00621DA1"/>
    <w:rsid w:val="00624C80"/>
    <w:rsid w:val="00626FC8"/>
    <w:rsid w:val="00643E0B"/>
    <w:rsid w:val="0064722E"/>
    <w:rsid w:val="00657D92"/>
    <w:rsid w:val="006654C3"/>
    <w:rsid w:val="00673912"/>
    <w:rsid w:val="006825AD"/>
    <w:rsid w:val="00695FE6"/>
    <w:rsid w:val="006A1D13"/>
    <w:rsid w:val="006B2442"/>
    <w:rsid w:val="006B3BAD"/>
    <w:rsid w:val="006C4D0D"/>
    <w:rsid w:val="006D47BE"/>
    <w:rsid w:val="006F09B6"/>
    <w:rsid w:val="007002ED"/>
    <w:rsid w:val="0070067A"/>
    <w:rsid w:val="007016FF"/>
    <w:rsid w:val="00705464"/>
    <w:rsid w:val="00705D44"/>
    <w:rsid w:val="007324B6"/>
    <w:rsid w:val="007343B7"/>
    <w:rsid w:val="00735D67"/>
    <w:rsid w:val="0074612A"/>
    <w:rsid w:val="00757AB0"/>
    <w:rsid w:val="0077785D"/>
    <w:rsid w:val="00783669"/>
    <w:rsid w:val="00783B6F"/>
    <w:rsid w:val="007873DC"/>
    <w:rsid w:val="007B3223"/>
    <w:rsid w:val="007D29C6"/>
    <w:rsid w:val="007D2B77"/>
    <w:rsid w:val="007E4477"/>
    <w:rsid w:val="007E6410"/>
    <w:rsid w:val="007E70EA"/>
    <w:rsid w:val="007F339A"/>
    <w:rsid w:val="007F522D"/>
    <w:rsid w:val="00800375"/>
    <w:rsid w:val="00806565"/>
    <w:rsid w:val="008104A6"/>
    <w:rsid w:val="00812EA1"/>
    <w:rsid w:val="008224B1"/>
    <w:rsid w:val="00822D85"/>
    <w:rsid w:val="00823233"/>
    <w:rsid w:val="00844BB7"/>
    <w:rsid w:val="00861C51"/>
    <w:rsid w:val="00864CB4"/>
    <w:rsid w:val="00871153"/>
    <w:rsid w:val="00877073"/>
    <w:rsid w:val="00883054"/>
    <w:rsid w:val="0088688D"/>
    <w:rsid w:val="00893912"/>
    <w:rsid w:val="00893FEE"/>
    <w:rsid w:val="008948CE"/>
    <w:rsid w:val="008A4898"/>
    <w:rsid w:val="008A4FD5"/>
    <w:rsid w:val="008B4910"/>
    <w:rsid w:val="008C722A"/>
    <w:rsid w:val="008D2DD5"/>
    <w:rsid w:val="008F7163"/>
    <w:rsid w:val="00920823"/>
    <w:rsid w:val="009310B9"/>
    <w:rsid w:val="009373CD"/>
    <w:rsid w:val="009710C1"/>
    <w:rsid w:val="00974305"/>
    <w:rsid w:val="0098079C"/>
    <w:rsid w:val="00980C04"/>
    <w:rsid w:val="0098783A"/>
    <w:rsid w:val="00992FA9"/>
    <w:rsid w:val="009A6134"/>
    <w:rsid w:val="009A6A5C"/>
    <w:rsid w:val="009B2316"/>
    <w:rsid w:val="009B3EA2"/>
    <w:rsid w:val="009C0720"/>
    <w:rsid w:val="009C7352"/>
    <w:rsid w:val="009C76A2"/>
    <w:rsid w:val="009E2A1C"/>
    <w:rsid w:val="009E33D2"/>
    <w:rsid w:val="009E4193"/>
    <w:rsid w:val="00A01183"/>
    <w:rsid w:val="00A04F94"/>
    <w:rsid w:val="00A14F7B"/>
    <w:rsid w:val="00A16A95"/>
    <w:rsid w:val="00A177F8"/>
    <w:rsid w:val="00A233CD"/>
    <w:rsid w:val="00A23824"/>
    <w:rsid w:val="00A2402E"/>
    <w:rsid w:val="00A30F76"/>
    <w:rsid w:val="00A42522"/>
    <w:rsid w:val="00A47426"/>
    <w:rsid w:val="00A773A8"/>
    <w:rsid w:val="00A848D6"/>
    <w:rsid w:val="00AA01DB"/>
    <w:rsid w:val="00AA2A20"/>
    <w:rsid w:val="00AA7111"/>
    <w:rsid w:val="00AC1778"/>
    <w:rsid w:val="00AC2350"/>
    <w:rsid w:val="00AF3CEE"/>
    <w:rsid w:val="00B014D4"/>
    <w:rsid w:val="00B0304A"/>
    <w:rsid w:val="00B10B06"/>
    <w:rsid w:val="00B1211B"/>
    <w:rsid w:val="00B14280"/>
    <w:rsid w:val="00B211CA"/>
    <w:rsid w:val="00B30D08"/>
    <w:rsid w:val="00B460D8"/>
    <w:rsid w:val="00B47FA9"/>
    <w:rsid w:val="00B604B9"/>
    <w:rsid w:val="00B6442C"/>
    <w:rsid w:val="00B65545"/>
    <w:rsid w:val="00B84C63"/>
    <w:rsid w:val="00B97592"/>
    <w:rsid w:val="00BA5FB6"/>
    <w:rsid w:val="00BB2AB0"/>
    <w:rsid w:val="00BB5A76"/>
    <w:rsid w:val="00BC6258"/>
    <w:rsid w:val="00BE1A24"/>
    <w:rsid w:val="00BF0866"/>
    <w:rsid w:val="00BF320B"/>
    <w:rsid w:val="00BF699E"/>
    <w:rsid w:val="00C025A1"/>
    <w:rsid w:val="00C02C62"/>
    <w:rsid w:val="00C03189"/>
    <w:rsid w:val="00C0372B"/>
    <w:rsid w:val="00C03D87"/>
    <w:rsid w:val="00C04A1E"/>
    <w:rsid w:val="00C06621"/>
    <w:rsid w:val="00C16B10"/>
    <w:rsid w:val="00C267B1"/>
    <w:rsid w:val="00C426E6"/>
    <w:rsid w:val="00C444FE"/>
    <w:rsid w:val="00C46021"/>
    <w:rsid w:val="00C56F5F"/>
    <w:rsid w:val="00C6182B"/>
    <w:rsid w:val="00C64426"/>
    <w:rsid w:val="00C6610E"/>
    <w:rsid w:val="00C70D3E"/>
    <w:rsid w:val="00C84015"/>
    <w:rsid w:val="00C84D02"/>
    <w:rsid w:val="00C92C27"/>
    <w:rsid w:val="00C95D06"/>
    <w:rsid w:val="00CA0053"/>
    <w:rsid w:val="00CA49ED"/>
    <w:rsid w:val="00CB17EE"/>
    <w:rsid w:val="00CB1ED5"/>
    <w:rsid w:val="00CB668E"/>
    <w:rsid w:val="00CC534F"/>
    <w:rsid w:val="00CE16DA"/>
    <w:rsid w:val="00CE3D7A"/>
    <w:rsid w:val="00CF0B58"/>
    <w:rsid w:val="00D243E5"/>
    <w:rsid w:val="00D314F2"/>
    <w:rsid w:val="00D34C76"/>
    <w:rsid w:val="00D40604"/>
    <w:rsid w:val="00D6480E"/>
    <w:rsid w:val="00D67CD4"/>
    <w:rsid w:val="00D8618D"/>
    <w:rsid w:val="00D86448"/>
    <w:rsid w:val="00D9326E"/>
    <w:rsid w:val="00DA2618"/>
    <w:rsid w:val="00DA3804"/>
    <w:rsid w:val="00DA3806"/>
    <w:rsid w:val="00DA4408"/>
    <w:rsid w:val="00DA74A6"/>
    <w:rsid w:val="00DB1FDE"/>
    <w:rsid w:val="00DB2771"/>
    <w:rsid w:val="00DC00B7"/>
    <w:rsid w:val="00DC2812"/>
    <w:rsid w:val="00DC6A35"/>
    <w:rsid w:val="00DD6E07"/>
    <w:rsid w:val="00DD7B2E"/>
    <w:rsid w:val="00DE17F8"/>
    <w:rsid w:val="00DF7F5D"/>
    <w:rsid w:val="00E01142"/>
    <w:rsid w:val="00E020AA"/>
    <w:rsid w:val="00E04B93"/>
    <w:rsid w:val="00E23905"/>
    <w:rsid w:val="00E27F58"/>
    <w:rsid w:val="00E34E24"/>
    <w:rsid w:val="00E35181"/>
    <w:rsid w:val="00E52218"/>
    <w:rsid w:val="00E529F7"/>
    <w:rsid w:val="00E54DC3"/>
    <w:rsid w:val="00E626E3"/>
    <w:rsid w:val="00E6646D"/>
    <w:rsid w:val="00E777AF"/>
    <w:rsid w:val="00E80F4A"/>
    <w:rsid w:val="00E86CB7"/>
    <w:rsid w:val="00EA4A3C"/>
    <w:rsid w:val="00EB6189"/>
    <w:rsid w:val="00ED0C0E"/>
    <w:rsid w:val="00ED1EC5"/>
    <w:rsid w:val="00ED5C30"/>
    <w:rsid w:val="00EE6F97"/>
    <w:rsid w:val="00EF5EF2"/>
    <w:rsid w:val="00F023A6"/>
    <w:rsid w:val="00F21347"/>
    <w:rsid w:val="00F301E6"/>
    <w:rsid w:val="00F30858"/>
    <w:rsid w:val="00F51331"/>
    <w:rsid w:val="00F55AF5"/>
    <w:rsid w:val="00F70566"/>
    <w:rsid w:val="00F83E39"/>
    <w:rsid w:val="00F86A36"/>
    <w:rsid w:val="00FA2D28"/>
    <w:rsid w:val="00FA600D"/>
    <w:rsid w:val="00FD446D"/>
    <w:rsid w:val="00FD4D17"/>
    <w:rsid w:val="00FD767A"/>
    <w:rsid w:val="00FE6CF1"/>
    <w:rsid w:val="00FF38D5"/>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CF7034B"/>
  <w15:chartTrackingRefBased/>
  <w15:docId w15:val="{3BC77BB2-B068-4CA9-BED2-B0B8CA2C3A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lt-LT"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3479A6"/>
    <w:pPr>
      <w:ind w:left="720"/>
      <w:contextualSpacing/>
    </w:pPr>
  </w:style>
  <w:style w:type="character" w:styleId="Hyperlink">
    <w:name w:val="Hyperlink"/>
    <w:basedOn w:val="DefaultParagraphFont"/>
    <w:uiPriority w:val="99"/>
    <w:unhideWhenUsed/>
    <w:rsid w:val="003479A6"/>
    <w:rPr>
      <w:color w:val="0563C1" w:themeColor="hyperlink"/>
      <w:u w:val="single"/>
    </w:rPr>
  </w:style>
  <w:style w:type="character" w:styleId="UnresolvedMention">
    <w:name w:val="Unresolved Mention"/>
    <w:basedOn w:val="DefaultParagraphFont"/>
    <w:uiPriority w:val="99"/>
    <w:semiHidden/>
    <w:unhideWhenUsed/>
    <w:rsid w:val="003479A6"/>
    <w:rPr>
      <w:color w:val="605E5C"/>
      <w:shd w:val="clear" w:color="auto" w:fill="E1DFDD"/>
    </w:rPr>
  </w:style>
  <w:style w:type="paragraph" w:styleId="Header">
    <w:name w:val="header"/>
    <w:basedOn w:val="Normal"/>
    <w:link w:val="HeaderChar"/>
    <w:uiPriority w:val="99"/>
    <w:unhideWhenUsed/>
    <w:rsid w:val="00AA2A20"/>
    <w:pPr>
      <w:tabs>
        <w:tab w:val="center" w:pos="4819"/>
        <w:tab w:val="right" w:pos="9638"/>
      </w:tabs>
      <w:spacing w:after="0" w:line="240" w:lineRule="auto"/>
    </w:pPr>
  </w:style>
  <w:style w:type="character" w:customStyle="1" w:styleId="HeaderChar">
    <w:name w:val="Header Char"/>
    <w:basedOn w:val="DefaultParagraphFont"/>
    <w:link w:val="Header"/>
    <w:uiPriority w:val="99"/>
    <w:rsid w:val="00AA2A20"/>
  </w:style>
  <w:style w:type="paragraph" w:styleId="Footer">
    <w:name w:val="footer"/>
    <w:basedOn w:val="Normal"/>
    <w:link w:val="FooterChar"/>
    <w:uiPriority w:val="99"/>
    <w:unhideWhenUsed/>
    <w:rsid w:val="00AA2A20"/>
    <w:pPr>
      <w:tabs>
        <w:tab w:val="center" w:pos="4819"/>
        <w:tab w:val="right" w:pos="9638"/>
      </w:tabs>
      <w:spacing w:after="0" w:line="240" w:lineRule="auto"/>
    </w:pPr>
  </w:style>
  <w:style w:type="character" w:customStyle="1" w:styleId="FooterChar">
    <w:name w:val="Footer Char"/>
    <w:basedOn w:val="DefaultParagraphFont"/>
    <w:link w:val="Footer"/>
    <w:uiPriority w:val="99"/>
    <w:rsid w:val="00AA2A20"/>
  </w:style>
  <w:style w:type="paragraph" w:styleId="Revision">
    <w:name w:val="Revision"/>
    <w:hidden/>
    <w:uiPriority w:val="99"/>
    <w:semiHidden/>
    <w:rsid w:val="00131759"/>
    <w:pPr>
      <w:spacing w:after="0" w:line="240" w:lineRule="auto"/>
    </w:pPr>
  </w:style>
  <w:style w:type="character" w:styleId="CommentReference">
    <w:name w:val="annotation reference"/>
    <w:basedOn w:val="DefaultParagraphFont"/>
    <w:uiPriority w:val="99"/>
    <w:semiHidden/>
    <w:unhideWhenUsed/>
    <w:rsid w:val="009C0720"/>
    <w:rPr>
      <w:sz w:val="16"/>
      <w:szCs w:val="16"/>
    </w:rPr>
  </w:style>
  <w:style w:type="paragraph" w:styleId="CommentText">
    <w:name w:val="annotation text"/>
    <w:basedOn w:val="Normal"/>
    <w:link w:val="CommentTextChar"/>
    <w:uiPriority w:val="99"/>
    <w:unhideWhenUsed/>
    <w:rsid w:val="009C0720"/>
    <w:pPr>
      <w:spacing w:line="240" w:lineRule="auto"/>
    </w:pPr>
    <w:rPr>
      <w:sz w:val="20"/>
      <w:szCs w:val="20"/>
    </w:rPr>
  </w:style>
  <w:style w:type="character" w:customStyle="1" w:styleId="CommentTextChar">
    <w:name w:val="Comment Text Char"/>
    <w:basedOn w:val="DefaultParagraphFont"/>
    <w:link w:val="CommentText"/>
    <w:uiPriority w:val="99"/>
    <w:rsid w:val="009C0720"/>
    <w:rPr>
      <w:sz w:val="20"/>
      <w:szCs w:val="20"/>
    </w:rPr>
  </w:style>
  <w:style w:type="paragraph" w:styleId="CommentSubject">
    <w:name w:val="annotation subject"/>
    <w:basedOn w:val="CommentText"/>
    <w:next w:val="CommentText"/>
    <w:link w:val="CommentSubjectChar"/>
    <w:uiPriority w:val="99"/>
    <w:semiHidden/>
    <w:unhideWhenUsed/>
    <w:rsid w:val="009C0720"/>
    <w:rPr>
      <w:b/>
      <w:bCs/>
    </w:rPr>
  </w:style>
  <w:style w:type="character" w:customStyle="1" w:styleId="CommentSubjectChar">
    <w:name w:val="Comment Subject Char"/>
    <w:basedOn w:val="CommentTextChar"/>
    <w:link w:val="CommentSubject"/>
    <w:uiPriority w:val="99"/>
    <w:semiHidden/>
    <w:rsid w:val="009C0720"/>
    <w:rPr>
      <w:b/>
      <w:bCs/>
      <w:sz w:val="20"/>
      <w:szCs w:val="20"/>
    </w:rPr>
  </w:style>
  <w:style w:type="paragraph" w:styleId="FootnoteText">
    <w:name w:val="footnote text"/>
    <w:basedOn w:val="Normal"/>
    <w:link w:val="FootnoteTextChar"/>
    <w:uiPriority w:val="99"/>
    <w:semiHidden/>
    <w:unhideWhenUsed/>
    <w:rsid w:val="00E04B9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E04B93"/>
    <w:rPr>
      <w:sz w:val="20"/>
      <w:szCs w:val="20"/>
    </w:rPr>
  </w:style>
  <w:style w:type="character" w:styleId="FootnoteReference">
    <w:name w:val="footnote reference"/>
    <w:basedOn w:val="DefaultParagraphFont"/>
    <w:uiPriority w:val="99"/>
    <w:semiHidden/>
    <w:unhideWhenUsed/>
    <w:rsid w:val="00E04B93"/>
    <w:rPr>
      <w:vertAlign w:val="superscript"/>
    </w:rPr>
  </w:style>
  <w:style w:type="character" w:styleId="FollowedHyperlink">
    <w:name w:val="FollowedHyperlink"/>
    <w:basedOn w:val="DefaultParagraphFont"/>
    <w:uiPriority w:val="99"/>
    <w:semiHidden/>
    <w:unhideWhenUsed/>
    <w:rsid w:val="003D1605"/>
    <w:rPr>
      <w:color w:val="954F72" w:themeColor="followedHyperlink"/>
      <w:u w:val="single"/>
    </w:rPr>
  </w:style>
  <w:style w:type="paragraph" w:styleId="NoSpacing">
    <w:name w:val="No Spacing"/>
    <w:uiPriority w:val="1"/>
    <w:qFormat/>
    <w:rsid w:val="00B014D4"/>
    <w:pPr>
      <w:spacing w:after="0" w:line="240" w:lineRule="auto"/>
    </w:pPr>
  </w:style>
  <w:style w:type="paragraph" w:customStyle="1" w:styleId="pf0">
    <w:name w:val="pf0"/>
    <w:basedOn w:val="Normal"/>
    <w:rsid w:val="00F83E39"/>
    <w:pPr>
      <w:spacing w:before="100" w:beforeAutospacing="1" w:after="100" w:afterAutospacing="1" w:line="240" w:lineRule="auto"/>
    </w:pPr>
    <w:rPr>
      <w:rFonts w:ascii="Times New Roman" w:eastAsia="Times New Roman" w:hAnsi="Times New Roman" w:cs="Times New Roman"/>
      <w:kern w:val="0"/>
      <w:sz w:val="24"/>
      <w:szCs w:val="24"/>
      <w:lang w:eastAsia="lt-LT"/>
      <w14:ligatures w14:val="none"/>
    </w:rPr>
  </w:style>
  <w:style w:type="character" w:customStyle="1" w:styleId="cf01">
    <w:name w:val="cf01"/>
    <w:basedOn w:val="DefaultParagraphFont"/>
    <w:rsid w:val="00F83E39"/>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65522281">
      <w:bodyDiv w:val="1"/>
      <w:marLeft w:val="0"/>
      <w:marRight w:val="0"/>
      <w:marTop w:val="0"/>
      <w:marBottom w:val="0"/>
      <w:divBdr>
        <w:top w:val="none" w:sz="0" w:space="0" w:color="auto"/>
        <w:left w:val="none" w:sz="0" w:space="0" w:color="auto"/>
        <w:bottom w:val="none" w:sz="0" w:space="0" w:color="auto"/>
        <w:right w:val="none" w:sz="0" w:space="0" w:color="auto"/>
      </w:divBdr>
    </w:div>
    <w:div w:id="12872729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2.xml"/><Relationship Id="rId18" Type="http://schemas.openxmlformats.org/officeDocument/2006/relationships/chart" Target="charts/chart5.xml"/><Relationship Id="rId26" Type="http://schemas.openxmlformats.org/officeDocument/2006/relationships/hyperlink" Target="https://eimin.lrv.lt/uploads/eimin/documents/files/Verslo%20prie%C5%BEi%C5%ABros%20institucij%C5%B3%20kontrolini%C5%B3%20klausimyn%C5%B3%20rengimo%20ir%20atnaujinimo%20tvarkos%20apra%C5%A1as.pdf" TargetMode="Externa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chart" Target="charts/chart15.xml"/><Relationship Id="rId7" Type="http://schemas.openxmlformats.org/officeDocument/2006/relationships/settings" Target="settings.xml"/><Relationship Id="rId12" Type="http://schemas.openxmlformats.org/officeDocument/2006/relationships/chart" Target="charts/chart1.xml"/><Relationship Id="rId17" Type="http://schemas.openxmlformats.org/officeDocument/2006/relationships/chart" Target="charts/chart4.xml"/><Relationship Id="rId25" Type="http://schemas.openxmlformats.org/officeDocument/2006/relationships/chart" Target="charts/chart8.xml"/><Relationship Id="rId33" Type="http://schemas.openxmlformats.org/officeDocument/2006/relationships/chart" Target="charts/chart14.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epilietis.lrv.lt" TargetMode="External"/><Relationship Id="rId20" Type="http://schemas.openxmlformats.org/officeDocument/2006/relationships/chart" Target="charts/chart6.xml"/><Relationship Id="rId29" Type="http://schemas.openxmlformats.org/officeDocument/2006/relationships/chart" Target="charts/chart1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vmvt.lrv.lt/lt/ukio-subjektu-prieziura/ukio-subjektu-patikrinimo-aktai-kontroliniai-klausimynai/" TargetMode="External"/><Relationship Id="rId32" Type="http://schemas.openxmlformats.org/officeDocument/2006/relationships/chart" Target="charts/chart13.xml"/><Relationship Id="rId37" Type="http://schemas.openxmlformats.org/officeDocument/2006/relationships/chart" Target="charts/chart18.xml"/><Relationship Id="rId5" Type="http://schemas.openxmlformats.org/officeDocument/2006/relationships/numbering" Target="numbering.xml"/><Relationship Id="rId15" Type="http://schemas.openxmlformats.org/officeDocument/2006/relationships/hyperlink" Target="mailto:klausimai@vmvt.lt" TargetMode="External"/><Relationship Id="rId23" Type="http://schemas.openxmlformats.org/officeDocument/2006/relationships/chart" Target="charts/chart7.xml"/><Relationship Id="rId28" Type="http://schemas.openxmlformats.org/officeDocument/2006/relationships/chart" Target="charts/chart10.xml"/><Relationship Id="rId36" Type="http://schemas.openxmlformats.org/officeDocument/2006/relationships/chart" Target="charts/chart17.xml"/><Relationship Id="rId10" Type="http://schemas.openxmlformats.org/officeDocument/2006/relationships/endnotes" Target="endnotes.xml"/><Relationship Id="rId19" Type="http://schemas.openxmlformats.org/officeDocument/2006/relationships/hyperlink" Target="https://vmvt.lrv.lt/lt/ukio-subjektu-prieziura/rizikos-vertinimas/" TargetMode="External"/><Relationship Id="rId31" Type="http://schemas.openxmlformats.org/officeDocument/2006/relationships/hyperlink" Target="https://vmvt.lrv.lt/public/canonical/1753427988/2633/deklaracija_del_pirmuju_verslo_metu_2015_3.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footer" Target="footer1.xml"/><Relationship Id="rId27" Type="http://schemas.openxmlformats.org/officeDocument/2006/relationships/chart" Target="charts/chart9.xml"/><Relationship Id="rId30" Type="http://schemas.openxmlformats.org/officeDocument/2006/relationships/chart" Target="charts/chart12.xml"/><Relationship Id="rId35" Type="http://schemas.openxmlformats.org/officeDocument/2006/relationships/chart" Target="charts/chart16.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andzela.letukyte\Desktop\M&#279;nesio%20veiklos%20vertinimas\2025\I&#353;tekliai\2025_Finansini&#371;%20i&#353;tekli&#371;%20ir%20pareigybi&#371;%20pasiskirstymas%20pagal%20veiklos%20efektyvumo%20kriteriju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C:\Users\andzela.letukyte\Desktop\M&#279;nesio%20veiklos%20vertinimas\2025\I&#353;tekliai\2025_Finansini&#371;%20i&#353;tekli&#371;%20ir%20pareigybi&#371;%20pasiskirstymas%20pagal%20veiklos%20efektyvumo%20kriterijus.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8.xml"/><Relationship Id="rId1" Type="http://schemas.microsoft.com/office/2011/relationships/chartStyle" Target="style18.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Aktualių gyvūnų užkrečiamųjų ligų, sukeliančių didžiausią žalą, paplitimas ne daugiau nei 5 proc. (proc.)</a:t>
            </a:r>
          </a:p>
        </c:rich>
      </c:tx>
      <c:layout>
        <c:manualLayout>
          <c:xMode val="edge"/>
          <c:yMode val="edge"/>
          <c:x val="0.13171591326129528"/>
          <c:y val="2.6178010471204188E-2"/>
        </c:manualLayout>
      </c:layout>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4"/>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grafikai!$B$3:$M$3</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grafikai!$B$4:$M$4</c:f>
              <c:numCache>
                <c:formatCode>General</c:formatCode>
                <c:ptCount val="12"/>
                <c:pt idx="0">
                  <c:v>0</c:v>
                </c:pt>
                <c:pt idx="1">
                  <c:v>0</c:v>
                </c:pt>
                <c:pt idx="2">
                  <c:v>0</c:v>
                </c:pt>
                <c:pt idx="3">
                  <c:v>0</c:v>
                </c:pt>
              </c:numCache>
            </c:numRef>
          </c:val>
          <c:extLst>
            <c:ext xmlns:c16="http://schemas.microsoft.com/office/drawing/2014/chart" uri="{C3380CC4-5D6E-409C-BE32-E72D297353CC}">
              <c16:uniqueId val="{00000000-739D-4415-805D-ED4FC19C75C0}"/>
            </c:ext>
          </c:extLst>
        </c:ser>
        <c:dLbls>
          <c:showLegendKey val="0"/>
          <c:showVal val="0"/>
          <c:showCatName val="0"/>
          <c:showSerName val="0"/>
          <c:showPercent val="0"/>
          <c:showBubbleSize val="0"/>
        </c:dLbls>
        <c:gapWidth val="150"/>
        <c:shape val="box"/>
        <c:axId val="787675024"/>
        <c:axId val="787671424"/>
        <c:axId val="0"/>
      </c:bar3DChart>
      <c:catAx>
        <c:axId val="7876750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Tahoma" panose="020B0604030504040204" pitchFamily="34" charset="0"/>
                <a:cs typeface="Times New Roman" panose="02020603050405020304" pitchFamily="18" charset="0"/>
              </a:defRPr>
            </a:pPr>
            <a:endParaRPr lang="lt-LT"/>
          </a:p>
        </c:txPr>
        <c:crossAx val="787671424"/>
        <c:crosses val="autoZero"/>
        <c:auto val="1"/>
        <c:lblAlgn val="ctr"/>
        <c:lblOffset val="100"/>
        <c:noMultiLvlLbl val="0"/>
      </c:catAx>
      <c:valAx>
        <c:axId val="787671424"/>
        <c:scaling>
          <c:orientation val="minMax"/>
          <c:max val="0.5"/>
          <c:min val="0"/>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75024"/>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Maisto saugos ir kokybės lygis ne žemesnis nustatytos procentinės ribos, vertinant valstybinės laboratorinės kontrolės rezultatus (proc.)</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2"/>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grafikai!$B$22:$M$22</c:f>
              <c:strCache>
                <c:ptCount val="12"/>
                <c:pt idx="0">
                  <c:v>Sausis </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grafikai!$B$23:$M$23</c:f>
              <c:numCache>
                <c:formatCode>General</c:formatCode>
                <c:ptCount val="12"/>
                <c:pt idx="0">
                  <c:v>95.8</c:v>
                </c:pt>
                <c:pt idx="1">
                  <c:v>95.7</c:v>
                </c:pt>
                <c:pt idx="2" formatCode="0.0">
                  <c:v>96.6</c:v>
                </c:pt>
                <c:pt idx="3">
                  <c:v>97.1</c:v>
                </c:pt>
              </c:numCache>
            </c:numRef>
          </c:val>
          <c:extLst>
            <c:ext xmlns:c16="http://schemas.microsoft.com/office/drawing/2014/chart" uri="{C3380CC4-5D6E-409C-BE32-E72D297353CC}">
              <c16:uniqueId val="{00000000-45F1-4A51-9294-D8D6EF3FEBC9}"/>
            </c:ext>
          </c:extLst>
        </c:ser>
        <c:dLbls>
          <c:showLegendKey val="0"/>
          <c:showVal val="1"/>
          <c:showCatName val="0"/>
          <c:showSerName val="0"/>
          <c:showPercent val="0"/>
          <c:showBubbleSize val="0"/>
        </c:dLbls>
        <c:gapWidth val="150"/>
        <c:shape val="box"/>
        <c:axId val="787635424"/>
        <c:axId val="787636504"/>
        <c:axId val="0"/>
      </c:bar3DChart>
      <c:catAx>
        <c:axId val="7876354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36504"/>
        <c:crosses val="autoZero"/>
        <c:auto val="1"/>
        <c:lblAlgn val="ctr"/>
        <c:lblOffset val="100"/>
        <c:noMultiLvlLbl val="0"/>
      </c:catAx>
      <c:valAx>
        <c:axId val="787636504"/>
        <c:scaling>
          <c:orientation val="minMax"/>
          <c:max val="100"/>
          <c:min val="0"/>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35424"/>
        <c:crosses val="autoZero"/>
        <c:crossBetween val="between"/>
        <c:majorUnit val="2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Gyvūnų gerovės gerėjimas, vertinant 5 svarbiausių gyvūnų gerovės rodiklius (pagal PGSO gaires)</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lumMod val="50000"/>
              </a:schemeClr>
            </a:solidFill>
            <a:ln>
              <a:solidFill>
                <a:schemeClr val="accent6">
                  <a:lumMod val="50000"/>
                </a:schemeClr>
              </a:solidFill>
            </a:ln>
            <a:effectLst>
              <a:outerShdw blurRad="57150" dist="19050" dir="5400000" algn="ctr" rotWithShape="0">
                <a:srgbClr val="000000">
                  <a:alpha val="63000"/>
                </a:srgbClr>
              </a:outerShdw>
            </a:effectLst>
            <a:sp3d>
              <a:contourClr>
                <a:schemeClr val="accent6">
                  <a:lumMod val="50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grafikai!$B$43:$M$43</c:f>
              <c:strCache>
                <c:ptCount val="12"/>
                <c:pt idx="0">
                  <c:v>Sausis </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grafikai!$B$44:$M$44</c:f>
              <c:numCache>
                <c:formatCode>General</c:formatCode>
                <c:ptCount val="12"/>
                <c:pt idx="0">
                  <c:v>0.8</c:v>
                </c:pt>
                <c:pt idx="1">
                  <c:v>0.7</c:v>
                </c:pt>
                <c:pt idx="2">
                  <c:v>1.1000000000000001</c:v>
                </c:pt>
                <c:pt idx="3">
                  <c:v>1.2</c:v>
                </c:pt>
              </c:numCache>
            </c:numRef>
          </c:val>
          <c:extLst>
            <c:ext xmlns:c16="http://schemas.microsoft.com/office/drawing/2014/chart" uri="{C3380CC4-5D6E-409C-BE32-E72D297353CC}">
              <c16:uniqueId val="{00000000-DC8D-4128-9526-17B6C41E06EA}"/>
            </c:ext>
          </c:extLst>
        </c:ser>
        <c:dLbls>
          <c:showLegendKey val="0"/>
          <c:showVal val="0"/>
          <c:showCatName val="0"/>
          <c:showSerName val="0"/>
          <c:showPercent val="0"/>
          <c:showBubbleSize val="0"/>
        </c:dLbls>
        <c:gapWidth val="150"/>
        <c:shape val="box"/>
        <c:axId val="751143504"/>
        <c:axId val="751144224"/>
        <c:axId val="0"/>
      </c:bar3DChart>
      <c:catAx>
        <c:axId val="751143504"/>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51144224"/>
        <c:crosses val="autoZero"/>
        <c:auto val="1"/>
        <c:lblAlgn val="ctr"/>
        <c:lblOffset val="100"/>
        <c:noMultiLvlLbl val="0"/>
      </c:catAx>
      <c:valAx>
        <c:axId val="7511442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5114350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Elektroniniu paštu teikiamų konsultacijų skaičiaus augimas, lyginant su telefonu teikiamomis konsultacijomis</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grafikai!$C$62</c:f>
              <c:strCache>
                <c:ptCount val="1"/>
                <c:pt idx="0">
                  <c:v>Konsultacijų skaičius telefono linija</c:v>
                </c:pt>
              </c:strCache>
            </c:strRef>
          </c:tx>
          <c:spPr>
            <a:solidFill>
              <a:srgbClr val="FFC000"/>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grafikai!$B$63:$B$74</c:f>
              <c:strCache>
                <c:ptCount val="12"/>
                <c:pt idx="0">
                  <c:v>Sausis </c:v>
                </c:pt>
                <c:pt idx="1">
                  <c:v>Vasaris </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grafikai!$C$63:$C$74</c:f>
              <c:numCache>
                <c:formatCode>_-* #\ ##0\ _€_-;\-* #\ ##0\ _€_-;_-* "-"??\ _€_-;_-@_-</c:formatCode>
                <c:ptCount val="12"/>
                <c:pt idx="0">
                  <c:v>2060</c:v>
                </c:pt>
                <c:pt idx="1">
                  <c:v>2091</c:v>
                </c:pt>
                <c:pt idx="2">
                  <c:v>2457</c:v>
                </c:pt>
                <c:pt idx="3">
                  <c:v>2268</c:v>
                </c:pt>
              </c:numCache>
            </c:numRef>
          </c:val>
          <c:extLst>
            <c:ext xmlns:c16="http://schemas.microsoft.com/office/drawing/2014/chart" uri="{C3380CC4-5D6E-409C-BE32-E72D297353CC}">
              <c16:uniqueId val="{00000000-A28E-4BDF-ADBD-928EDF40809C}"/>
            </c:ext>
          </c:extLst>
        </c:ser>
        <c:ser>
          <c:idx val="1"/>
          <c:order val="1"/>
          <c:tx>
            <c:strRef>
              <c:f>grafikai!$D$62</c:f>
              <c:strCache>
                <c:ptCount val="1"/>
                <c:pt idx="0">
                  <c:v>Konsultacijų skaičius elektroniniu paštu</c:v>
                </c:pt>
              </c:strCache>
            </c:strRef>
          </c:tx>
          <c:spPr>
            <a:solidFill>
              <a:schemeClr val="accent6">
                <a:lumMod val="75000"/>
              </a:schemeClr>
            </a:solidFill>
            <a:ln>
              <a:noFill/>
            </a:ln>
            <a:effectLst>
              <a:outerShdw blurRad="50800" dist="50800" dir="5400000" algn="ctr" rotWithShape="0">
                <a:srgbClr val="000000">
                  <a:alpha val="63000"/>
                </a:srgbClr>
              </a:outerShdw>
            </a:effectLst>
            <a:sp3d/>
          </c:spPr>
          <c:invertIfNegative val="0"/>
          <c:dLbls>
            <c:dLbl>
              <c:idx val="0"/>
              <c:layout>
                <c:manualLayout>
                  <c:x val="7.215007215007215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28E-4BDF-ADBD-928EDF40809C}"/>
                </c:ext>
              </c:extLst>
            </c:dLbl>
            <c:dLbl>
              <c:idx val="1"/>
              <c:layout>
                <c:manualLayout>
                  <c:x val="9.6200096200096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28E-4BDF-ADBD-928EDF40809C}"/>
                </c:ext>
              </c:extLst>
            </c:dLbl>
            <c:dLbl>
              <c:idx val="2"/>
              <c:layout>
                <c:manualLayout>
                  <c:x val="9.6200096200096206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28E-4BDF-ADBD-928EDF40809C}"/>
                </c:ext>
              </c:extLst>
            </c:dLbl>
            <c:dLbl>
              <c:idx val="3"/>
              <c:layout>
                <c:manualLayout>
                  <c:x val="9.6200096200096639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28E-4BDF-ADBD-928EDF40809C}"/>
                </c:ext>
              </c:extLst>
            </c:dLbl>
            <c:dLbl>
              <c:idx val="4"/>
              <c:layout>
                <c:manualLayout>
                  <c:x val="9.6200096200096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28E-4BDF-ADBD-928EDF40809C}"/>
                </c:ext>
              </c:extLst>
            </c:dLbl>
            <c:dLbl>
              <c:idx val="5"/>
              <c:layout>
                <c:manualLayout>
                  <c:x val="9.6200096200096206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A28E-4BDF-ADBD-928EDF40809C}"/>
                </c:ext>
              </c:extLst>
            </c:dLbl>
            <c:dLbl>
              <c:idx val="6"/>
              <c:layout>
                <c:manualLayout>
                  <c:x val="7.215007215007215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28E-4BDF-ADBD-928EDF40809C}"/>
                </c:ext>
              </c:extLst>
            </c:dLbl>
            <c:dLbl>
              <c:idx val="7"/>
              <c:layout>
                <c:manualLayout>
                  <c:x val="1.4430014430014342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A28E-4BDF-ADBD-928EDF40809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grafikai!$B$63:$B$74</c:f>
              <c:strCache>
                <c:ptCount val="12"/>
                <c:pt idx="0">
                  <c:v>Sausis </c:v>
                </c:pt>
                <c:pt idx="1">
                  <c:v>Vasaris </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grafikai!$D$63:$D$74</c:f>
              <c:numCache>
                <c:formatCode>_-* #\ ##0\ _€_-;\-* #\ ##0\ _€_-;_-* "-"??\ _€_-;_-@_-</c:formatCode>
                <c:ptCount val="12"/>
                <c:pt idx="0">
                  <c:v>678</c:v>
                </c:pt>
                <c:pt idx="1">
                  <c:v>676</c:v>
                </c:pt>
                <c:pt idx="2">
                  <c:v>766</c:v>
                </c:pt>
                <c:pt idx="3">
                  <c:v>740</c:v>
                </c:pt>
              </c:numCache>
            </c:numRef>
          </c:val>
          <c:extLst>
            <c:ext xmlns:c16="http://schemas.microsoft.com/office/drawing/2014/chart" uri="{C3380CC4-5D6E-409C-BE32-E72D297353CC}">
              <c16:uniqueId val="{00000009-A28E-4BDF-ADBD-928EDF40809C}"/>
            </c:ext>
          </c:extLst>
        </c:ser>
        <c:dLbls>
          <c:showLegendKey val="0"/>
          <c:showVal val="0"/>
          <c:showCatName val="0"/>
          <c:showSerName val="0"/>
          <c:showPercent val="0"/>
          <c:showBubbleSize val="0"/>
        </c:dLbls>
        <c:gapWidth val="75"/>
        <c:shape val="box"/>
        <c:axId val="992684416"/>
        <c:axId val="992679016"/>
        <c:axId val="0"/>
      </c:bar3DChart>
      <c:catAx>
        <c:axId val="9926844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992679016"/>
        <c:crosses val="autoZero"/>
        <c:auto val="1"/>
        <c:lblAlgn val="ctr"/>
        <c:lblOffset val="100"/>
        <c:noMultiLvlLbl val="0"/>
      </c:catAx>
      <c:valAx>
        <c:axId val="992679016"/>
        <c:scaling>
          <c:orientation val="minMax"/>
        </c:scaling>
        <c:delete val="0"/>
        <c:axPos val="l"/>
        <c:majorGridlines>
          <c:spPr>
            <a:ln w="9525" cap="flat" cmpd="sng" algn="ctr">
              <a:solidFill>
                <a:schemeClr val="tx1">
                  <a:lumMod val="15000"/>
                  <a:lumOff val="85000"/>
                </a:schemeClr>
              </a:solidFill>
              <a:round/>
            </a:ln>
            <a:effectLst/>
          </c:spPr>
        </c:majorGridlines>
        <c:numFmt formatCode="_-* #\ ##0\ _€_-;\-* #\ ##0\ _€_-;_-* &quot;-&quot;??\ _€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992684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ysClr val="windowText" lastClr="000000"/>
                </a:solidFill>
                <a:latin typeface="+mn-lt"/>
                <a:ea typeface="+mn-ea"/>
                <a:cs typeface="+mn-cs"/>
              </a:defRPr>
            </a:pPr>
            <a:r>
              <a:rPr lang="lt-LT" sz="1050" b="1">
                <a:solidFill>
                  <a:sysClr val="windowText" lastClr="000000"/>
                </a:solidFill>
                <a:latin typeface="Times New Roman" panose="02020603050405020304" pitchFamily="18" charset="0"/>
                <a:cs typeface="Times New Roman" panose="02020603050405020304" pitchFamily="18" charset="0"/>
              </a:rPr>
              <a:t>Ūkio subjektų, teigiančių, kad konsultacija buvo naudinga, padėjo suprasti teisės aktus ir jų laikytis, proc.</a:t>
            </a:r>
          </a:p>
        </c:rich>
      </c:tx>
      <c:overlay val="0"/>
      <c:spPr>
        <a:noFill/>
        <a:ln>
          <a:noFill/>
        </a:ln>
        <a:effectLst/>
      </c:spPr>
      <c:txPr>
        <a:bodyPr rot="0" spcFirstLastPara="1" vertOverflow="ellipsis" vert="horz" wrap="square" anchor="ctr" anchorCtr="1"/>
        <a:lstStyle/>
        <a:p>
          <a:pPr>
            <a:defRPr sz="1050" b="0"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grafikai'!$A$4</c:f>
              <c:strCache>
                <c:ptCount val="1"/>
                <c:pt idx="0">
                  <c:v>Ūkio subjektų, teigiančių, kad konsultacija buvo naudinga, padėjo suprasti teisės aktus ir jų laikytis, proc.</c:v>
                </c:pt>
              </c:strCache>
            </c:strRef>
          </c:tx>
          <c:spPr>
            <a:solidFill>
              <a:schemeClr val="accent1"/>
            </a:solidFill>
            <a:ln>
              <a:noFill/>
            </a:ln>
            <a:effectLst/>
            <a:sp3d/>
          </c:spPr>
          <c:invertIfNegative val="0"/>
          <c:dLbls>
            <c:dLbl>
              <c:idx val="0"/>
              <c:layout>
                <c:manualLayout>
                  <c:x val="1.9060903101397991E-2"/>
                  <c:y val="-3.144654088050314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5EC-4E4A-A060-FE433DE1209D}"/>
                </c:ext>
              </c:extLst>
            </c:dLbl>
            <c:dLbl>
              <c:idx val="1"/>
              <c:layout>
                <c:manualLayout>
                  <c:x val="1.0906636670416197E-2"/>
                  <c:y val="-2.62054507337526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5EC-4E4A-A060-FE433DE1209D}"/>
                </c:ext>
              </c:extLst>
            </c:dLbl>
            <c:dLbl>
              <c:idx val="2"/>
              <c:layout>
                <c:manualLayout>
                  <c:x val="1.9063180827886609E-2"/>
                  <c:y val="-3.12012480499220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5EC-4E4A-A060-FE433DE1209D}"/>
                </c:ext>
              </c:extLst>
            </c:dLbl>
            <c:dLbl>
              <c:idx val="3"/>
              <c:layout>
                <c:manualLayout>
                  <c:x val="2.4509803921568526E-2"/>
                  <c:y val="-3.640145605824232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5EC-4E4A-A060-FE433DE1209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grafikai'!$B$3:$E$3</c:f>
              <c:strCache>
                <c:ptCount val="4"/>
                <c:pt idx="0">
                  <c:v>I ketvirtis</c:v>
                </c:pt>
                <c:pt idx="1">
                  <c:v>II ketvirtis</c:v>
                </c:pt>
                <c:pt idx="2">
                  <c:v>III ketvirtis</c:v>
                </c:pt>
                <c:pt idx="3">
                  <c:v>IV ketvirtis</c:v>
                </c:pt>
              </c:strCache>
            </c:strRef>
          </c:cat>
          <c:val>
            <c:numRef>
              <c:f>'PIPA grafikai'!$B$4:$E$4</c:f>
              <c:numCache>
                <c:formatCode>General</c:formatCode>
                <c:ptCount val="4"/>
                <c:pt idx="0" formatCode="0%">
                  <c:v>0.91669999999999996</c:v>
                </c:pt>
              </c:numCache>
            </c:numRef>
          </c:val>
          <c:extLst>
            <c:ext xmlns:c16="http://schemas.microsoft.com/office/drawing/2014/chart" uri="{C3380CC4-5D6E-409C-BE32-E72D297353CC}">
              <c16:uniqueId val="{00000004-95EC-4E4A-A060-FE433DE1209D}"/>
            </c:ext>
          </c:extLst>
        </c:ser>
        <c:dLbls>
          <c:showLegendKey val="0"/>
          <c:showVal val="0"/>
          <c:showCatName val="0"/>
          <c:showSerName val="0"/>
          <c:showPercent val="0"/>
          <c:showBubbleSize val="0"/>
        </c:dLbls>
        <c:gapWidth val="150"/>
        <c:shape val="box"/>
        <c:axId val="860487640"/>
        <c:axId val="860494480"/>
        <c:axId val="0"/>
      </c:bar3DChart>
      <c:catAx>
        <c:axId val="86048764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0494480"/>
        <c:crosses val="autoZero"/>
        <c:auto val="1"/>
        <c:lblAlgn val="ctr"/>
        <c:lblOffset val="100"/>
        <c:noMultiLvlLbl val="0"/>
      </c:catAx>
      <c:valAx>
        <c:axId val="8604944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048764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lt-LT" sz="1200" b="1" i="0" u="none" strike="noStrike" kern="1200" spc="0" baseline="0">
                <a:solidFill>
                  <a:sysClr val="windowText" lastClr="000000"/>
                </a:solidFill>
                <a:latin typeface="Times New Roman" panose="02020603050405020304" pitchFamily="18" charset="0"/>
                <a:cs typeface="Times New Roman" panose="02020603050405020304" pitchFamily="18" charset="0"/>
              </a:rPr>
              <a:t>Padidintos ir vidutinės rizikos ūkio subjektų patikrinimų dalies perspektyvinis didėjimas (proc.)</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rgbClr val="FFC000"/>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grafikai!$C$79:$N$79</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grafikai!$C$80:$N$80</c:f>
              <c:numCache>
                <c:formatCode>0.0%</c:formatCode>
                <c:ptCount val="12"/>
                <c:pt idx="0">
                  <c:v>0.33</c:v>
                </c:pt>
                <c:pt idx="1">
                  <c:v>0.57999999999999996</c:v>
                </c:pt>
                <c:pt idx="2">
                  <c:v>0.53</c:v>
                </c:pt>
                <c:pt idx="3">
                  <c:v>0.56000000000000005</c:v>
                </c:pt>
              </c:numCache>
            </c:numRef>
          </c:val>
          <c:extLst>
            <c:ext xmlns:c16="http://schemas.microsoft.com/office/drawing/2014/chart" uri="{C3380CC4-5D6E-409C-BE32-E72D297353CC}">
              <c16:uniqueId val="{00000000-83AA-4A10-B4F0-F83127450171}"/>
            </c:ext>
          </c:extLst>
        </c:ser>
        <c:dLbls>
          <c:showLegendKey val="0"/>
          <c:showVal val="0"/>
          <c:showCatName val="0"/>
          <c:showSerName val="0"/>
          <c:showPercent val="0"/>
          <c:showBubbleSize val="0"/>
        </c:dLbls>
        <c:gapWidth val="150"/>
        <c:shape val="box"/>
        <c:axId val="787714624"/>
        <c:axId val="787715344"/>
        <c:axId val="0"/>
      </c:bar3DChart>
      <c:catAx>
        <c:axId val="7877146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715344"/>
        <c:crosses val="autoZero"/>
        <c:auto val="1"/>
        <c:lblAlgn val="ctr"/>
        <c:lblOffset val="100"/>
        <c:noMultiLvlLbl val="0"/>
      </c:catAx>
      <c:valAx>
        <c:axId val="787715344"/>
        <c:scaling>
          <c:orientation val="minMax"/>
          <c:max val="1"/>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714624"/>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Labai mažos ir mažos rizikos ūkio subjektų patikrinimų dalies perspektyvinis mažėjimas (proc.)</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lumMod val="75000"/>
              </a:schemeClr>
            </a:solidFill>
            <a:ln>
              <a:noFill/>
            </a:ln>
            <a:effectLst>
              <a:outerShdw blurRad="50800" dist="50800" dir="5400000" algn="ctr" rotWithShape="0">
                <a:srgbClr val="000000">
                  <a:alpha val="63000"/>
                </a:srgbClr>
              </a:outerShdw>
            </a:effectLst>
            <a:sp3d/>
          </c:spPr>
          <c:invertIfNegative val="0"/>
          <c:dLbls>
            <c:dLbl>
              <c:idx val="0"/>
              <c:layout>
                <c:manualLayout>
                  <c:x val="8.903728436282693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682-4BC8-9D08-71A91A7B638B}"/>
                </c:ext>
              </c:extLst>
            </c:dLbl>
            <c:dLbl>
              <c:idx val="1"/>
              <c:layout>
                <c:manualLayout>
                  <c:x val="6.6777963272120202E-3"/>
                  <c:y val="-4.288449484806734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682-4BC8-9D08-71A91A7B63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grafikai!$C$99:$N$99</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grafikai!$C$100:$N$100</c:f>
              <c:numCache>
                <c:formatCode>0.0%</c:formatCode>
                <c:ptCount val="12"/>
                <c:pt idx="0">
                  <c:v>0.13</c:v>
                </c:pt>
                <c:pt idx="1">
                  <c:v>0.14000000000000001</c:v>
                </c:pt>
                <c:pt idx="2">
                  <c:v>0.16</c:v>
                </c:pt>
                <c:pt idx="3">
                  <c:v>0.15</c:v>
                </c:pt>
              </c:numCache>
            </c:numRef>
          </c:val>
          <c:extLst>
            <c:ext xmlns:c16="http://schemas.microsoft.com/office/drawing/2014/chart" uri="{C3380CC4-5D6E-409C-BE32-E72D297353CC}">
              <c16:uniqueId val="{00000002-F682-4BC8-9D08-71A91A7B638B}"/>
            </c:ext>
          </c:extLst>
        </c:ser>
        <c:dLbls>
          <c:showLegendKey val="0"/>
          <c:showVal val="0"/>
          <c:showCatName val="0"/>
          <c:showSerName val="0"/>
          <c:showPercent val="0"/>
          <c:showBubbleSize val="0"/>
        </c:dLbls>
        <c:gapWidth val="150"/>
        <c:shape val="box"/>
        <c:axId val="870010920"/>
        <c:axId val="870011280"/>
        <c:axId val="0"/>
      </c:bar3DChart>
      <c:catAx>
        <c:axId val="8700109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11280"/>
        <c:crosses val="autoZero"/>
        <c:auto val="1"/>
        <c:lblAlgn val="ctr"/>
        <c:lblOffset val="100"/>
        <c:noMultiLvlLbl val="0"/>
      </c:catAx>
      <c:valAx>
        <c:axId val="870011280"/>
        <c:scaling>
          <c:orientation val="minMax"/>
          <c:max val="0.4"/>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10920"/>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Patikrinimų, atliktų naudojant kontrolinius klausimynus, dalis proc., palyginti su visais patikrinimais</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grafikai!$B$193:$B$204</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grafikai!$C$193:$C$204</c:f>
              <c:numCache>
                <c:formatCode>0%</c:formatCode>
                <c:ptCount val="12"/>
                <c:pt idx="0">
                  <c:v>1</c:v>
                </c:pt>
                <c:pt idx="1">
                  <c:v>1</c:v>
                </c:pt>
                <c:pt idx="2">
                  <c:v>1</c:v>
                </c:pt>
                <c:pt idx="3">
                  <c:v>1</c:v>
                </c:pt>
              </c:numCache>
            </c:numRef>
          </c:val>
          <c:extLst>
            <c:ext xmlns:c16="http://schemas.microsoft.com/office/drawing/2014/chart" uri="{C3380CC4-5D6E-409C-BE32-E72D297353CC}">
              <c16:uniqueId val="{00000000-84CF-4D12-AB22-D4B4A947201B}"/>
            </c:ext>
          </c:extLst>
        </c:ser>
        <c:dLbls>
          <c:showLegendKey val="0"/>
          <c:showVal val="0"/>
          <c:showCatName val="0"/>
          <c:showSerName val="0"/>
          <c:showPercent val="0"/>
          <c:showBubbleSize val="0"/>
        </c:dLbls>
        <c:gapWidth val="150"/>
        <c:shape val="box"/>
        <c:axId val="896411736"/>
        <c:axId val="896413176"/>
        <c:axId val="0"/>
      </c:bar3DChart>
      <c:catAx>
        <c:axId val="89641173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6413176"/>
        <c:crosses val="autoZero"/>
        <c:auto val="1"/>
        <c:lblAlgn val="ctr"/>
        <c:lblOffset val="100"/>
        <c:noMultiLvlLbl val="0"/>
      </c:catAx>
      <c:valAx>
        <c:axId val="896413176"/>
        <c:scaling>
          <c:orientation val="minMax"/>
        </c:scaling>
        <c:delete val="0"/>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6411736"/>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lt-LT" sz="1050" b="1">
                <a:solidFill>
                  <a:sysClr val="windowText" lastClr="000000"/>
                </a:solidFill>
                <a:latin typeface="Times New Roman" panose="02020603050405020304" pitchFamily="18" charset="0"/>
                <a:cs typeface="Times New Roman" panose="02020603050405020304" pitchFamily="18" charset="0"/>
              </a:rPr>
              <a:t>Ūkio subjektų teigiančių, kad kontrolinis klausimynas padėjo suvokti teisės aktų reikalavimus ir geriau juos įgyvendinti, proc.</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grafikai'!$A$22</c:f>
              <c:strCache>
                <c:ptCount val="1"/>
                <c:pt idx="0">
                  <c:v>Ūkio subjektų teigiančių, kad kontrolinis klausimynas padėjo suvokti teisės aktų reikalavimus ir geriau juos įgyvendinti, proc.</c:v>
                </c:pt>
              </c:strCache>
            </c:strRef>
          </c:tx>
          <c:spPr>
            <a:solidFill>
              <a:schemeClr val="accent1"/>
            </a:solidFill>
            <a:ln>
              <a:noFill/>
            </a:ln>
            <a:effectLst/>
            <a:sp3d/>
          </c:spPr>
          <c:invertIfNegative val="0"/>
          <c:dLbls>
            <c:dLbl>
              <c:idx val="0"/>
              <c:layout>
                <c:manualLayout>
                  <c:x val="1.9444444444444445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F7B-4EC8-9E16-CBAD06AAE311}"/>
                </c:ext>
              </c:extLst>
            </c:dLbl>
            <c:dLbl>
              <c:idx val="1"/>
              <c:layout>
                <c:manualLayout>
                  <c:x val="2.2216450501098637E-2"/>
                  <c:y val="-2.80215499378367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F7B-4EC8-9E16-CBAD06AAE311}"/>
                </c:ext>
              </c:extLst>
            </c:dLbl>
            <c:dLbl>
              <c:idx val="2"/>
              <c:layout>
                <c:manualLayout>
                  <c:x val="1.9485038274182326E-2"/>
                  <c:y val="-1.871345029239766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F7B-4EC8-9E16-CBAD06AAE311}"/>
                </c:ext>
              </c:extLst>
            </c:dLbl>
            <c:dLbl>
              <c:idx val="3"/>
              <c:layout>
                <c:manualLayout>
                  <c:x val="1.9444444444444445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F7B-4EC8-9E16-CBAD06AAE31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grafikai'!$B$21:$E$21</c:f>
              <c:strCache>
                <c:ptCount val="4"/>
                <c:pt idx="0">
                  <c:v>I ketvirtis</c:v>
                </c:pt>
                <c:pt idx="1">
                  <c:v>II ketvirtis</c:v>
                </c:pt>
                <c:pt idx="2">
                  <c:v>III ketvirtis</c:v>
                </c:pt>
                <c:pt idx="3">
                  <c:v>IV ketvirtis</c:v>
                </c:pt>
              </c:strCache>
            </c:strRef>
          </c:cat>
          <c:val>
            <c:numRef>
              <c:f>'PIPA grafikai'!$B$22:$E$22</c:f>
              <c:numCache>
                <c:formatCode>General</c:formatCode>
                <c:ptCount val="4"/>
                <c:pt idx="0" formatCode="0%">
                  <c:v>0.8</c:v>
                </c:pt>
              </c:numCache>
            </c:numRef>
          </c:val>
          <c:extLst>
            <c:ext xmlns:c16="http://schemas.microsoft.com/office/drawing/2014/chart" uri="{C3380CC4-5D6E-409C-BE32-E72D297353CC}">
              <c16:uniqueId val="{00000004-8F7B-4EC8-9E16-CBAD06AAE311}"/>
            </c:ext>
          </c:extLst>
        </c:ser>
        <c:dLbls>
          <c:showLegendKey val="0"/>
          <c:showVal val="0"/>
          <c:showCatName val="0"/>
          <c:showSerName val="0"/>
          <c:showPercent val="0"/>
          <c:showBubbleSize val="0"/>
        </c:dLbls>
        <c:gapWidth val="150"/>
        <c:shape val="box"/>
        <c:axId val="864382536"/>
        <c:axId val="864384696"/>
        <c:axId val="0"/>
      </c:bar3DChart>
      <c:catAx>
        <c:axId val="86438253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84696"/>
        <c:crosses val="autoZero"/>
        <c:auto val="1"/>
        <c:lblAlgn val="ctr"/>
        <c:lblOffset val="100"/>
        <c:noMultiLvlLbl val="0"/>
      </c:catAx>
      <c:valAx>
        <c:axId val="8643846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8253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ysClr val="windowText" lastClr="000000"/>
                </a:solidFill>
                <a:latin typeface="+mn-lt"/>
                <a:ea typeface="+mn-ea"/>
                <a:cs typeface="+mn-cs"/>
              </a:defRPr>
            </a:pPr>
            <a:r>
              <a:rPr lang="lt-LT" sz="1100" b="1">
                <a:solidFill>
                  <a:sysClr val="windowText" lastClr="000000"/>
                </a:solidFill>
                <a:latin typeface="Times New Roman" panose="02020603050405020304" pitchFamily="18" charset="0"/>
                <a:cs typeface="Times New Roman" panose="02020603050405020304" pitchFamily="18" charset="0"/>
              </a:rPr>
              <a:t>Planinių patikrinimų skaičiaus augimas, lyginant su visais atliktais patikrinimais (proc.)</a:t>
            </a:r>
          </a:p>
        </c:rich>
      </c:tx>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rgbClr val="FFC000"/>
            </a:solidFill>
            <a:ln>
              <a:noFill/>
            </a:ln>
            <a:effectLst/>
            <a:sp3d/>
          </c:spPr>
          <c:invertIfNegative val="0"/>
          <c:dLbls>
            <c:dLbl>
              <c:idx val="3"/>
              <c:layout>
                <c:manualLayout>
                  <c:x val="1.661492187637614E-2"/>
                  <c:y val="-1.63666121112929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478-4E17-93BF-BC5CC3636412}"/>
                </c:ext>
              </c:extLst>
            </c:dLbl>
            <c:dLbl>
              <c:idx val="4"/>
              <c:layout>
                <c:manualLayout>
                  <c:x val="1.6778523489932938E-2"/>
                  <c:y val="-3.27332242225859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478-4E17-93BF-BC5CC3636412}"/>
                </c:ext>
              </c:extLst>
            </c:dLbl>
            <c:dLbl>
              <c:idx val="5"/>
              <c:layout>
                <c:manualLayout>
                  <c:x val="2.7964205816554809E-2"/>
                  <c:y val="-2.18221494817239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478-4E17-93BF-BC5CC363641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grafikai!$B$120:$B$131</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grafikai!$C$120:$C$131</c:f>
              <c:numCache>
                <c:formatCode>0.0%</c:formatCode>
                <c:ptCount val="12"/>
                <c:pt idx="0" formatCode="0%">
                  <c:v>0.06</c:v>
                </c:pt>
                <c:pt idx="1">
                  <c:v>0.55000000000000004</c:v>
                </c:pt>
                <c:pt idx="2">
                  <c:v>0.62</c:v>
                </c:pt>
                <c:pt idx="3">
                  <c:v>0.65</c:v>
                </c:pt>
              </c:numCache>
            </c:numRef>
          </c:val>
          <c:extLst>
            <c:ext xmlns:c16="http://schemas.microsoft.com/office/drawing/2014/chart" uri="{C3380CC4-5D6E-409C-BE32-E72D297353CC}">
              <c16:uniqueId val="{00000003-A478-4E17-93BF-BC5CC3636412}"/>
            </c:ext>
          </c:extLst>
        </c:ser>
        <c:dLbls>
          <c:showLegendKey val="0"/>
          <c:showVal val="0"/>
          <c:showCatName val="0"/>
          <c:showSerName val="0"/>
          <c:showPercent val="0"/>
          <c:showBubbleSize val="0"/>
        </c:dLbls>
        <c:gapWidth val="150"/>
        <c:shape val="box"/>
        <c:axId val="870030000"/>
        <c:axId val="870027840"/>
        <c:axId val="0"/>
      </c:bar3DChart>
      <c:catAx>
        <c:axId val="87003000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27840"/>
        <c:crosses val="autoZero"/>
        <c:auto val="1"/>
        <c:lblAlgn val="ctr"/>
        <c:lblOffset val="100"/>
        <c:noMultiLvlLbl val="0"/>
      </c:catAx>
      <c:valAx>
        <c:axId val="870027840"/>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30000"/>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b="1" i="0" u="none" strike="noStrike" baseline="0">
                <a:solidFill>
                  <a:sysClr val="windowText" lastClr="000000"/>
                </a:solidFill>
                <a:effectLst/>
                <a:latin typeface="Times New Roman" panose="02020603050405020304" pitchFamily="18" charset="0"/>
                <a:cs typeface="Times New Roman" panose="02020603050405020304" pitchFamily="18" charset="0"/>
              </a:rPr>
              <a:t>Patikrinimų, kuriuose nustatyta teisės aktų reikalavimų nesilaikymo atvejų, lyginant su visais neplaniniais patikrinimais</a:t>
            </a:r>
            <a:endParaRPr lang="lt-LT" sz="1200" b="1">
              <a:solidFill>
                <a:sysClr val="windowText" lastClr="000000"/>
              </a:solidFill>
              <a:latin typeface="Times New Roman" panose="02020603050405020304" pitchFamily="18" charset="0"/>
              <a:cs typeface="Times New Roman" panose="02020603050405020304" pitchFamily="18" charset="0"/>
            </a:endParaRPr>
          </a:p>
        </c:rich>
      </c:tx>
      <c:layout>
        <c:manualLayout>
          <c:xMode val="edge"/>
          <c:yMode val="edge"/>
          <c:x val="0.16291666666666665"/>
          <c:y val="2.7893877152330458E-2"/>
        </c:manualLayout>
      </c:layout>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plotArea>
      <c:layout/>
      <c:lineChart>
        <c:grouping val="standard"/>
        <c:varyColors val="0"/>
        <c:ser>
          <c:idx val="0"/>
          <c:order val="0"/>
          <c:tx>
            <c:strRef>
              <c:f>grafikai!$C$213</c:f>
              <c:strCache>
                <c:ptCount val="1"/>
                <c:pt idx="0">
                  <c:v>Procentas nuo visų neplaninių patikrinimų</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0"/>
              <c:layout>
                <c:manualLayout>
                  <c:x val="-5.8333333333333348E-2"/>
                  <c:y val="-6.50860065086006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0DA-49E8-8F24-CD3AA454A710}"/>
                </c:ext>
              </c:extLst>
            </c:dLbl>
            <c:dLbl>
              <c:idx val="1"/>
              <c:layout>
                <c:manualLayout>
                  <c:x val="-1.2960082944530892E-2"/>
                  <c:y val="4.13507925568573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0DA-49E8-8F24-CD3AA454A710}"/>
                </c:ext>
              </c:extLst>
            </c:dLbl>
            <c:dLbl>
              <c:idx val="2"/>
              <c:layout>
                <c:manualLayout>
                  <c:x val="-7.7760497667185074E-3"/>
                  <c:y val="-5.51343900758097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0DA-49E8-8F24-CD3AA454A710}"/>
                </c:ext>
              </c:extLst>
            </c:dLbl>
            <c:dLbl>
              <c:idx val="3"/>
              <c:layout>
                <c:manualLayout>
                  <c:x val="-3.3696215655780244E-2"/>
                  <c:y val="5.0539857569492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0DA-49E8-8F24-CD3AA454A710}"/>
                </c:ext>
              </c:extLst>
            </c:dLbl>
            <c:dLbl>
              <c:idx val="4"/>
              <c:layout>
                <c:manualLayout>
                  <c:x val="-3.110419906687403E-2"/>
                  <c:y val="5.0539857569492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0DA-49E8-8F24-CD3AA454A710}"/>
                </c:ext>
              </c:extLst>
            </c:dLbl>
            <c:dLbl>
              <c:idx val="5"/>
              <c:layout>
                <c:manualLayout>
                  <c:x val="-1.8144116122343183E-2"/>
                  <c:y val="4.59453250631748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0DA-49E8-8F24-CD3AA454A710}"/>
                </c:ext>
              </c:extLst>
            </c:dLbl>
            <c:dLbl>
              <c:idx val="6"/>
              <c:layout>
                <c:manualLayout>
                  <c:x val="0"/>
                  <c:y val="3.216172754422237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A0DA-49E8-8F24-CD3AA454A710}"/>
                </c:ext>
              </c:extLst>
            </c:dLbl>
            <c:dLbl>
              <c:idx val="7"/>
              <c:layout>
                <c:manualLayout>
                  <c:x val="-3.3696215655780293E-2"/>
                  <c:y val="-5.51343900758097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0DA-49E8-8F24-CD3AA454A710}"/>
                </c:ext>
              </c:extLst>
            </c:dLbl>
            <c:dLbl>
              <c:idx val="8"/>
              <c:layout>
                <c:manualLayout>
                  <c:x val="-1.2960082944530941E-2"/>
                  <c:y val="-6.89179875947622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A0DA-49E8-8F24-CD3AA454A71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grafikai!$B$214:$B$225</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grafikai!$C$214:$C$225</c:f>
              <c:numCache>
                <c:formatCode>0.0%</c:formatCode>
                <c:ptCount val="12"/>
                <c:pt idx="0">
                  <c:v>0.48</c:v>
                </c:pt>
                <c:pt idx="1">
                  <c:v>0.74</c:v>
                </c:pt>
                <c:pt idx="2">
                  <c:v>0.95</c:v>
                </c:pt>
                <c:pt idx="3">
                  <c:v>0.83</c:v>
                </c:pt>
              </c:numCache>
            </c:numRef>
          </c:val>
          <c:smooth val="0"/>
          <c:extLst>
            <c:ext xmlns:c16="http://schemas.microsoft.com/office/drawing/2014/chart" uri="{C3380CC4-5D6E-409C-BE32-E72D297353CC}">
              <c16:uniqueId val="{00000009-A0DA-49E8-8F24-CD3AA454A710}"/>
            </c:ext>
          </c:extLst>
        </c:ser>
        <c:dLbls>
          <c:showLegendKey val="0"/>
          <c:showVal val="0"/>
          <c:showCatName val="0"/>
          <c:showSerName val="0"/>
          <c:showPercent val="0"/>
          <c:showBubbleSize val="0"/>
        </c:dLbls>
        <c:marker val="1"/>
        <c:smooth val="0"/>
        <c:axId val="883914504"/>
        <c:axId val="883911624"/>
      </c:lineChart>
      <c:catAx>
        <c:axId val="8839145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83911624"/>
        <c:crosses val="autoZero"/>
        <c:auto val="1"/>
        <c:lblAlgn val="ctr"/>
        <c:lblOffset val="100"/>
        <c:noMultiLvlLbl val="0"/>
      </c:catAx>
      <c:valAx>
        <c:axId val="883911624"/>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83914504"/>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US"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Gr</a:t>
            </a:r>
            <a:r>
              <a:rPr lang="lt-LT" sz="1200" b="1">
                <a:solidFill>
                  <a:sysClr val="windowText" lastClr="000000"/>
                </a:solidFill>
                <a:latin typeface="Times New Roman" panose="02020603050405020304" pitchFamily="18" charset="0"/>
                <a:cs typeface="Times New Roman" panose="02020603050405020304" pitchFamily="18" charset="0"/>
              </a:rPr>
              <a:t>ubių pažeidimų skaičius</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lang="en-US"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grafikai!$A$249:$B$249</c:f>
              <c:strCache>
                <c:ptCount val="2"/>
                <c:pt idx="1">
                  <c:v>Dėl ūkio subjekto veiklos uždraudimo</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grafikai!$C$248:$N$248</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grafikai!$C$249:$N$249</c:f>
              <c:numCache>
                <c:formatCode>General</c:formatCode>
                <c:ptCount val="12"/>
                <c:pt idx="0">
                  <c:v>4</c:v>
                </c:pt>
                <c:pt idx="1">
                  <c:v>2</c:v>
                </c:pt>
                <c:pt idx="2">
                  <c:v>0</c:v>
                </c:pt>
                <c:pt idx="3">
                  <c:v>1</c:v>
                </c:pt>
              </c:numCache>
            </c:numRef>
          </c:val>
          <c:extLst>
            <c:ext xmlns:c16="http://schemas.microsoft.com/office/drawing/2014/chart" uri="{C3380CC4-5D6E-409C-BE32-E72D297353CC}">
              <c16:uniqueId val="{00000000-6FB6-4F18-A3F5-1A604385AA7C}"/>
            </c:ext>
          </c:extLst>
        </c:ser>
        <c:ser>
          <c:idx val="1"/>
          <c:order val="1"/>
          <c:tx>
            <c:strRef>
              <c:f>grafikai!$A$250:$B$250</c:f>
              <c:strCache>
                <c:ptCount val="2"/>
                <c:pt idx="1">
                  <c:v>Dėl ūkio subjekto veiklos sustabdymo</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grafikai!$C$248:$N$248</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grafikai!$C$250:$N$250</c:f>
              <c:numCache>
                <c:formatCode>General</c:formatCode>
                <c:ptCount val="12"/>
                <c:pt idx="0">
                  <c:v>0</c:v>
                </c:pt>
                <c:pt idx="1">
                  <c:v>0</c:v>
                </c:pt>
                <c:pt idx="2">
                  <c:v>0</c:v>
                </c:pt>
                <c:pt idx="3">
                  <c:v>0</c:v>
                </c:pt>
              </c:numCache>
            </c:numRef>
          </c:val>
          <c:extLst>
            <c:ext xmlns:c16="http://schemas.microsoft.com/office/drawing/2014/chart" uri="{C3380CC4-5D6E-409C-BE32-E72D297353CC}">
              <c16:uniqueId val="{00000001-6FB6-4F18-A3F5-1A604385AA7C}"/>
            </c:ext>
          </c:extLst>
        </c:ser>
        <c:dLbls>
          <c:dLblPos val="outEnd"/>
          <c:showLegendKey val="0"/>
          <c:showVal val="1"/>
          <c:showCatName val="0"/>
          <c:showSerName val="0"/>
          <c:showPercent val="0"/>
          <c:showBubbleSize val="0"/>
        </c:dLbls>
        <c:gapWidth val="219"/>
        <c:overlap val="-27"/>
        <c:axId val="762049216"/>
        <c:axId val="762043096"/>
      </c:barChart>
      <c:catAx>
        <c:axId val="762049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62043096"/>
        <c:crosses val="autoZero"/>
        <c:auto val="1"/>
        <c:lblAlgn val="ctr"/>
        <c:lblOffset val="100"/>
        <c:noMultiLvlLbl val="0"/>
      </c:catAx>
      <c:valAx>
        <c:axId val="762043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62049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lang="en-US" sz="900" b="0" i="0" u="none" strike="noStrike" kern="1200" baseline="0">
          <a:solidFill>
            <a:schemeClr val="tx2"/>
          </a:solidFill>
          <a:latin typeface="+mn-lt"/>
          <a:ea typeface="+mn-ea"/>
          <a:cs typeface="+mn-cs"/>
        </a:defRPr>
      </a:pPr>
      <a:endParaRPr lang="lt-LT"/>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Ūkio subjektų, teigiančių, kad veiklos patikrinimas prisidėjo prie įmonės veiklos tobulinimo, proc.</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grafikai'!$A$45</c:f>
              <c:strCache>
                <c:ptCount val="1"/>
                <c:pt idx="0">
                  <c:v>Ūkio subjektų, teigiančių, kad veiklos patikrinimas prisidėjo prie įmonės veiklos tobulinimo, proc.</c:v>
                </c:pt>
              </c:strCache>
            </c:strRef>
          </c:tx>
          <c:spPr>
            <a:solidFill>
              <a:schemeClr val="accent1"/>
            </a:solidFill>
            <a:ln>
              <a:noFill/>
            </a:ln>
            <a:effectLst/>
            <a:sp3d/>
          </c:spPr>
          <c:invertIfNegative val="0"/>
          <c:dLbls>
            <c:dLbl>
              <c:idx val="0"/>
              <c:layout>
                <c:manualLayout>
                  <c:x val="2.2222295434827968E-2"/>
                  <c:y val="-1.86648247916378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126-4B94-9A17-717050B347B6}"/>
                </c:ext>
              </c:extLst>
            </c:dLbl>
            <c:dLbl>
              <c:idx val="1"/>
              <c:layout>
                <c:manualLayout>
                  <c:x val="1.9444444444444445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126-4B94-9A17-717050B347B6}"/>
                </c:ext>
              </c:extLst>
            </c:dLbl>
            <c:dLbl>
              <c:idx val="2"/>
              <c:layout>
                <c:manualLayout>
                  <c:x val="2.2222222222222223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126-4B94-9A17-717050B347B6}"/>
                </c:ext>
              </c:extLst>
            </c:dLbl>
            <c:dLbl>
              <c:idx val="3"/>
              <c:layout>
                <c:manualLayout>
                  <c:x val="1.9444444444444344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126-4B94-9A17-717050B347B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grafikai'!$B$44:$E$44</c:f>
              <c:strCache>
                <c:ptCount val="4"/>
                <c:pt idx="0">
                  <c:v>I ketvirtis</c:v>
                </c:pt>
                <c:pt idx="1">
                  <c:v>II ketvirtis</c:v>
                </c:pt>
                <c:pt idx="2">
                  <c:v>III ketvirtis</c:v>
                </c:pt>
                <c:pt idx="3">
                  <c:v>IV ketvirtis</c:v>
                </c:pt>
              </c:strCache>
            </c:strRef>
          </c:cat>
          <c:val>
            <c:numRef>
              <c:f>'PIPA grafikai'!$B$45:$E$45</c:f>
              <c:numCache>
                <c:formatCode>General</c:formatCode>
                <c:ptCount val="4"/>
                <c:pt idx="0" formatCode="0%">
                  <c:v>0.81</c:v>
                </c:pt>
              </c:numCache>
            </c:numRef>
          </c:val>
          <c:extLst>
            <c:ext xmlns:c16="http://schemas.microsoft.com/office/drawing/2014/chart" uri="{C3380CC4-5D6E-409C-BE32-E72D297353CC}">
              <c16:uniqueId val="{00000004-C126-4B94-9A17-717050B347B6}"/>
            </c:ext>
          </c:extLst>
        </c:ser>
        <c:dLbls>
          <c:showLegendKey val="0"/>
          <c:showVal val="0"/>
          <c:showCatName val="0"/>
          <c:showSerName val="0"/>
          <c:showPercent val="0"/>
          <c:showBubbleSize val="0"/>
        </c:dLbls>
        <c:gapWidth val="150"/>
        <c:shape val="box"/>
        <c:axId val="864396576"/>
        <c:axId val="864391896"/>
        <c:axId val="0"/>
      </c:bar3DChart>
      <c:catAx>
        <c:axId val="8643965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91896"/>
        <c:crosses val="autoZero"/>
        <c:auto val="1"/>
        <c:lblAlgn val="ctr"/>
        <c:lblOffset val="100"/>
        <c:noMultiLvlLbl val="0"/>
      </c:catAx>
      <c:valAx>
        <c:axId val="8643918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965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rgbClr val="0E2841"/>
                </a:solidFill>
                <a:latin typeface="+mn-lt"/>
                <a:ea typeface="+mn-ea"/>
                <a:cs typeface="+mn-cs"/>
              </a:defRPr>
            </a:pP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VMVT </a:t>
            </a:r>
            <a:r>
              <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rPr>
              <a:t>pareigybių pasiskirstymas, </a:t>
            </a: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proc.</a:t>
            </a:r>
            <a:endPar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rgbClr val="0E2841"/>
              </a:solidFill>
              <a:latin typeface="+mn-lt"/>
              <a:ea typeface="+mn-ea"/>
              <a:cs typeface="+mn-cs"/>
            </a:defRPr>
          </a:pPr>
          <a:endParaRPr lang="lt-LT"/>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'Paskirstyta pareigybėmis'!$N$4</c:f>
              <c:strCache>
                <c:ptCount val="1"/>
                <c:pt idx="0">
                  <c:v>Pareigybių skaičius</c:v>
                </c:pt>
              </c:strCache>
            </c:strRef>
          </c:tx>
          <c:dPt>
            <c:idx val="0"/>
            <c:bubble3D val="0"/>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sp3d/>
            </c:spPr>
            <c:extLst>
              <c:ext xmlns:c16="http://schemas.microsoft.com/office/drawing/2014/chart" uri="{C3380CC4-5D6E-409C-BE32-E72D297353CC}">
                <c16:uniqueId val="{00000001-9278-4BEB-BE64-292F9D0F8DD3}"/>
              </c:ext>
            </c:extLst>
          </c:dPt>
          <c:dPt>
            <c:idx val="1"/>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sp3d/>
            </c:spPr>
            <c:extLst>
              <c:ext xmlns:c16="http://schemas.microsoft.com/office/drawing/2014/chart" uri="{C3380CC4-5D6E-409C-BE32-E72D297353CC}">
                <c16:uniqueId val="{00000003-9278-4BEB-BE64-292F9D0F8DD3}"/>
              </c:ext>
            </c:extLst>
          </c:dPt>
          <c:dPt>
            <c:idx val="2"/>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sp3d/>
            </c:spPr>
            <c:extLst>
              <c:ext xmlns:c16="http://schemas.microsoft.com/office/drawing/2014/chart" uri="{C3380CC4-5D6E-409C-BE32-E72D297353CC}">
                <c16:uniqueId val="{00000005-9278-4BEB-BE64-292F9D0F8DD3}"/>
              </c:ext>
            </c:extLst>
          </c:dPt>
          <c:dPt>
            <c:idx val="3"/>
            <c:bubble3D val="0"/>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noFill/>
              </a:ln>
              <a:effectLst/>
              <a:sp3d/>
            </c:spPr>
            <c:extLst>
              <c:ext xmlns:c16="http://schemas.microsoft.com/office/drawing/2014/chart" uri="{C3380CC4-5D6E-409C-BE32-E72D297353CC}">
                <c16:uniqueId val="{00000007-9278-4BEB-BE64-292F9D0F8DD3}"/>
              </c:ext>
            </c:extLst>
          </c:dPt>
          <c:dLbls>
            <c:dLbl>
              <c:idx val="0"/>
              <c:layout>
                <c:manualLayout>
                  <c:x val="-1.6783276310835368E-2"/>
                  <c:y val="-3.8526221958104338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278-4BEB-BE64-292F9D0F8DD3}"/>
                </c:ext>
              </c:extLst>
            </c:dLbl>
            <c:dLbl>
              <c:idx val="2"/>
              <c:layout>
                <c:manualLayout>
                  <c:x val="-6.6103237095363102E-2"/>
                  <c:y val="-5.0907334499854184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9278-4BEB-BE64-292F9D0F8DD3}"/>
                </c:ext>
              </c:extLst>
            </c:dLbl>
            <c:dLbl>
              <c:idx val="3"/>
              <c:layout>
                <c:manualLayout>
                  <c:x val="5.4984251968503935E-2"/>
                  <c:y val="-3.99730242053076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9278-4BEB-BE64-292F9D0F8DD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Tahoma" panose="020B0604030504040204" pitchFamily="34" charset="0"/>
                    <a:cs typeface="Times New Roman" panose="02020603050405020304" pitchFamily="18" charset="0"/>
                  </a:defRPr>
                </a:pPr>
                <a:endParaRPr lang="lt-LT"/>
              </a:p>
            </c:txPr>
            <c:showLegendKey val="0"/>
            <c:showVal val="0"/>
            <c:showCatName val="0"/>
            <c:showSerName val="0"/>
            <c:showPercent val="1"/>
            <c:showBubbleSize val="0"/>
            <c:showLeaderLines val="0"/>
            <c:extLst>
              <c:ext xmlns:c15="http://schemas.microsoft.com/office/drawing/2012/chart" uri="{CE6537A1-D6FC-4f65-9D91-7224C49458BB}"/>
            </c:extLst>
          </c:dLbls>
          <c:cat>
            <c:strRef>
              <c:f>'Paskirstyta pareigybėmis'!$O$3:$R$3</c:f>
              <c:strCache>
                <c:ptCount val="4"/>
                <c:pt idx="0">
                  <c:v>Pareigybių dalis, tenkanti konsultavimui, informavimui, prevencijai, proc.</c:v>
                </c:pt>
                <c:pt idx="1">
                  <c:v>Pareigybių dalis, tenkanti rizikos vertinimui, planavimui ir analizei, proc.</c:v>
                </c:pt>
                <c:pt idx="2">
                  <c:v>Pareigybių dalis, tenkanti fiziniams patikrinimams, proc.</c:v>
                </c:pt>
                <c:pt idx="3">
                  <c:v>Pareigybių dalis, tenkanti kitoms (turto valdymo, teisės, poveikių priemonių taikymo, pasienio kontrolės ir kt.) pareigybėms, proc.</c:v>
                </c:pt>
              </c:strCache>
            </c:strRef>
          </c:cat>
          <c:val>
            <c:numRef>
              <c:f>'Paskirstyta pareigybėmis'!$O$4:$R$4</c:f>
              <c:numCache>
                <c:formatCode>General</c:formatCode>
                <c:ptCount val="4"/>
                <c:pt idx="0">
                  <c:v>347</c:v>
                </c:pt>
                <c:pt idx="1">
                  <c:v>24</c:v>
                </c:pt>
                <c:pt idx="2">
                  <c:v>295</c:v>
                </c:pt>
                <c:pt idx="3">
                  <c:v>248</c:v>
                </c:pt>
              </c:numCache>
            </c:numRef>
          </c:val>
          <c:extLst>
            <c:ext xmlns:c16="http://schemas.microsoft.com/office/drawing/2014/chart" uri="{C3380CC4-5D6E-409C-BE32-E72D297353CC}">
              <c16:uniqueId val="{00000008-9278-4BEB-BE64-292F9D0F8DD3}"/>
            </c:ext>
          </c:extLst>
        </c:ser>
        <c:dLbls>
          <c:showLegendKey val="0"/>
          <c:showVal val="0"/>
          <c:showCatName val="0"/>
          <c:showSerName val="0"/>
          <c:showPercent val="0"/>
          <c:showBubbleSize val="0"/>
          <c:showLeaderLines val="0"/>
        </c:dLbls>
      </c:pie3DChart>
      <c:spPr>
        <a:noFill/>
        <a:ln>
          <a:noFill/>
        </a:ln>
        <a:effectLst/>
      </c:spPr>
    </c:plotArea>
    <c:legend>
      <c:legendPos val="b"/>
      <c:layout>
        <c:manualLayout>
          <c:xMode val="edge"/>
          <c:yMode val="edge"/>
          <c:x val="8.0653212167276722E-2"/>
          <c:y val="0.64530416560833126"/>
          <c:w val="0.89514291238574006"/>
          <c:h val="0.30765282363898061"/>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VMVT </a:t>
            </a:r>
            <a:r>
              <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rPr>
              <a:t>finansinių išteklių (darbo užmokesčio) pasiskirstymas, tūkst. eurų</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endParaRPr lang="lt-LT"/>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Finansai!$N$6</c:f>
              <c:strCache>
                <c:ptCount val="1"/>
                <c:pt idx="0">
                  <c:v>Lėšų skirta DU</c:v>
                </c:pt>
              </c:strCache>
            </c:strRef>
          </c:tx>
          <c:dPt>
            <c:idx val="0"/>
            <c:bubble3D val="0"/>
            <c:spPr>
              <a:solidFill>
                <a:schemeClr val="accent6"/>
              </a:solidFill>
              <a:ln>
                <a:solidFill>
                  <a:schemeClr val="accent6"/>
                </a:solidFill>
              </a:ln>
              <a:effectLst>
                <a:outerShdw blurRad="57150" dist="19050" dir="5400000" algn="ctr" rotWithShape="0">
                  <a:srgbClr val="000000">
                    <a:alpha val="63000"/>
                  </a:srgbClr>
                </a:outerShdw>
              </a:effectLst>
              <a:sp3d>
                <a:contourClr>
                  <a:schemeClr val="accent6"/>
                </a:contourClr>
              </a:sp3d>
            </c:spPr>
            <c:extLst>
              <c:ext xmlns:c16="http://schemas.microsoft.com/office/drawing/2014/chart" uri="{C3380CC4-5D6E-409C-BE32-E72D297353CC}">
                <c16:uniqueId val="{00000001-52AB-475D-9C16-58AA467AD78B}"/>
              </c:ext>
            </c:extLst>
          </c:dPt>
          <c:dPt>
            <c:idx val="1"/>
            <c:bubble3D val="0"/>
            <c:spPr>
              <a:solidFill>
                <a:schemeClr val="accent5"/>
              </a:solidFill>
              <a:ln>
                <a:solidFill>
                  <a:schemeClr val="accent5"/>
                </a:solidFill>
              </a:ln>
              <a:effectLst>
                <a:outerShdw blurRad="57150" dist="19050" dir="5400000" algn="ctr" rotWithShape="0">
                  <a:srgbClr val="000000">
                    <a:alpha val="63000"/>
                  </a:srgbClr>
                </a:outerShdw>
              </a:effectLst>
              <a:sp3d>
                <a:contourClr>
                  <a:schemeClr val="accent5"/>
                </a:contourClr>
              </a:sp3d>
            </c:spPr>
            <c:extLst>
              <c:ext xmlns:c16="http://schemas.microsoft.com/office/drawing/2014/chart" uri="{C3380CC4-5D6E-409C-BE32-E72D297353CC}">
                <c16:uniqueId val="{00000003-52AB-475D-9C16-58AA467AD78B}"/>
              </c:ext>
            </c:extLst>
          </c:dPt>
          <c:dPt>
            <c:idx val="2"/>
            <c:bubble3D val="0"/>
            <c:spPr>
              <a:solidFill>
                <a:schemeClr val="accent4"/>
              </a:solidFill>
              <a:ln>
                <a:solidFill>
                  <a:schemeClr val="accent4"/>
                </a:solidFill>
              </a:ln>
              <a:effectLst>
                <a:outerShdw blurRad="57150" dist="19050" dir="5400000" algn="ctr" rotWithShape="0">
                  <a:srgbClr val="000000">
                    <a:alpha val="63000"/>
                  </a:srgbClr>
                </a:outerShdw>
              </a:effectLst>
              <a:sp3d>
                <a:contourClr>
                  <a:schemeClr val="accent4"/>
                </a:contourClr>
              </a:sp3d>
            </c:spPr>
            <c:extLst>
              <c:ext xmlns:c16="http://schemas.microsoft.com/office/drawing/2014/chart" uri="{C3380CC4-5D6E-409C-BE32-E72D297353CC}">
                <c16:uniqueId val="{00000005-52AB-475D-9C16-58AA467AD78B}"/>
              </c:ext>
            </c:extLst>
          </c:dPt>
          <c:dPt>
            <c:idx val="3"/>
            <c:bubble3D val="0"/>
            <c:spPr>
              <a:solidFill>
                <a:schemeClr val="accent6">
                  <a:lumMod val="75000"/>
                </a:schemeClr>
              </a:solidFill>
              <a:ln>
                <a:solidFill>
                  <a:schemeClr val="accent6">
                    <a:lumMod val="75000"/>
                  </a:schemeClr>
                </a:solidFill>
              </a:ln>
              <a:effectLst>
                <a:outerShdw blurRad="57150" dist="19050" dir="5400000" algn="ctr" rotWithShape="0">
                  <a:srgbClr val="000000">
                    <a:alpha val="63000"/>
                  </a:srgbClr>
                </a:outerShdw>
              </a:effectLst>
              <a:sp3d>
                <a:contourClr>
                  <a:schemeClr val="accent6">
                    <a:lumMod val="75000"/>
                  </a:schemeClr>
                </a:contourClr>
              </a:sp3d>
            </c:spPr>
            <c:extLst>
              <c:ext xmlns:c16="http://schemas.microsoft.com/office/drawing/2014/chart" uri="{C3380CC4-5D6E-409C-BE32-E72D297353CC}">
                <c16:uniqueId val="{00000007-52AB-475D-9C16-58AA467AD78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Finansai!$O$3:$R$3</c:f>
              <c:strCache>
                <c:ptCount val="4"/>
                <c:pt idx="0">
                  <c:v>Finansinių išteklių dalis, tenkanti konsultavimui, informavimui ir prevencijai, tūkst. eurų per mėnesį</c:v>
                </c:pt>
                <c:pt idx="1">
                  <c:v>Finansinių išteklių dalis, tenkanti rzikos vertinimui, planavimui ir analizei, tūkst. eurų per mėnesį</c:v>
                </c:pt>
                <c:pt idx="2">
                  <c:v>Finansinių išteklių dalis, tenkanti fiziniiams patikrinimams, tūkst. eurų per mėnesį</c:v>
                </c:pt>
                <c:pt idx="3">
                  <c:v>Finansinių išteklių dalis, tenkanti kitoms (turto valdymo, teisės, poveikio priemonių taikymo, pasienio kontrolės ir kt.) pareigybėms, tūkst eurų per mėnesį</c:v>
                </c:pt>
              </c:strCache>
            </c:strRef>
          </c:cat>
          <c:val>
            <c:numRef>
              <c:f>Finansai!$O$6:$R$6</c:f>
              <c:numCache>
                <c:formatCode>0.00</c:formatCode>
                <c:ptCount val="4"/>
                <c:pt idx="0">
                  <c:v>648.26589999999999</c:v>
                </c:pt>
                <c:pt idx="1">
                  <c:v>57.954100000000004</c:v>
                </c:pt>
                <c:pt idx="2">
                  <c:v>534.90574000000004</c:v>
                </c:pt>
                <c:pt idx="3">
                  <c:v>457.68023999999991</c:v>
                </c:pt>
              </c:numCache>
            </c:numRef>
          </c:val>
          <c:extLst>
            <c:ext xmlns:c16="http://schemas.microsoft.com/office/drawing/2014/chart" uri="{C3380CC4-5D6E-409C-BE32-E72D297353CC}">
              <c16:uniqueId val="{00000008-52AB-475D-9C16-58AA467AD78B}"/>
            </c:ext>
          </c:extLst>
        </c:ser>
        <c:dLbls>
          <c:dLblPos val="outEnd"/>
          <c:showLegendKey val="0"/>
          <c:showVal val="0"/>
          <c:showCatName val="1"/>
          <c:showSerName val="0"/>
          <c:showPercent val="0"/>
          <c:showBubbleSize val="0"/>
          <c:showLeaderLines val="1"/>
        </c:dLbls>
      </c:pie3DChart>
      <c:spPr>
        <a:noFill/>
        <a:ln>
          <a:noFill/>
        </a:ln>
        <a:effectLst/>
      </c:spPr>
    </c:plotArea>
    <c:legend>
      <c:legendPos val="b"/>
      <c:layout>
        <c:manualLayout>
          <c:xMode val="edge"/>
          <c:yMode val="edge"/>
          <c:x val="5.9642701697463697E-2"/>
          <c:y val="0.65977393529326422"/>
          <c:w val="0.88071459660507256"/>
          <c:h val="0.30672522718579776"/>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lt-LT" sz="1200" b="1" i="0" u="none" strike="noStrike" kern="1200" cap="none" spc="20" baseline="0">
                <a:solidFill>
                  <a:sysClr val="windowText" lastClr="000000"/>
                </a:solidFill>
                <a:latin typeface="Times New Roman" panose="02020603050405020304" pitchFamily="18" charset="0"/>
                <a:cs typeface="Times New Roman" panose="02020603050405020304" pitchFamily="18" charset="0"/>
              </a:rPr>
              <a:t>Planinių ir neplaninių patikrinimų trukmės palyginimas (val.)</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grafikai!$B$137</c:f>
              <c:strCache>
                <c:ptCount val="1"/>
                <c:pt idx="0">
                  <c:v>Planinių patikrinimų trukmė (val.)</c:v>
                </c:pt>
              </c:strCache>
            </c:strRef>
          </c:tx>
          <c:spPr>
            <a:solidFill>
              <a:schemeClr val="accent6">
                <a:lumMod val="75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grafikai!$C$136:$N$136</c:f>
              <c:strCache>
                <c:ptCount val="12"/>
                <c:pt idx="0">
                  <c:v>Sausis</c:v>
                </c:pt>
                <c:pt idx="1">
                  <c:v>Vasaris</c:v>
                </c:pt>
                <c:pt idx="2">
                  <c:v>Kovas</c:v>
                </c:pt>
                <c:pt idx="3">
                  <c:v>Balandis</c:v>
                </c:pt>
                <c:pt idx="4">
                  <c:v>Gegužė</c:v>
                </c:pt>
                <c:pt idx="5">
                  <c:v>Biržėlis</c:v>
                </c:pt>
                <c:pt idx="6">
                  <c:v>Liepa</c:v>
                </c:pt>
                <c:pt idx="7">
                  <c:v>Rugpjūtis</c:v>
                </c:pt>
                <c:pt idx="8">
                  <c:v>Rugsėjis</c:v>
                </c:pt>
                <c:pt idx="9">
                  <c:v>Spalis</c:v>
                </c:pt>
                <c:pt idx="10">
                  <c:v>Lapkritis</c:v>
                </c:pt>
                <c:pt idx="11">
                  <c:v>Gruodis</c:v>
                </c:pt>
              </c:strCache>
            </c:strRef>
          </c:cat>
          <c:val>
            <c:numRef>
              <c:f>grafikai!$C$137:$N$137</c:f>
              <c:numCache>
                <c:formatCode>_-* #\ ##0.00\ _€_-;\-* #\ ##0.00\ _€_-;_-* "-"??\ _€_-;_-@_-</c:formatCode>
                <c:ptCount val="12"/>
                <c:pt idx="0">
                  <c:v>0</c:v>
                </c:pt>
                <c:pt idx="1">
                  <c:v>3.22</c:v>
                </c:pt>
                <c:pt idx="2">
                  <c:v>3.31</c:v>
                </c:pt>
                <c:pt idx="3" formatCode="_-* #\ ##0.0\ _€_-;\-* #\ ##0.0\ _€_-;_-* &quot;-&quot;??\ _€_-;_-@_-">
                  <c:v>3.13</c:v>
                </c:pt>
              </c:numCache>
            </c:numRef>
          </c:val>
          <c:extLst>
            <c:ext xmlns:c16="http://schemas.microsoft.com/office/drawing/2014/chart" uri="{C3380CC4-5D6E-409C-BE32-E72D297353CC}">
              <c16:uniqueId val="{00000000-22B9-40FE-879A-C5FFB4131D5F}"/>
            </c:ext>
          </c:extLst>
        </c:ser>
        <c:ser>
          <c:idx val="1"/>
          <c:order val="1"/>
          <c:tx>
            <c:strRef>
              <c:f>grafikai!$B$138</c:f>
              <c:strCache>
                <c:ptCount val="1"/>
                <c:pt idx="0">
                  <c:v>Neplaninių patikrinimų trukmė (val.)</c:v>
                </c:pt>
              </c:strCache>
            </c:strRef>
          </c:tx>
          <c:spPr>
            <a:solidFill>
              <a:schemeClr val="accent4"/>
            </a:solidFill>
            <a:ln>
              <a:noFill/>
            </a:ln>
            <a:effectLst/>
            <a:sp3d/>
          </c:spPr>
          <c:invertIfNegative val="0"/>
          <c:dLbls>
            <c:dLbl>
              <c:idx val="0"/>
              <c:layout>
                <c:manualLayout>
                  <c:x val="4.0582353578388786E-3"/>
                  <c:y val="-1.18098594037787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2B9-40FE-879A-C5FFB4131D5F}"/>
                </c:ext>
              </c:extLst>
            </c:dLbl>
            <c:dLbl>
              <c:idx val="1"/>
              <c:layout>
                <c:manualLayout>
                  <c:x val="1.2174706073516691E-2"/>
                  <c:y val="-3.9366198012595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2B9-40FE-879A-C5FFB4131D5F}"/>
                </c:ext>
              </c:extLst>
            </c:dLbl>
            <c:dLbl>
              <c:idx val="2"/>
              <c:layout>
                <c:manualLayout>
                  <c:x val="1.014558839459724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2B9-40FE-879A-C5FFB4131D5F}"/>
                </c:ext>
              </c:extLst>
            </c:dLbl>
            <c:dLbl>
              <c:idx val="3"/>
              <c:layout>
                <c:manualLayout>
                  <c:x val="1.2174706073516766E-2"/>
                  <c:y val="-7.217052930297950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2B9-40FE-879A-C5FFB4131D5F}"/>
                </c:ext>
              </c:extLst>
            </c:dLbl>
            <c:dLbl>
              <c:idx val="4"/>
              <c:layout>
                <c:manualLayout>
                  <c:x val="1.420382375243606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2B9-40FE-879A-C5FFB4131D5F}"/>
                </c:ext>
              </c:extLst>
            </c:dLbl>
            <c:dLbl>
              <c:idx val="5"/>
              <c:layout>
                <c:manualLayout>
                  <c:x val="2.0291176789194485E-2"/>
                  <c:y val="3.9366198012595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2B9-40FE-879A-C5FFB4131D5F}"/>
                </c:ext>
              </c:extLst>
            </c:dLbl>
            <c:dLbl>
              <c:idx val="6"/>
              <c:layout>
                <c:manualLayout>
                  <c:x val="1.014558839459724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2B9-40FE-879A-C5FFB4131D5F}"/>
                </c:ext>
              </c:extLst>
            </c:dLbl>
            <c:dLbl>
              <c:idx val="7"/>
              <c:layout>
                <c:manualLayout>
                  <c:x val="1.2163599454904733E-2"/>
                  <c:y val="-3.888402243271303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22B9-40FE-879A-C5FFB4131D5F}"/>
                </c:ext>
              </c:extLst>
            </c:dLbl>
            <c:dLbl>
              <c:idx val="8"/>
              <c:layout>
                <c:manualLayout>
                  <c:x val="1.824539918235709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22B9-40FE-879A-C5FFB4131D5F}"/>
                </c:ext>
              </c:extLst>
            </c:dLbl>
            <c:dLbl>
              <c:idx val="9"/>
              <c:layout>
                <c:manualLayout>
                  <c:x val="1.013633287908727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22B9-40FE-879A-C5FFB4131D5F}"/>
                </c:ext>
              </c:extLst>
            </c:dLbl>
            <c:dLbl>
              <c:idx val="10"/>
              <c:layout>
                <c:manualLayout>
                  <c:x val="8.1090663032698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22B9-40FE-879A-C5FFB4131D5F}"/>
                </c:ext>
              </c:extLst>
            </c:dLbl>
            <c:dLbl>
              <c:idx val="11"/>
              <c:layout>
                <c:manualLayout>
                  <c:x val="1.013633287908727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22B9-40FE-879A-C5FFB4131D5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grafikai!$C$136:$N$136</c:f>
              <c:strCache>
                <c:ptCount val="12"/>
                <c:pt idx="0">
                  <c:v>Sausis</c:v>
                </c:pt>
                <c:pt idx="1">
                  <c:v>Vasaris</c:v>
                </c:pt>
                <c:pt idx="2">
                  <c:v>Kovas</c:v>
                </c:pt>
                <c:pt idx="3">
                  <c:v>Balandis</c:v>
                </c:pt>
                <c:pt idx="4">
                  <c:v>Gegužė</c:v>
                </c:pt>
                <c:pt idx="5">
                  <c:v>Biržėlis</c:v>
                </c:pt>
                <c:pt idx="6">
                  <c:v>Liepa</c:v>
                </c:pt>
                <c:pt idx="7">
                  <c:v>Rugpjūtis</c:v>
                </c:pt>
                <c:pt idx="8">
                  <c:v>Rugsėjis</c:v>
                </c:pt>
                <c:pt idx="9">
                  <c:v>Spalis</c:v>
                </c:pt>
                <c:pt idx="10">
                  <c:v>Lapkritis</c:v>
                </c:pt>
                <c:pt idx="11">
                  <c:v>Gruodis</c:v>
                </c:pt>
              </c:strCache>
            </c:strRef>
          </c:cat>
          <c:val>
            <c:numRef>
              <c:f>grafikai!$C$138:$N$138</c:f>
              <c:numCache>
                <c:formatCode>_-* #\ ##0.00\ _€_-;\-* #\ ##0.00\ _€_-;_-* "-"??\ _€_-;_-@_-</c:formatCode>
                <c:ptCount val="12"/>
                <c:pt idx="0">
                  <c:v>2.38</c:v>
                </c:pt>
                <c:pt idx="1">
                  <c:v>2.2000000000000002</c:v>
                </c:pt>
                <c:pt idx="2">
                  <c:v>2.23</c:v>
                </c:pt>
                <c:pt idx="3">
                  <c:v>2.2799999999999998</c:v>
                </c:pt>
              </c:numCache>
            </c:numRef>
          </c:val>
          <c:extLst>
            <c:ext xmlns:c16="http://schemas.microsoft.com/office/drawing/2014/chart" uri="{C3380CC4-5D6E-409C-BE32-E72D297353CC}">
              <c16:uniqueId val="{0000000D-22B9-40FE-879A-C5FFB4131D5F}"/>
            </c:ext>
          </c:extLst>
        </c:ser>
        <c:dLbls>
          <c:showLegendKey val="0"/>
          <c:showVal val="0"/>
          <c:showCatName val="0"/>
          <c:showSerName val="0"/>
          <c:showPercent val="0"/>
          <c:showBubbleSize val="0"/>
        </c:dLbls>
        <c:gapWidth val="150"/>
        <c:gapDepth val="0"/>
        <c:shape val="box"/>
        <c:axId val="787619224"/>
        <c:axId val="787616344"/>
        <c:axId val="0"/>
      </c:bar3DChart>
      <c:catAx>
        <c:axId val="7876192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16344"/>
        <c:crosses val="autoZero"/>
        <c:auto val="1"/>
        <c:lblAlgn val="ctr"/>
        <c:lblOffset val="100"/>
        <c:noMultiLvlLbl val="0"/>
      </c:catAx>
      <c:valAx>
        <c:axId val="787616344"/>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_-* #\ ##0.00\ _€_-;\-* #\ ##0.00\ _€_-;_-* &quot;-&quot;??\ _€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19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b="1"/>
              <a:t>   Iniciatyvų, siekiant sumažinti nepagrįstų, neproporcingų ūkinės veiklos suvaržymų, skaičius</a:t>
            </a:r>
          </a:p>
        </c:rich>
      </c:tx>
      <c:overlay val="0"/>
      <c:spPr>
        <a:noFill/>
        <a:ln>
          <a:noFill/>
        </a:ln>
        <a:effectLst/>
      </c:spPr>
      <c:txPr>
        <a:bodyPr rot="0" spcFirstLastPara="1" vertOverflow="ellipsis" vert="horz" wrap="square" anchor="ctr" anchorCtr="1"/>
        <a:lstStyle/>
        <a:p>
          <a:pPr>
            <a:defRPr sz="12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grafikai!$C$158</c:f>
              <c:strCache>
                <c:ptCount val="1"/>
                <c:pt idx="0">
                  <c:v>   Iniciatyvų, siekiant sumažinti nepagrįstų, neproporcingų ūkinės veiklos suvaržymų, skaičius</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grafikai!$B$159:$B$170</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grafikai!$C$159:$C$170</c:f>
              <c:numCache>
                <c:formatCode>General</c:formatCode>
                <c:ptCount val="12"/>
                <c:pt idx="0">
                  <c:v>0</c:v>
                </c:pt>
                <c:pt idx="1">
                  <c:v>1</c:v>
                </c:pt>
                <c:pt idx="2">
                  <c:v>1</c:v>
                </c:pt>
                <c:pt idx="3">
                  <c:v>3</c:v>
                </c:pt>
              </c:numCache>
            </c:numRef>
          </c:val>
          <c:extLst>
            <c:ext xmlns:c16="http://schemas.microsoft.com/office/drawing/2014/chart" uri="{C3380CC4-5D6E-409C-BE32-E72D297353CC}">
              <c16:uniqueId val="{00000000-A688-43A0-8B5A-A3A309B444A2}"/>
            </c:ext>
          </c:extLst>
        </c:ser>
        <c:dLbls>
          <c:showLegendKey val="0"/>
          <c:showVal val="0"/>
          <c:showCatName val="0"/>
          <c:showSerName val="0"/>
          <c:showPercent val="0"/>
          <c:showBubbleSize val="0"/>
        </c:dLbls>
        <c:gapWidth val="150"/>
        <c:shape val="box"/>
        <c:axId val="871441208"/>
        <c:axId val="871441928"/>
        <c:axId val="0"/>
      </c:bar3DChart>
      <c:catAx>
        <c:axId val="87144120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1441928"/>
        <c:crosses val="autoZero"/>
        <c:auto val="1"/>
        <c:lblAlgn val="ctr"/>
        <c:lblOffset val="100"/>
        <c:noMultiLvlLbl val="0"/>
      </c:catAx>
      <c:valAx>
        <c:axId val="871441928"/>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144120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ysClr val="windowText" lastClr="000000"/>
                </a:solidFill>
                <a:latin typeface="+mn-lt"/>
                <a:ea typeface="+mn-ea"/>
                <a:cs typeface="+mn-cs"/>
              </a:defRPr>
            </a:pPr>
            <a:r>
              <a:rPr lang="lt-LT" sz="1200" b="1" i="0">
                <a:solidFill>
                  <a:sysClr val="windowText" lastClr="000000"/>
                </a:solidFill>
                <a:latin typeface="Times New Roman" panose="02020603050405020304" pitchFamily="18" charset="0"/>
                <a:cs typeface="Times New Roman" panose="02020603050405020304" pitchFamily="18" charset="0"/>
              </a:rPr>
              <a:t>Tarnybos darbuotojų, dalyvavusių su priežiūros funkcijų atlikimu susijusiuose kvalifikacijos kėlimo kursuose, mokymuose, skaičius </a:t>
            </a:r>
          </a:p>
        </c:rich>
      </c:tx>
      <c:layout>
        <c:manualLayout>
          <c:xMode val="edge"/>
          <c:yMode val="edge"/>
          <c:x val="0.12676377952755905"/>
          <c:y val="2.3148148148148147E-2"/>
        </c:manualLayout>
      </c:layout>
      <c:overlay val="0"/>
      <c:spPr>
        <a:noFill/>
        <a:ln>
          <a:noFill/>
        </a:ln>
        <a:effectLst/>
      </c:spPr>
      <c:txPr>
        <a:bodyPr rot="0" spcFirstLastPara="1" vertOverflow="ellipsis" vert="horz" wrap="square" anchor="ctr" anchorCtr="1"/>
        <a:lstStyle/>
        <a:p>
          <a:pPr>
            <a:defRPr sz="1600" b="1" i="0" u="none" strike="noStrike" kern="120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grafikai!$C$175</c:f>
              <c:strCache>
                <c:ptCount val="1"/>
                <c:pt idx="0">
                  <c:v>Tarnybos darbuotojų, dalyvavusių su priežiūros funkcijų atlikimu susijusiuose kvalifikacijos kėlimo kursuose, mokymuose,  skaičius </c:v>
                </c:pt>
              </c:strCache>
            </c:strRef>
          </c:tx>
          <c:spPr>
            <a:solidFill>
              <a:schemeClr val="accent4"/>
            </a:solidFill>
            <a:ln>
              <a:solidFill>
                <a:schemeClr val="accent4"/>
              </a:solidFill>
            </a:ln>
            <a:effectLst>
              <a:outerShdw blurRad="57150" dist="19050" dir="5400000" algn="ctr" rotWithShape="0">
                <a:srgbClr val="000000">
                  <a:alpha val="63000"/>
                </a:srgbClr>
              </a:outerShdw>
            </a:effectLst>
            <a:sp3d>
              <a:contourClr>
                <a:schemeClr val="accent4"/>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grafikai!$B$176:$B$187</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grafikai!$C$176:$C$187</c:f>
              <c:numCache>
                <c:formatCode>General</c:formatCode>
                <c:ptCount val="12"/>
                <c:pt idx="0">
                  <c:v>29</c:v>
                </c:pt>
                <c:pt idx="1">
                  <c:v>14</c:v>
                </c:pt>
                <c:pt idx="2">
                  <c:v>156</c:v>
                </c:pt>
                <c:pt idx="3">
                  <c:v>203</c:v>
                </c:pt>
              </c:numCache>
            </c:numRef>
          </c:val>
          <c:extLst>
            <c:ext xmlns:c16="http://schemas.microsoft.com/office/drawing/2014/chart" uri="{C3380CC4-5D6E-409C-BE32-E72D297353CC}">
              <c16:uniqueId val="{00000000-FF02-4642-9DD8-C57767811E0B}"/>
            </c:ext>
          </c:extLst>
        </c:ser>
        <c:dLbls>
          <c:showLegendKey val="0"/>
          <c:showVal val="0"/>
          <c:showCatName val="0"/>
          <c:showSerName val="0"/>
          <c:showPercent val="0"/>
          <c:showBubbleSize val="0"/>
        </c:dLbls>
        <c:gapWidth val="150"/>
        <c:shape val="box"/>
        <c:axId val="891968456"/>
        <c:axId val="891968096"/>
        <c:axId val="0"/>
      </c:bar3DChart>
      <c:catAx>
        <c:axId val="89196845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1968096"/>
        <c:crosses val="autoZero"/>
        <c:auto val="1"/>
        <c:lblAlgn val="ctr"/>
        <c:lblOffset val="100"/>
        <c:noMultiLvlLbl val="0"/>
      </c:catAx>
      <c:valAx>
        <c:axId val="891968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196845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3.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9.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6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15.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1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as" ma:contentTypeID="0x01010096D4843E94D0F94C98792FBA0D0F6ABF" ma:contentTypeVersion="3" ma:contentTypeDescription="Kurkite naują dokumentą." ma:contentTypeScope="" ma:versionID="619ba78c9a663c009535db00cb829219">
  <xsd:schema xmlns:xsd="http://www.w3.org/2001/XMLSchema" xmlns:xs="http://www.w3.org/2001/XMLSchema" xmlns:p="http://schemas.microsoft.com/office/2006/metadata/properties" xmlns:ns3="cdb0eb43-1a3e-478b-ac3c-968a04c9e7c9" targetNamespace="http://schemas.microsoft.com/office/2006/metadata/properties" ma:root="true" ma:fieldsID="175ab1c9fc811e35498c49e44c2e58a5" ns3:_="">
    <xsd:import namespace="cdb0eb43-1a3e-478b-ac3c-968a04c9e7c9"/>
    <xsd:element name="properties">
      <xsd:complexType>
        <xsd:sequence>
          <xsd:element name="documentManagement">
            <xsd:complexType>
              <xsd:all>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b0eb43-1a3e-478b-ac3c-968a04c9e7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61FE09-B64B-4E43-919B-2391D6B7A38C}">
  <ds:schemaRefs>
    <ds:schemaRef ds:uri="http://schemas.openxmlformats.org/officeDocument/2006/bibliography"/>
  </ds:schemaRefs>
</ds:datastoreItem>
</file>

<file path=customXml/itemProps2.xml><?xml version="1.0" encoding="utf-8"?>
<ds:datastoreItem xmlns:ds="http://schemas.openxmlformats.org/officeDocument/2006/customXml" ds:itemID="{03CCF2D3-8692-440C-BB5C-F4067EB971A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14AD0DC-A2EA-457D-881E-DD92C2424166}">
  <ds:schemaRefs>
    <ds:schemaRef ds:uri="http://schemas.microsoft.com/sharepoint/v3/contenttype/forms"/>
  </ds:schemaRefs>
</ds:datastoreItem>
</file>

<file path=customXml/itemProps4.xml><?xml version="1.0" encoding="utf-8"?>
<ds:datastoreItem xmlns:ds="http://schemas.openxmlformats.org/officeDocument/2006/customXml" ds:itemID="{30381060-E3FE-4952-8C1C-5D63BFF483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b0eb43-1a3e-478b-ac3c-968a04c9e7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342</TotalTime>
  <Pages>9</Pages>
  <Words>6087</Words>
  <Characters>3471</Characters>
  <Application>Microsoft Office Word</Application>
  <DocSecurity>0</DocSecurity>
  <Lines>28</Lines>
  <Paragraphs>19</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
  <LinksUpToDate>false</LinksUpToDate>
  <CharactersWithSpaces>9539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Andžela Letukytė</dc:creator>
  <cp:keywords/>
  <dc:description/>
  <cp:lastModifiedBy>Jurgita Jarmakauskienė</cp:lastModifiedBy>
  <cp:revision>32</cp:revision>
  <cp:lastPrinted>2025-01-03T05:48:00Z</cp:lastPrinted>
  <dcterms:created xsi:type="dcterms:W3CDTF">2026-04-08T06:41:00Z</dcterms:created>
  <dcterms:modified xsi:type="dcterms:W3CDTF">2026-05-28T07:15:00Z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0x01010096D4843E94D0F94C98792FBA0D0F6ABF</vt:lpwstr>
  </property>
</Properties>
</file>